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y="5143500" cx="9144000"/>
  <p:notesSz cx="6858000" cy="9144000"/>
  <p:embeddedFontLst>
    <p:embeddedFont>
      <p:font typeface="Roboto Medium"/>
      <p:regular r:id="rId52"/>
      <p:bold r:id="rId53"/>
      <p:italic r:id="rId54"/>
      <p:boldItalic r:id="rId55"/>
    </p:embeddedFont>
    <p:embeddedFont>
      <p:font typeface="Roboto"/>
      <p:regular r:id="rId56"/>
      <p:bold r:id="rId57"/>
      <p:italic r:id="rId58"/>
      <p:boldItalic r:id="rId59"/>
    </p:embeddedFont>
    <p:embeddedFont>
      <p:font typeface="Barlow Condensed Medium"/>
      <p:regular r:id="rId60"/>
      <p:bold r:id="rId61"/>
      <p:italic r:id="rId62"/>
      <p:boldItalic r:id="rId63"/>
    </p:embeddedFont>
    <p:embeddedFont>
      <p:font typeface="Barlow Condensed"/>
      <p:regular r:id="rId64"/>
      <p:bold r:id="rId65"/>
      <p:italic r:id="rId66"/>
      <p:boldItalic r:id="rId67"/>
    </p:embeddedFont>
    <p:embeddedFont>
      <p:font typeface="Roboto Light"/>
      <p:regular r:id="rId68"/>
      <p:bold r:id="rId69"/>
      <p:italic r:id="rId70"/>
      <p:boldItalic r:id="rId71"/>
    </p:embeddedFont>
    <p:embeddedFont>
      <p:font typeface="Barlow Condensed Light"/>
      <p:regular r:id="rId72"/>
      <p:bold r:id="rId73"/>
      <p:italic r:id="rId74"/>
      <p:boldItalic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525C26-3A37-4F9B-89F7-E9EA30CA972F}">
  <a:tblStyle styleId="{E1525C26-3A37-4F9B-89F7-E9EA30CA972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F8EAFDB-CC97-41A2-B6BA-0F072BAA39C5}"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BarlowCondensedLight-bold.fntdata"/><Relationship Id="rId72" Type="http://schemas.openxmlformats.org/officeDocument/2006/relationships/font" Target="fonts/BarlowCondensedLight-regular.fntdata"/><Relationship Id="rId31" Type="http://schemas.openxmlformats.org/officeDocument/2006/relationships/slide" Target="slides/slide25.xml"/><Relationship Id="rId75" Type="http://schemas.openxmlformats.org/officeDocument/2006/relationships/font" Target="fonts/BarlowCondensedLight-boldItalic.fntdata"/><Relationship Id="rId30" Type="http://schemas.openxmlformats.org/officeDocument/2006/relationships/slide" Target="slides/slide24.xml"/><Relationship Id="rId74" Type="http://schemas.openxmlformats.org/officeDocument/2006/relationships/font" Target="fonts/BarlowCondensedLight-italic.fntdata"/><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RobotoLight-boldItalic.fntdata"/><Relationship Id="rId70" Type="http://schemas.openxmlformats.org/officeDocument/2006/relationships/font" Target="fonts/RobotoLight-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BarlowCondensedMedium-italic.fntdata"/><Relationship Id="rId61" Type="http://schemas.openxmlformats.org/officeDocument/2006/relationships/font" Target="fonts/BarlowCondensedMedium-bold.fntdata"/><Relationship Id="rId20" Type="http://schemas.openxmlformats.org/officeDocument/2006/relationships/slide" Target="slides/slide14.xml"/><Relationship Id="rId64" Type="http://schemas.openxmlformats.org/officeDocument/2006/relationships/font" Target="fonts/BarlowCondensed-regular.fntdata"/><Relationship Id="rId63" Type="http://schemas.openxmlformats.org/officeDocument/2006/relationships/font" Target="fonts/BarlowCondensedMedium-boldItalic.fntdata"/><Relationship Id="rId22" Type="http://schemas.openxmlformats.org/officeDocument/2006/relationships/slide" Target="slides/slide16.xml"/><Relationship Id="rId66" Type="http://schemas.openxmlformats.org/officeDocument/2006/relationships/font" Target="fonts/BarlowCondensed-italic.fntdata"/><Relationship Id="rId21" Type="http://schemas.openxmlformats.org/officeDocument/2006/relationships/slide" Target="slides/slide15.xml"/><Relationship Id="rId65" Type="http://schemas.openxmlformats.org/officeDocument/2006/relationships/font" Target="fonts/BarlowCondensed-bold.fntdata"/><Relationship Id="rId24" Type="http://schemas.openxmlformats.org/officeDocument/2006/relationships/slide" Target="slides/slide18.xml"/><Relationship Id="rId68" Type="http://schemas.openxmlformats.org/officeDocument/2006/relationships/font" Target="fonts/RobotoLight-regular.fntdata"/><Relationship Id="rId23" Type="http://schemas.openxmlformats.org/officeDocument/2006/relationships/slide" Target="slides/slide17.xml"/><Relationship Id="rId67" Type="http://schemas.openxmlformats.org/officeDocument/2006/relationships/font" Target="fonts/BarlowCondensed-boldItalic.fntdata"/><Relationship Id="rId60" Type="http://schemas.openxmlformats.org/officeDocument/2006/relationships/font" Target="fonts/BarlowCondensedMedium-regular.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RobotoLight-bold.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RobotoMedium-bold.fntdata"/><Relationship Id="rId52" Type="http://schemas.openxmlformats.org/officeDocument/2006/relationships/font" Target="fonts/RobotoMedium-regular.fntdata"/><Relationship Id="rId11" Type="http://schemas.openxmlformats.org/officeDocument/2006/relationships/slide" Target="slides/slide5.xml"/><Relationship Id="rId55" Type="http://schemas.openxmlformats.org/officeDocument/2006/relationships/font" Target="fonts/RobotoMedium-boldItalic.fntdata"/><Relationship Id="rId10" Type="http://schemas.openxmlformats.org/officeDocument/2006/relationships/slide" Target="slides/slide4.xml"/><Relationship Id="rId54" Type="http://schemas.openxmlformats.org/officeDocument/2006/relationships/font" Target="fonts/RobotoMedium-italic.fntdata"/><Relationship Id="rId13" Type="http://schemas.openxmlformats.org/officeDocument/2006/relationships/slide" Target="slides/slide7.xml"/><Relationship Id="rId57" Type="http://schemas.openxmlformats.org/officeDocument/2006/relationships/font" Target="fonts/Roboto-bold.fntdata"/><Relationship Id="rId12" Type="http://schemas.openxmlformats.org/officeDocument/2006/relationships/slide" Target="slides/slide6.xml"/><Relationship Id="rId56" Type="http://schemas.openxmlformats.org/officeDocument/2006/relationships/font" Target="fonts/Roboto-regular.fntdata"/><Relationship Id="rId15" Type="http://schemas.openxmlformats.org/officeDocument/2006/relationships/slide" Target="slides/slide9.xml"/><Relationship Id="rId59" Type="http://schemas.openxmlformats.org/officeDocument/2006/relationships/font" Target="fonts/Roboto-boldItalic.fntdata"/><Relationship Id="rId14" Type="http://schemas.openxmlformats.org/officeDocument/2006/relationships/slide" Target="slides/slide8.xml"/><Relationship Id="rId58" Type="http://schemas.openxmlformats.org/officeDocument/2006/relationships/font" Target="fonts/Robo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9291264ea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9291264ea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9291264ea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9291264ea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9291264ea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9291264ea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9291264ea9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9291264ea9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94dc87ba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94dc87ba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94dc87bab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94dc87bab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94dc87bab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94dc87bab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ea8005df76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ea8005df76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94dc87bab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94dc87bab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ea8005df7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ea8005df7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7c088f8ff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7c088f8ff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ea8005df7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ea8005df7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ea8005df7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ea8005df7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94dc87bab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94dc87bab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94dc87bab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94dc87bab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94dc87babb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94dc87babb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94dc87bab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94dc87bab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ea8005df76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ea8005df76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94dc87babb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94dc87babb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ea8005df76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ea8005df76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94dc87babb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94dc87babb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ea8005df7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ea8005df7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ea8005df76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ea8005df76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94dc87babb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94dc87babb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ea8005df76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ea8005df76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ea8005df76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ea8005df76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94dc87babb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94dc87babb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ea8005df76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ea8005df76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ea8005df76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ea8005df76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ea8005df76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ea8005df76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ea8005df76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ea8005df76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ea8005df76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ea8005df76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87c12db17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87c12db17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ea8005df76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1ea8005df76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ea8005df76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ea8005df76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ea8005df76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ea8005df76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ea8005df76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1ea8005df76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ea8005df76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1ea8005df76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7c334f1f5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27c334f1f5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ea8005df7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ea8005df7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e981cc510b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e981cc510b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9291264e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9291264e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9291264ea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9291264ea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ea8005df7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ea8005df7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descr="D:\esprit 2014\ESPRIT 2014\charte essprit 2014\render\support final\triangle.png" id="54" name="Google Shape;54;p13"/>
          <p:cNvPicPr preferRelativeResize="0"/>
          <p:nvPr/>
        </p:nvPicPr>
        <p:blipFill rotWithShape="1">
          <a:blip r:embed="rId3">
            <a:alphaModFix/>
          </a:blip>
          <a:srcRect b="0" l="0" r="0" t="0"/>
          <a:stretch/>
        </p:blipFill>
        <p:spPr>
          <a:xfrm flipH="1" rot="10800000">
            <a:off x="4" y="0"/>
            <a:ext cx="2371432" cy="1631872"/>
          </a:xfrm>
          <a:prstGeom prst="rect">
            <a:avLst/>
          </a:prstGeom>
          <a:noFill/>
          <a:ln>
            <a:noFill/>
          </a:ln>
        </p:spPr>
      </p:pic>
      <p:sp>
        <p:nvSpPr>
          <p:cNvPr id="55" name="Google Shape;55;p13"/>
          <p:cNvSpPr txBox="1"/>
          <p:nvPr/>
        </p:nvSpPr>
        <p:spPr>
          <a:xfrm>
            <a:off x="1118850" y="1697500"/>
            <a:ext cx="6906300" cy="974700"/>
          </a:xfrm>
          <a:prstGeom prst="rect">
            <a:avLst/>
          </a:prstGeom>
          <a:noFill/>
          <a:ln>
            <a:noFill/>
          </a:ln>
        </p:spPr>
        <p:txBody>
          <a:bodyPr anchorCtr="0" anchor="ctr" bIns="34275" lIns="68575" spcFirstLastPara="1" rIns="68575" wrap="square" tIns="68575">
            <a:noAutofit/>
          </a:bodyPr>
          <a:lstStyle/>
          <a:p>
            <a:pPr indent="0" lvl="0" marL="0" rtl="0" algn="ctr">
              <a:lnSpc>
                <a:spcPct val="90000"/>
              </a:lnSpc>
              <a:spcBef>
                <a:spcPts val="0"/>
              </a:spcBef>
              <a:spcAft>
                <a:spcPts val="0"/>
              </a:spcAft>
              <a:buNone/>
            </a:pPr>
            <a:r>
              <a:rPr lang="en" sz="4800">
                <a:solidFill>
                  <a:srgbClr val="434343"/>
                </a:solidFill>
                <a:latin typeface="Barlow Condensed Medium"/>
                <a:ea typeface="Barlow Condensed Medium"/>
                <a:cs typeface="Barlow Condensed Medium"/>
                <a:sym typeface="Barlow Condensed Medium"/>
              </a:rPr>
              <a:t>Conception Orienté Objet et Programmation Java</a:t>
            </a:r>
            <a:endParaRPr sz="4800">
              <a:solidFill>
                <a:srgbClr val="434343"/>
              </a:solidFill>
              <a:latin typeface="Barlow Condensed Medium"/>
              <a:ea typeface="Barlow Condensed Medium"/>
              <a:cs typeface="Barlow Condensed Medium"/>
              <a:sym typeface="Barlow Condensed Medium"/>
            </a:endParaRPr>
          </a:p>
        </p:txBody>
      </p:sp>
      <p:cxnSp>
        <p:nvCxnSpPr>
          <p:cNvPr id="56" name="Google Shape;56;p13"/>
          <p:cNvCxnSpPr/>
          <p:nvPr/>
        </p:nvCxnSpPr>
        <p:spPr>
          <a:xfrm>
            <a:off x="2675850" y="3002625"/>
            <a:ext cx="3792300" cy="8100"/>
          </a:xfrm>
          <a:prstGeom prst="straightConnector1">
            <a:avLst/>
          </a:prstGeom>
          <a:noFill/>
          <a:ln cap="flat" cmpd="sng" w="28575">
            <a:solidFill>
              <a:srgbClr val="F5340B"/>
            </a:solidFill>
            <a:prstDash val="solid"/>
            <a:round/>
            <a:headEnd len="med" w="med" type="none"/>
            <a:tailEnd len="med" w="med" type="none"/>
          </a:ln>
        </p:spPr>
      </p:cxnSp>
      <p:pic>
        <p:nvPicPr>
          <p:cNvPr id="57" name="Google Shape;57;p13"/>
          <p:cNvPicPr preferRelativeResize="0"/>
          <p:nvPr/>
        </p:nvPicPr>
        <p:blipFill>
          <a:blip r:embed="rId4">
            <a:alphaModFix/>
          </a:blip>
          <a:stretch>
            <a:fillRect/>
          </a:stretch>
        </p:blipFill>
        <p:spPr>
          <a:xfrm>
            <a:off x="7365200" y="76200"/>
            <a:ext cx="1702600" cy="859974"/>
          </a:xfrm>
          <a:prstGeom prst="rect">
            <a:avLst/>
          </a:prstGeom>
          <a:noFill/>
          <a:ln>
            <a:noFill/>
          </a:ln>
        </p:spPr>
      </p:pic>
      <p:sp>
        <p:nvSpPr>
          <p:cNvPr id="58" name="Google Shape;58;p13"/>
          <p:cNvSpPr txBox="1"/>
          <p:nvPr/>
        </p:nvSpPr>
        <p:spPr>
          <a:xfrm>
            <a:off x="2324100" y="3059475"/>
            <a:ext cx="4575300" cy="585000"/>
          </a:xfrm>
          <a:prstGeom prst="rect">
            <a:avLst/>
          </a:prstGeom>
          <a:noFill/>
          <a:ln>
            <a:noFill/>
          </a:ln>
        </p:spPr>
        <p:txBody>
          <a:bodyPr anchorCtr="0" anchor="t" bIns="91425" lIns="91425" spcFirstLastPara="1" rIns="91425" wrap="square" tIns="91425">
            <a:spAutoFit/>
          </a:bodyPr>
          <a:lstStyle/>
          <a:p>
            <a:pPr indent="-228600" lvl="0" marL="228600" rtl="0" algn="ctr">
              <a:lnSpc>
                <a:spcPct val="115000"/>
              </a:lnSpc>
              <a:spcBef>
                <a:spcPts val="2400"/>
              </a:spcBef>
              <a:spcAft>
                <a:spcPts val="600"/>
              </a:spcAft>
              <a:buNone/>
            </a:pPr>
            <a:r>
              <a:rPr b="1" lang="en" sz="2600">
                <a:solidFill>
                  <a:srgbClr val="E20B0B"/>
                </a:solidFill>
                <a:latin typeface="Barlow Condensed"/>
                <a:ea typeface="Barlow Condensed"/>
                <a:cs typeface="Barlow Condensed"/>
                <a:sym typeface="Barlow Condensed"/>
              </a:rPr>
              <a:t>Chapitre 9 : </a:t>
            </a:r>
            <a:r>
              <a:rPr b="1" lang="en" sz="2600">
                <a:solidFill>
                  <a:srgbClr val="E20B0B"/>
                </a:solidFill>
                <a:latin typeface="Barlow Condensed"/>
                <a:ea typeface="Barlow Condensed"/>
                <a:cs typeface="Barlow Condensed"/>
                <a:sym typeface="Barlow Condensed"/>
              </a:rPr>
              <a:t>Collection (</a:t>
            </a:r>
            <a:r>
              <a:rPr b="1" lang="en" sz="2600">
                <a:solidFill>
                  <a:srgbClr val="E20B0B"/>
                </a:solidFill>
                <a:latin typeface="Barlow Condensed"/>
                <a:ea typeface="Barlow Condensed"/>
                <a:cs typeface="Barlow Condensed"/>
                <a:sym typeface="Barlow Condensed"/>
              </a:rPr>
              <a:t>List)</a:t>
            </a:r>
            <a:endParaRPr b="1" sz="2600">
              <a:solidFill>
                <a:srgbClr val="E20B0B"/>
              </a:solidFill>
              <a:latin typeface="Barlow Condensed"/>
              <a:ea typeface="Barlow Condensed"/>
              <a:cs typeface="Barlow Condensed"/>
              <a:sym typeface="Barlow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descr="D:\esprit 2014\ESPRIT 2014\charte essprit 2014\render\support final\triangle.png" id="141" name="Google Shape;141;p22"/>
          <p:cNvPicPr preferRelativeResize="0"/>
          <p:nvPr/>
        </p:nvPicPr>
        <p:blipFill rotWithShape="1">
          <a:blip r:embed="rId3">
            <a:alphaModFix/>
          </a:blip>
          <a:srcRect b="0" l="0" r="0" t="0"/>
          <a:stretch/>
        </p:blipFill>
        <p:spPr>
          <a:xfrm rot="-5400000">
            <a:off x="-1372220" y="3141850"/>
            <a:ext cx="2371432" cy="1631872"/>
          </a:xfrm>
          <a:prstGeom prst="rect">
            <a:avLst/>
          </a:prstGeom>
          <a:noFill/>
          <a:ln>
            <a:noFill/>
          </a:ln>
        </p:spPr>
      </p:pic>
      <p:cxnSp>
        <p:nvCxnSpPr>
          <p:cNvPr id="142" name="Google Shape;142;p22"/>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43" name="Google Shape;14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44" name="Google Shape;144;p22"/>
          <p:cNvSpPr txBox="1"/>
          <p:nvPr/>
        </p:nvSpPr>
        <p:spPr>
          <a:xfrm>
            <a:off x="829600" y="51950"/>
            <a:ext cx="48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Architecture </a:t>
            </a:r>
            <a:endParaRPr b="1">
              <a:solidFill>
                <a:srgbClr val="E20B0B"/>
              </a:solidFill>
            </a:endParaRPr>
          </a:p>
        </p:txBody>
      </p:sp>
      <p:graphicFrame>
        <p:nvGraphicFramePr>
          <p:cNvPr id="145" name="Google Shape;145;p22"/>
          <p:cNvGraphicFramePr/>
          <p:nvPr/>
        </p:nvGraphicFramePr>
        <p:xfrm>
          <a:off x="744650" y="599750"/>
          <a:ext cx="3000000" cy="3000000"/>
        </p:xfrm>
        <a:graphic>
          <a:graphicData uri="http://schemas.openxmlformats.org/drawingml/2006/table">
            <a:tbl>
              <a:tblPr>
                <a:noFill/>
                <a:tableStyleId>{E1525C26-3A37-4F9B-89F7-E9EA30CA972F}</a:tableStyleId>
              </a:tblPr>
              <a:tblGrid>
                <a:gridCol w="1809750"/>
                <a:gridCol w="2842125"/>
                <a:gridCol w="777375"/>
                <a:gridCol w="2409150"/>
              </a:tblGrid>
              <a:tr h="381000">
                <a:tc>
                  <a:txBody>
                    <a:bodyPr/>
                    <a:lstStyle/>
                    <a:p>
                      <a:pPr indent="0" lvl="0" marL="0" rtl="0" algn="ctr">
                        <a:lnSpc>
                          <a:spcPct val="150000"/>
                        </a:lnSpc>
                        <a:spcBef>
                          <a:spcPts val="0"/>
                        </a:spcBef>
                        <a:spcAft>
                          <a:spcPts val="0"/>
                        </a:spcAft>
                        <a:buNone/>
                      </a:pPr>
                      <a:r>
                        <a:rPr b="1" lang="en" sz="1200">
                          <a:solidFill>
                            <a:schemeClr val="lt1"/>
                          </a:solidFill>
                          <a:latin typeface="Barlow Condensed"/>
                          <a:ea typeface="Barlow Condensed"/>
                          <a:cs typeface="Barlow Condensed"/>
                          <a:sym typeface="Barlow Condensed"/>
                        </a:rPr>
                        <a:t>Méthode</a:t>
                      </a:r>
                      <a:endParaRPr b="1" sz="1200">
                        <a:solidFill>
                          <a:schemeClr val="lt1"/>
                        </a:solidFill>
                        <a:latin typeface="Barlow Condensed"/>
                        <a:ea typeface="Barlow Condensed"/>
                        <a:cs typeface="Barlow Condensed"/>
                        <a:sym typeface="Barlow Condensed"/>
                      </a:endParaRPr>
                    </a:p>
                  </a:txBody>
                  <a:tcPr marT="91425" marB="91425" marR="91425" marL="91425"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chemeClr val="dk2"/>
                    </a:solidFill>
                  </a:tcPr>
                </a:tc>
                <a:tc>
                  <a:txBody>
                    <a:bodyPr/>
                    <a:lstStyle/>
                    <a:p>
                      <a:pPr indent="0" lvl="0" marL="0" rtl="0" algn="ctr">
                        <a:lnSpc>
                          <a:spcPct val="150000"/>
                        </a:lnSpc>
                        <a:spcBef>
                          <a:spcPts val="0"/>
                        </a:spcBef>
                        <a:spcAft>
                          <a:spcPts val="0"/>
                        </a:spcAft>
                        <a:buNone/>
                      </a:pPr>
                      <a:r>
                        <a:rPr b="1" lang="en" sz="1200">
                          <a:solidFill>
                            <a:schemeClr val="lt1"/>
                          </a:solidFill>
                          <a:latin typeface="Barlow Condensed"/>
                          <a:ea typeface="Barlow Condensed"/>
                          <a:cs typeface="Barlow Condensed"/>
                          <a:sym typeface="Barlow Condensed"/>
                        </a:rPr>
                        <a:t>Explication</a:t>
                      </a:r>
                      <a:endParaRPr b="1" sz="1200">
                        <a:solidFill>
                          <a:schemeClr val="lt1"/>
                        </a:solidFill>
                        <a:latin typeface="Barlow Condensed"/>
                        <a:ea typeface="Barlow Condensed"/>
                        <a:cs typeface="Barlow Condensed"/>
                        <a:sym typeface="Barlow Condensed"/>
                      </a:endParaRPr>
                    </a:p>
                  </a:txBody>
                  <a:tcPr marT="91425" marB="91425" marR="91425" marL="91425"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chemeClr val="dk2"/>
                    </a:solidFill>
                  </a:tcPr>
                </a:tc>
                <a:tc>
                  <a:txBody>
                    <a:bodyPr/>
                    <a:lstStyle/>
                    <a:p>
                      <a:pPr indent="0" lvl="0" marL="0" rtl="0" algn="ctr">
                        <a:lnSpc>
                          <a:spcPct val="150000"/>
                        </a:lnSpc>
                        <a:spcBef>
                          <a:spcPts val="0"/>
                        </a:spcBef>
                        <a:spcAft>
                          <a:spcPts val="0"/>
                        </a:spcAft>
                        <a:buNone/>
                      </a:pPr>
                      <a:r>
                        <a:rPr b="1" lang="en" sz="1200">
                          <a:solidFill>
                            <a:schemeClr val="lt1"/>
                          </a:solidFill>
                          <a:latin typeface="Barlow Condensed"/>
                          <a:ea typeface="Barlow Condensed"/>
                          <a:cs typeface="Barlow Condensed"/>
                          <a:sym typeface="Barlow Condensed"/>
                        </a:rPr>
                        <a:t>Type de retour</a:t>
                      </a:r>
                      <a:endParaRPr b="1" sz="1200">
                        <a:solidFill>
                          <a:schemeClr val="lt1"/>
                        </a:solidFill>
                        <a:latin typeface="Barlow Condensed"/>
                        <a:ea typeface="Barlow Condensed"/>
                        <a:cs typeface="Barlow Condensed"/>
                        <a:sym typeface="Barlow Condensed"/>
                      </a:endParaRPr>
                    </a:p>
                  </a:txBody>
                  <a:tcPr marT="91425" marB="91425" marR="91425" marL="91425"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chemeClr val="dk2"/>
                    </a:solidFill>
                  </a:tcPr>
                </a:tc>
                <a:tc>
                  <a:txBody>
                    <a:bodyPr/>
                    <a:lstStyle/>
                    <a:p>
                      <a:pPr indent="0" lvl="0" marL="0" rtl="0" algn="ctr">
                        <a:lnSpc>
                          <a:spcPct val="150000"/>
                        </a:lnSpc>
                        <a:spcBef>
                          <a:spcPts val="0"/>
                        </a:spcBef>
                        <a:spcAft>
                          <a:spcPts val="0"/>
                        </a:spcAft>
                        <a:buNone/>
                      </a:pPr>
                      <a:r>
                        <a:rPr b="1" lang="en" sz="1200">
                          <a:solidFill>
                            <a:schemeClr val="lt1"/>
                          </a:solidFill>
                          <a:latin typeface="Barlow Condensed"/>
                          <a:ea typeface="Barlow Condensed"/>
                          <a:cs typeface="Barlow Condensed"/>
                          <a:sym typeface="Barlow Condensed"/>
                        </a:rPr>
                        <a:t>Paramètres</a:t>
                      </a:r>
                      <a:endParaRPr b="1" sz="1200">
                        <a:solidFill>
                          <a:schemeClr val="lt1"/>
                        </a:solidFill>
                        <a:latin typeface="Barlow Condensed"/>
                        <a:ea typeface="Barlow Condensed"/>
                        <a:cs typeface="Barlow Condensed"/>
                        <a:sym typeface="Barlow Condensed"/>
                      </a:endParaRPr>
                    </a:p>
                  </a:txBody>
                  <a:tcPr marT="91425" marB="91425" marR="91425" marL="91425"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chemeClr val="dk2"/>
                    </a:solidFill>
                  </a:tcPr>
                </a:tc>
              </a:tr>
              <a:tr h="381000">
                <a:tc>
                  <a:txBody>
                    <a:bodyPr/>
                    <a:lstStyle/>
                    <a:p>
                      <a:pPr indent="0" lvl="0" marL="0" rtl="0" algn="l">
                        <a:lnSpc>
                          <a:spcPct val="150000"/>
                        </a:lnSpc>
                        <a:spcBef>
                          <a:spcPts val="0"/>
                        </a:spcBef>
                        <a:spcAft>
                          <a:spcPts val="0"/>
                        </a:spcAft>
                        <a:buNone/>
                      </a:pPr>
                      <a:r>
                        <a:rPr lang="en" sz="1100">
                          <a:latin typeface="Barlow Condensed"/>
                          <a:ea typeface="Barlow Condensed"/>
                          <a:cs typeface="Barlow Condensed"/>
                          <a:sym typeface="Barlow Condensed"/>
                        </a:rPr>
                        <a:t>add(E e)</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100">
                          <a:latin typeface="Barlow Condensed"/>
                          <a:ea typeface="Barlow Condensed"/>
                          <a:cs typeface="Barlow Condensed"/>
                          <a:sym typeface="Barlow Condensed"/>
                        </a:rPr>
                        <a:t>Ajoute un élément à la fin de la collection.</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100">
                          <a:latin typeface="Barlow Condensed"/>
                          <a:ea typeface="Barlow Condensed"/>
                          <a:cs typeface="Barlow Condensed"/>
                          <a:sym typeface="Barlow Condensed"/>
                        </a:rPr>
                        <a:t>boolean</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100">
                          <a:latin typeface="Barlow Condensed"/>
                          <a:ea typeface="Barlow Condensed"/>
                          <a:cs typeface="Barlow Condensed"/>
                          <a:sym typeface="Barlow Condensed"/>
                        </a:rPr>
                        <a:t>e : l'élément à ajouter.</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r>
              <a:tr h="381000">
                <a:tc>
                  <a:txBody>
                    <a:bodyPr/>
                    <a:lstStyle/>
                    <a:p>
                      <a:pPr indent="0" lvl="0" marL="0" rtl="0" algn="l">
                        <a:lnSpc>
                          <a:spcPct val="150000"/>
                        </a:lnSpc>
                        <a:spcBef>
                          <a:spcPts val="0"/>
                        </a:spcBef>
                        <a:spcAft>
                          <a:spcPts val="0"/>
                        </a:spcAft>
                        <a:buNone/>
                      </a:pPr>
                      <a:r>
                        <a:rPr lang="en" sz="1100">
                          <a:latin typeface="Barlow Condensed"/>
                          <a:ea typeface="Barlow Condensed"/>
                          <a:cs typeface="Barlow Condensed"/>
                          <a:sym typeface="Barlow Condensed"/>
                        </a:rPr>
                        <a:t>addAll(Collection&lt;? extends E&gt; c)</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100">
                          <a:latin typeface="Barlow Condensed"/>
                          <a:ea typeface="Barlow Condensed"/>
                          <a:cs typeface="Barlow Condensed"/>
                          <a:sym typeface="Barlow Condensed"/>
                        </a:rPr>
                        <a:t>Ajoute tous les éléments de la collection spécifiée à la fin de cette collection.</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100">
                          <a:latin typeface="Barlow Condensed"/>
                          <a:ea typeface="Barlow Condensed"/>
                          <a:cs typeface="Barlow Condensed"/>
                          <a:sym typeface="Barlow Condensed"/>
                        </a:rPr>
                        <a:t>boolean</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100">
                          <a:latin typeface="Barlow Condensed"/>
                          <a:ea typeface="Barlow Condensed"/>
                          <a:cs typeface="Barlow Condensed"/>
                          <a:sym typeface="Barlow Condensed"/>
                        </a:rPr>
                        <a:t>c : la collection à ajouter.</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r>
              <a:tr h="381000">
                <a:tc>
                  <a:txBody>
                    <a:bodyPr/>
                    <a:lstStyle/>
                    <a:p>
                      <a:pPr indent="0" lvl="0" marL="0" rtl="0" algn="l">
                        <a:lnSpc>
                          <a:spcPct val="150000"/>
                        </a:lnSpc>
                        <a:spcBef>
                          <a:spcPts val="0"/>
                        </a:spcBef>
                        <a:spcAft>
                          <a:spcPts val="0"/>
                        </a:spcAft>
                        <a:buNone/>
                      </a:pPr>
                      <a:r>
                        <a:rPr lang="en" sz="1100">
                          <a:latin typeface="Barlow Condensed"/>
                          <a:ea typeface="Barlow Condensed"/>
                          <a:cs typeface="Barlow Condensed"/>
                          <a:sym typeface="Barlow Condensed"/>
                        </a:rPr>
                        <a:t>clear()</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100">
                          <a:latin typeface="Barlow Condensed"/>
                          <a:ea typeface="Barlow Condensed"/>
                          <a:cs typeface="Barlow Condensed"/>
                          <a:sym typeface="Barlow Condensed"/>
                        </a:rPr>
                        <a:t>Supprime tous les éléments de la collection.</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100">
                          <a:latin typeface="Barlow Condensed"/>
                          <a:ea typeface="Barlow Condensed"/>
                          <a:cs typeface="Barlow Condensed"/>
                          <a:sym typeface="Barlow Condensed"/>
                        </a:rPr>
                        <a:t>void</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100">
                          <a:latin typeface="Barlow Condensed"/>
                          <a:ea typeface="Barlow Condensed"/>
                          <a:cs typeface="Barlow Condensed"/>
                          <a:sym typeface="Barlow Condensed"/>
                        </a:rPr>
                        <a:t>N/A</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r>
              <a:tr h="381000">
                <a:tc>
                  <a:txBody>
                    <a:bodyPr/>
                    <a:lstStyle/>
                    <a:p>
                      <a:pPr indent="0" lvl="0" marL="0" rtl="0" algn="l">
                        <a:lnSpc>
                          <a:spcPct val="150000"/>
                        </a:lnSpc>
                        <a:spcBef>
                          <a:spcPts val="0"/>
                        </a:spcBef>
                        <a:spcAft>
                          <a:spcPts val="0"/>
                        </a:spcAft>
                        <a:buNone/>
                      </a:pPr>
                      <a:r>
                        <a:rPr lang="en" sz="1100">
                          <a:latin typeface="Barlow Condensed"/>
                          <a:ea typeface="Barlow Condensed"/>
                          <a:cs typeface="Barlow Condensed"/>
                          <a:sym typeface="Barlow Condensed"/>
                        </a:rPr>
                        <a:t>contains(Object o)</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100">
                          <a:latin typeface="Barlow Condensed"/>
                          <a:ea typeface="Barlow Condensed"/>
                          <a:cs typeface="Barlow Condensed"/>
                          <a:sym typeface="Barlow Condensed"/>
                        </a:rPr>
                        <a:t>Retourne true si la collection contient l'élément spécifié, sinon false.</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100">
                          <a:latin typeface="Barlow Condensed"/>
                          <a:ea typeface="Barlow Condensed"/>
                          <a:cs typeface="Barlow Condensed"/>
                          <a:sym typeface="Barlow Condensed"/>
                        </a:rPr>
                        <a:t>boolean</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100">
                          <a:latin typeface="Barlow Condensed"/>
                          <a:ea typeface="Barlow Condensed"/>
                          <a:cs typeface="Barlow Condensed"/>
                          <a:sym typeface="Barlow Condensed"/>
                        </a:rPr>
                        <a:t>o : l'élément à rechercher.</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r>
              <a:tr h="381000">
                <a:tc>
                  <a:txBody>
                    <a:bodyPr/>
                    <a:lstStyle/>
                    <a:p>
                      <a:pPr indent="0" lvl="0" marL="0" rtl="0" algn="l">
                        <a:lnSpc>
                          <a:spcPct val="150000"/>
                        </a:lnSpc>
                        <a:spcBef>
                          <a:spcPts val="0"/>
                        </a:spcBef>
                        <a:spcAft>
                          <a:spcPts val="0"/>
                        </a:spcAft>
                        <a:buNone/>
                      </a:pPr>
                      <a:r>
                        <a:rPr lang="en" sz="1100">
                          <a:latin typeface="Barlow Condensed"/>
                          <a:ea typeface="Barlow Condensed"/>
                          <a:cs typeface="Barlow Condensed"/>
                          <a:sym typeface="Barlow Condensed"/>
                        </a:rPr>
                        <a:t>containsAll(Collection&lt;?&gt; c)</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100">
                          <a:latin typeface="Barlow Condensed"/>
                          <a:ea typeface="Barlow Condensed"/>
                          <a:cs typeface="Barlow Condensed"/>
                          <a:sym typeface="Barlow Condensed"/>
                        </a:rPr>
                        <a:t>Retourne true si cette collection contient tous les éléments de la collection spécifiée, sinon false.</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100">
                          <a:latin typeface="Barlow Condensed"/>
                          <a:ea typeface="Barlow Condensed"/>
                          <a:cs typeface="Barlow Condensed"/>
                          <a:sym typeface="Barlow Condensed"/>
                        </a:rPr>
                        <a:t>boolean</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100">
                          <a:latin typeface="Barlow Condensed"/>
                          <a:ea typeface="Barlow Condensed"/>
                          <a:cs typeface="Barlow Condensed"/>
                          <a:sym typeface="Barlow Condensed"/>
                        </a:rPr>
                        <a:t>c : la collection à rechercher.</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r>
              <a:tr h="381000">
                <a:tc>
                  <a:txBody>
                    <a:bodyPr/>
                    <a:lstStyle/>
                    <a:p>
                      <a:pPr indent="0" lvl="0" marL="0" rtl="0" algn="l">
                        <a:lnSpc>
                          <a:spcPct val="150000"/>
                        </a:lnSpc>
                        <a:spcBef>
                          <a:spcPts val="0"/>
                        </a:spcBef>
                        <a:spcAft>
                          <a:spcPts val="0"/>
                        </a:spcAft>
                        <a:buNone/>
                      </a:pPr>
                      <a:r>
                        <a:rPr lang="en" sz="1100">
                          <a:solidFill>
                            <a:schemeClr val="dk1"/>
                          </a:solidFill>
                          <a:latin typeface="Barlow Condensed"/>
                          <a:ea typeface="Barlow Condensed"/>
                          <a:cs typeface="Barlow Condensed"/>
                          <a:sym typeface="Barlow Condensed"/>
                        </a:rPr>
                        <a:t>isEmpty()</a:t>
                      </a:r>
                      <a:endParaRPr sz="1100">
                        <a:solidFill>
                          <a:schemeClr val="dk1"/>
                        </a:solidFill>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100">
                          <a:solidFill>
                            <a:schemeClr val="dk1"/>
                          </a:solidFill>
                          <a:latin typeface="Barlow Condensed"/>
                          <a:ea typeface="Barlow Condensed"/>
                          <a:cs typeface="Barlow Condensed"/>
                          <a:sym typeface="Barlow Condensed"/>
                        </a:rPr>
                        <a:t>Retourne true si la collection ne contient aucun élément, sinon false.</a:t>
                      </a:r>
                      <a:endParaRPr sz="1100">
                        <a:solidFill>
                          <a:schemeClr val="dk1"/>
                        </a:solidFill>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100">
                          <a:solidFill>
                            <a:schemeClr val="dk1"/>
                          </a:solidFill>
                          <a:latin typeface="Barlow Condensed"/>
                          <a:ea typeface="Barlow Condensed"/>
                          <a:cs typeface="Barlow Condensed"/>
                          <a:sym typeface="Barlow Condensed"/>
                        </a:rPr>
                        <a:t>boolean</a:t>
                      </a:r>
                      <a:endParaRPr sz="1100">
                        <a:solidFill>
                          <a:schemeClr val="dk1"/>
                        </a:solidFill>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Clr>
                          <a:schemeClr val="dk1"/>
                        </a:buClr>
                        <a:buSzPts val="1100"/>
                        <a:buFont typeface="Arial"/>
                        <a:buNone/>
                      </a:pPr>
                      <a:r>
                        <a:rPr lang="en" sz="1100">
                          <a:solidFill>
                            <a:schemeClr val="dk1"/>
                          </a:solidFill>
                          <a:latin typeface="Barlow Condensed"/>
                          <a:ea typeface="Barlow Condensed"/>
                          <a:cs typeface="Barlow Condensed"/>
                          <a:sym typeface="Barlow Condensed"/>
                        </a:rPr>
                        <a:t>N/A</a:t>
                      </a:r>
                      <a:endParaRPr sz="1100">
                        <a:solidFill>
                          <a:schemeClr val="dk1"/>
                        </a:solidFill>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r>
              <a:tr h="381000">
                <a:tc>
                  <a:txBody>
                    <a:bodyPr/>
                    <a:lstStyle/>
                    <a:p>
                      <a:pPr indent="0" lvl="0" marL="0" rtl="0" algn="l">
                        <a:lnSpc>
                          <a:spcPct val="150000"/>
                        </a:lnSpc>
                        <a:spcBef>
                          <a:spcPts val="0"/>
                        </a:spcBef>
                        <a:spcAft>
                          <a:spcPts val="0"/>
                        </a:spcAft>
                        <a:buNone/>
                      </a:pPr>
                      <a:r>
                        <a:rPr lang="en" sz="1100">
                          <a:latin typeface="Barlow Condensed"/>
                          <a:ea typeface="Barlow Condensed"/>
                          <a:cs typeface="Barlow Condensed"/>
                          <a:sym typeface="Barlow Condensed"/>
                        </a:rPr>
                        <a:t>iterator()</a:t>
                      </a:r>
                      <a:endParaRPr sz="1100">
                        <a:solidFill>
                          <a:schemeClr val="dk1"/>
                        </a:solidFill>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100">
                          <a:latin typeface="Barlow Condensed"/>
                          <a:ea typeface="Barlow Condensed"/>
                          <a:cs typeface="Barlow Condensed"/>
                          <a:sym typeface="Barlow Condensed"/>
                        </a:rPr>
                        <a:t>Retourne un itérateur sur les éléments de la collection.</a:t>
                      </a:r>
                      <a:endParaRPr sz="1100">
                        <a:solidFill>
                          <a:schemeClr val="dk1"/>
                        </a:solidFill>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100">
                          <a:latin typeface="Barlow Condensed"/>
                          <a:ea typeface="Barlow Condensed"/>
                          <a:cs typeface="Barlow Condensed"/>
                          <a:sym typeface="Barlow Condensed"/>
                        </a:rPr>
                        <a:t>Iterator&lt;E&gt;</a:t>
                      </a:r>
                      <a:endParaRPr sz="1100">
                        <a:solidFill>
                          <a:schemeClr val="dk1"/>
                        </a:solidFill>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100">
                          <a:latin typeface="Barlow Condensed"/>
                          <a:ea typeface="Barlow Condensed"/>
                          <a:cs typeface="Barlow Condensed"/>
                          <a:sym typeface="Barlow Condensed"/>
                        </a:rPr>
                        <a:t>N/A</a:t>
                      </a:r>
                      <a:endParaRPr sz="1100">
                        <a:solidFill>
                          <a:schemeClr val="dk1"/>
                        </a:solidFill>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cxnSp>
        <p:nvCxnSpPr>
          <p:cNvPr id="150" name="Google Shape;150;p23"/>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51" name="Google Shape;151;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52" name="Google Shape;152;p23"/>
          <p:cNvSpPr txBox="1"/>
          <p:nvPr/>
        </p:nvSpPr>
        <p:spPr>
          <a:xfrm>
            <a:off x="838825" y="61475"/>
            <a:ext cx="48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Architecture </a:t>
            </a:r>
            <a:endParaRPr b="1">
              <a:solidFill>
                <a:srgbClr val="E20B0B"/>
              </a:solidFill>
            </a:endParaRPr>
          </a:p>
        </p:txBody>
      </p:sp>
      <p:graphicFrame>
        <p:nvGraphicFramePr>
          <p:cNvPr id="153" name="Google Shape;153;p23"/>
          <p:cNvGraphicFramePr/>
          <p:nvPr/>
        </p:nvGraphicFramePr>
        <p:xfrm>
          <a:off x="744650" y="602200"/>
          <a:ext cx="3000000" cy="3000000"/>
        </p:xfrm>
        <a:graphic>
          <a:graphicData uri="http://schemas.openxmlformats.org/drawingml/2006/table">
            <a:tbl>
              <a:tblPr>
                <a:noFill/>
                <a:tableStyleId>{E1525C26-3A37-4F9B-89F7-E9EA30CA972F}</a:tableStyleId>
              </a:tblPr>
              <a:tblGrid>
                <a:gridCol w="1809750"/>
                <a:gridCol w="2842125"/>
                <a:gridCol w="777375"/>
                <a:gridCol w="2409150"/>
              </a:tblGrid>
              <a:tr h="381000">
                <a:tc>
                  <a:txBody>
                    <a:bodyPr/>
                    <a:lstStyle/>
                    <a:p>
                      <a:pPr indent="0" lvl="0" marL="0" rtl="0" algn="ctr">
                        <a:lnSpc>
                          <a:spcPct val="150000"/>
                        </a:lnSpc>
                        <a:spcBef>
                          <a:spcPts val="0"/>
                        </a:spcBef>
                        <a:spcAft>
                          <a:spcPts val="0"/>
                        </a:spcAft>
                        <a:buNone/>
                      </a:pPr>
                      <a:r>
                        <a:rPr b="1" lang="en" sz="1200">
                          <a:solidFill>
                            <a:schemeClr val="lt1"/>
                          </a:solidFill>
                          <a:latin typeface="Barlow Condensed"/>
                          <a:ea typeface="Barlow Condensed"/>
                          <a:cs typeface="Barlow Condensed"/>
                          <a:sym typeface="Barlow Condensed"/>
                        </a:rPr>
                        <a:t>Méthode</a:t>
                      </a:r>
                      <a:endParaRPr b="1" sz="1200">
                        <a:solidFill>
                          <a:schemeClr val="lt1"/>
                        </a:solidFill>
                        <a:latin typeface="Barlow Condensed"/>
                        <a:ea typeface="Barlow Condensed"/>
                        <a:cs typeface="Barlow Condensed"/>
                        <a:sym typeface="Barlow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lnSpc>
                          <a:spcPct val="150000"/>
                        </a:lnSpc>
                        <a:spcBef>
                          <a:spcPts val="0"/>
                        </a:spcBef>
                        <a:spcAft>
                          <a:spcPts val="0"/>
                        </a:spcAft>
                        <a:buNone/>
                      </a:pPr>
                      <a:r>
                        <a:rPr b="1" lang="en" sz="1200">
                          <a:solidFill>
                            <a:schemeClr val="lt1"/>
                          </a:solidFill>
                          <a:latin typeface="Barlow Condensed"/>
                          <a:ea typeface="Barlow Condensed"/>
                          <a:cs typeface="Barlow Condensed"/>
                          <a:sym typeface="Barlow Condensed"/>
                        </a:rPr>
                        <a:t>Explication</a:t>
                      </a:r>
                      <a:endParaRPr b="1" sz="1200">
                        <a:solidFill>
                          <a:schemeClr val="lt1"/>
                        </a:solidFill>
                        <a:latin typeface="Barlow Condensed"/>
                        <a:ea typeface="Barlow Condensed"/>
                        <a:cs typeface="Barlow Condensed"/>
                        <a:sym typeface="Barlow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lnSpc>
                          <a:spcPct val="150000"/>
                        </a:lnSpc>
                        <a:spcBef>
                          <a:spcPts val="0"/>
                        </a:spcBef>
                        <a:spcAft>
                          <a:spcPts val="0"/>
                        </a:spcAft>
                        <a:buNone/>
                      </a:pPr>
                      <a:r>
                        <a:rPr b="1" lang="en" sz="1200">
                          <a:solidFill>
                            <a:schemeClr val="lt1"/>
                          </a:solidFill>
                          <a:latin typeface="Barlow Condensed"/>
                          <a:ea typeface="Barlow Condensed"/>
                          <a:cs typeface="Barlow Condensed"/>
                          <a:sym typeface="Barlow Condensed"/>
                        </a:rPr>
                        <a:t>Type de retour</a:t>
                      </a:r>
                      <a:endParaRPr b="1" sz="1200">
                        <a:solidFill>
                          <a:schemeClr val="lt1"/>
                        </a:solidFill>
                        <a:latin typeface="Barlow Condensed"/>
                        <a:ea typeface="Barlow Condensed"/>
                        <a:cs typeface="Barlow Condensed"/>
                        <a:sym typeface="Barlow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lnSpc>
                          <a:spcPct val="150000"/>
                        </a:lnSpc>
                        <a:spcBef>
                          <a:spcPts val="0"/>
                        </a:spcBef>
                        <a:spcAft>
                          <a:spcPts val="0"/>
                        </a:spcAft>
                        <a:buNone/>
                      </a:pPr>
                      <a:r>
                        <a:rPr b="1" lang="en" sz="1200">
                          <a:solidFill>
                            <a:schemeClr val="lt1"/>
                          </a:solidFill>
                          <a:latin typeface="Barlow Condensed"/>
                          <a:ea typeface="Barlow Condensed"/>
                          <a:cs typeface="Barlow Condensed"/>
                          <a:sym typeface="Barlow Condensed"/>
                        </a:rPr>
                        <a:t>Paramètres</a:t>
                      </a:r>
                      <a:endParaRPr b="1" sz="1200">
                        <a:solidFill>
                          <a:schemeClr val="lt1"/>
                        </a:solidFill>
                        <a:latin typeface="Barlow Condensed"/>
                        <a:ea typeface="Barlow Condensed"/>
                        <a:cs typeface="Barlow Condensed"/>
                        <a:sym typeface="Barlow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381000">
                <a:tc>
                  <a:txBody>
                    <a:bodyPr/>
                    <a:lstStyle/>
                    <a:p>
                      <a:pPr indent="0" lvl="0" marL="0" rtl="0" algn="l">
                        <a:lnSpc>
                          <a:spcPct val="150000"/>
                        </a:lnSpc>
                        <a:spcBef>
                          <a:spcPts val="0"/>
                        </a:spcBef>
                        <a:spcAft>
                          <a:spcPts val="0"/>
                        </a:spcAft>
                        <a:buNone/>
                      </a:pPr>
                      <a:r>
                        <a:rPr lang="en" sz="1100">
                          <a:latin typeface="Barlow Condensed"/>
                          <a:ea typeface="Barlow Condensed"/>
                          <a:cs typeface="Barlow Condensed"/>
                          <a:sym typeface="Barlow Condensed"/>
                        </a:rPr>
                        <a:t>remove(Object o)</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100">
                          <a:latin typeface="Barlow Condensed"/>
                          <a:ea typeface="Barlow Condensed"/>
                          <a:cs typeface="Barlow Condensed"/>
                          <a:sym typeface="Barlow Condensed"/>
                        </a:rPr>
                        <a:t>Supprime la première occurrence de l'élément spécifié de la collection, s'il est présent.</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100">
                          <a:latin typeface="Barlow Condensed"/>
                          <a:ea typeface="Barlow Condensed"/>
                          <a:cs typeface="Barlow Condensed"/>
                          <a:sym typeface="Barlow Condensed"/>
                        </a:rPr>
                        <a:t>boolean</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100">
                          <a:latin typeface="Barlow Condensed"/>
                          <a:ea typeface="Barlow Condensed"/>
                          <a:cs typeface="Barlow Condensed"/>
                          <a:sym typeface="Barlow Condensed"/>
                        </a:rPr>
                        <a:t>o : l'élément à supprimer.</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CDCDCD"/>
                      </a:solidFill>
                      <a:prstDash val="solid"/>
                      <a:round/>
                      <a:headEnd len="sm" w="sm" type="none"/>
                      <a:tailEnd len="sm" w="sm" type="none"/>
                    </a:lnB>
                  </a:tcPr>
                </a:tc>
              </a:tr>
              <a:tr h="381000">
                <a:tc>
                  <a:txBody>
                    <a:bodyPr/>
                    <a:lstStyle/>
                    <a:p>
                      <a:pPr indent="0" lvl="0" marL="0" rtl="0" algn="l">
                        <a:lnSpc>
                          <a:spcPct val="150000"/>
                        </a:lnSpc>
                        <a:spcBef>
                          <a:spcPts val="0"/>
                        </a:spcBef>
                        <a:spcAft>
                          <a:spcPts val="0"/>
                        </a:spcAft>
                        <a:buNone/>
                      </a:pPr>
                      <a:r>
                        <a:rPr lang="en" sz="1100">
                          <a:latin typeface="Barlow Condensed"/>
                          <a:ea typeface="Barlow Condensed"/>
                          <a:cs typeface="Barlow Condensed"/>
                          <a:sym typeface="Barlow Condensed"/>
                        </a:rPr>
                        <a:t>removeAll(Collection&lt;?&gt; c)</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100">
                          <a:latin typeface="Barlow Condensed"/>
                          <a:ea typeface="Barlow Condensed"/>
                          <a:cs typeface="Barlow Condensed"/>
                          <a:sym typeface="Barlow Condensed"/>
                        </a:rPr>
                        <a:t>Supprime tous les éléments de la collection qui sont également présents dans la collection spécifiée.</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100">
                          <a:latin typeface="Barlow Condensed"/>
                          <a:ea typeface="Barlow Condensed"/>
                          <a:cs typeface="Barlow Condensed"/>
                          <a:sym typeface="Barlow Condensed"/>
                        </a:rPr>
                        <a:t>boolean</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100">
                          <a:latin typeface="Barlow Condensed"/>
                          <a:ea typeface="Barlow Condensed"/>
                          <a:cs typeface="Barlow Condensed"/>
                          <a:sym typeface="Barlow Condensed"/>
                        </a:rPr>
                        <a:t>c : la collection à supprimer.</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r>
              <a:tr h="381000">
                <a:tc>
                  <a:txBody>
                    <a:bodyPr/>
                    <a:lstStyle/>
                    <a:p>
                      <a:pPr indent="0" lvl="0" marL="0" rtl="0" algn="l">
                        <a:lnSpc>
                          <a:spcPct val="150000"/>
                        </a:lnSpc>
                        <a:spcBef>
                          <a:spcPts val="0"/>
                        </a:spcBef>
                        <a:spcAft>
                          <a:spcPts val="0"/>
                        </a:spcAft>
                        <a:buNone/>
                      </a:pPr>
                      <a:r>
                        <a:rPr lang="en" sz="1100">
                          <a:latin typeface="Barlow Condensed"/>
                          <a:ea typeface="Barlow Condensed"/>
                          <a:cs typeface="Barlow Condensed"/>
                          <a:sym typeface="Barlow Condensed"/>
                        </a:rPr>
                        <a:t>retainAll(Collection&lt;?&gt; c)</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100">
                          <a:latin typeface="Barlow Condensed"/>
                          <a:ea typeface="Barlow Condensed"/>
                          <a:cs typeface="Barlow Condensed"/>
                          <a:sym typeface="Barlow Condensed"/>
                        </a:rPr>
                        <a:t>Supprime tous les éléments de la collection qui ne sont pas également présents dans la collection spécifiée.</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100">
                          <a:latin typeface="Barlow Condensed"/>
                          <a:ea typeface="Barlow Condensed"/>
                          <a:cs typeface="Barlow Condensed"/>
                          <a:sym typeface="Barlow Condensed"/>
                        </a:rPr>
                        <a:t>boolean</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100">
                          <a:latin typeface="Barlow Condensed"/>
                          <a:ea typeface="Barlow Condensed"/>
                          <a:cs typeface="Barlow Condensed"/>
                          <a:sym typeface="Barlow Condensed"/>
                        </a:rPr>
                        <a:t>c : la collection à conserver.</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r>
              <a:tr h="381000">
                <a:tc>
                  <a:txBody>
                    <a:bodyPr/>
                    <a:lstStyle/>
                    <a:p>
                      <a:pPr indent="0" lvl="0" marL="0" rtl="0" algn="l">
                        <a:lnSpc>
                          <a:spcPct val="150000"/>
                        </a:lnSpc>
                        <a:spcBef>
                          <a:spcPts val="0"/>
                        </a:spcBef>
                        <a:spcAft>
                          <a:spcPts val="0"/>
                        </a:spcAft>
                        <a:buNone/>
                      </a:pPr>
                      <a:r>
                        <a:rPr lang="en" sz="1100">
                          <a:latin typeface="Barlow Condensed"/>
                          <a:ea typeface="Barlow Condensed"/>
                          <a:cs typeface="Barlow Condensed"/>
                          <a:sym typeface="Barlow Condensed"/>
                        </a:rPr>
                        <a:t>size()</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100">
                          <a:latin typeface="Barlow Condensed"/>
                          <a:ea typeface="Barlow Condensed"/>
                          <a:cs typeface="Barlow Condensed"/>
                          <a:sym typeface="Barlow Condensed"/>
                        </a:rPr>
                        <a:t>Retourne le nombre d'éléments dans la collection.</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100">
                          <a:latin typeface="Barlow Condensed"/>
                          <a:ea typeface="Barlow Condensed"/>
                          <a:cs typeface="Barlow Condensed"/>
                          <a:sym typeface="Barlow Condensed"/>
                        </a:rPr>
                        <a:t>int</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100">
                          <a:latin typeface="Barlow Condensed"/>
                          <a:ea typeface="Barlow Condensed"/>
                          <a:cs typeface="Barlow Condensed"/>
                          <a:sym typeface="Barlow Condensed"/>
                        </a:rPr>
                        <a:t>N/A</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r>
              <a:tr h="381000">
                <a:tc>
                  <a:txBody>
                    <a:bodyPr/>
                    <a:lstStyle/>
                    <a:p>
                      <a:pPr indent="0" lvl="0" marL="0" rtl="0" algn="l">
                        <a:lnSpc>
                          <a:spcPct val="150000"/>
                        </a:lnSpc>
                        <a:spcBef>
                          <a:spcPts val="0"/>
                        </a:spcBef>
                        <a:spcAft>
                          <a:spcPts val="0"/>
                        </a:spcAft>
                        <a:buNone/>
                      </a:pPr>
                      <a:r>
                        <a:rPr lang="en" sz="1100">
                          <a:latin typeface="Barlow Condensed"/>
                          <a:ea typeface="Barlow Condensed"/>
                          <a:cs typeface="Barlow Condensed"/>
                          <a:sym typeface="Barlow Condensed"/>
                        </a:rPr>
                        <a:t>toArray()</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100">
                          <a:latin typeface="Barlow Condensed"/>
                          <a:ea typeface="Barlow Condensed"/>
                          <a:cs typeface="Barlow Condensed"/>
                          <a:sym typeface="Barlow Condensed"/>
                        </a:rPr>
                        <a:t>Retourne un tableau contenant tous les éléments de la collection, dans l'ordre où ils ont été insérés.</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100">
                          <a:latin typeface="Barlow Condensed"/>
                          <a:ea typeface="Barlow Condensed"/>
                          <a:cs typeface="Barlow Condensed"/>
                          <a:sym typeface="Barlow Condensed"/>
                        </a:rPr>
                        <a:t>Object[]</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100">
                          <a:latin typeface="Barlow Condensed"/>
                          <a:ea typeface="Barlow Condensed"/>
                          <a:cs typeface="Barlow Condensed"/>
                          <a:sym typeface="Barlow Condensed"/>
                        </a:rPr>
                        <a:t>N/A</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r>
              <a:tr h="381000">
                <a:tc>
                  <a:txBody>
                    <a:bodyPr/>
                    <a:lstStyle/>
                    <a:p>
                      <a:pPr indent="0" lvl="0" marL="0" rtl="0" algn="l">
                        <a:lnSpc>
                          <a:spcPct val="150000"/>
                        </a:lnSpc>
                        <a:spcBef>
                          <a:spcPts val="0"/>
                        </a:spcBef>
                        <a:spcAft>
                          <a:spcPts val="0"/>
                        </a:spcAft>
                        <a:buNone/>
                      </a:pPr>
                      <a:r>
                        <a:rPr lang="en" sz="1100">
                          <a:latin typeface="Barlow Condensed"/>
                          <a:ea typeface="Barlow Condensed"/>
                          <a:cs typeface="Barlow Condensed"/>
                          <a:sym typeface="Barlow Condensed"/>
                        </a:rPr>
                        <a:t>toArray(T[] a)</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100">
                          <a:latin typeface="Barlow Condensed"/>
                          <a:ea typeface="Barlow Condensed"/>
                          <a:cs typeface="Barlow Condensed"/>
                          <a:sym typeface="Barlow Condensed"/>
                        </a:rPr>
                        <a:t>Retourne un tableau contenant tous les éléments de la collection, dans l'ordre où ils ont été insérés, en les stockant dans le tableau spécifié si possible.</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100">
                          <a:latin typeface="Barlow Condensed"/>
                          <a:ea typeface="Barlow Condensed"/>
                          <a:cs typeface="Barlow Condensed"/>
                          <a:sym typeface="Barlow Condensed"/>
                        </a:rPr>
                        <a:t>&lt;T&gt; T[]</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100">
                          <a:latin typeface="Barlow Condensed"/>
                          <a:ea typeface="Barlow Condensed"/>
                          <a:cs typeface="Barlow Condensed"/>
                          <a:sym typeface="Barlow Condensed"/>
                        </a:rPr>
                        <a:t>a : le tableau dans lequel stocker les éléments.</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r>
            </a:tbl>
          </a:graphicData>
        </a:graphic>
      </p:graphicFrame>
      <p:pic>
        <p:nvPicPr>
          <p:cNvPr descr="D:\esprit 2014\ESPRIT 2014\charte essprit 2014\render\support final\triangle.png" id="154" name="Google Shape;154;p23"/>
          <p:cNvPicPr preferRelativeResize="0"/>
          <p:nvPr/>
        </p:nvPicPr>
        <p:blipFill rotWithShape="1">
          <a:blip r:embed="rId3">
            <a:alphaModFix/>
          </a:blip>
          <a:srcRect b="0" l="0" r="0" t="0"/>
          <a:stretch/>
        </p:blipFill>
        <p:spPr>
          <a:xfrm rot="-5400000">
            <a:off x="-1372220" y="3141850"/>
            <a:ext cx="2371432" cy="163187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cxnSp>
        <p:nvCxnSpPr>
          <p:cNvPr id="159" name="Google Shape;159;p24"/>
          <p:cNvCxnSpPr/>
          <p:nvPr/>
        </p:nvCxnSpPr>
        <p:spPr>
          <a:xfrm rot="10800000">
            <a:off x="1447200" y="2612150"/>
            <a:ext cx="6249600" cy="9300"/>
          </a:xfrm>
          <a:prstGeom prst="straightConnector1">
            <a:avLst/>
          </a:prstGeom>
          <a:noFill/>
          <a:ln cap="flat" cmpd="sng" w="28575">
            <a:solidFill>
              <a:srgbClr val="F5340B"/>
            </a:solidFill>
            <a:prstDash val="solid"/>
            <a:round/>
            <a:headEnd len="med" w="med" type="none"/>
            <a:tailEnd len="med" w="med" type="none"/>
          </a:ln>
        </p:spPr>
      </p:cxnSp>
      <p:sp>
        <p:nvSpPr>
          <p:cNvPr id="160" name="Google Shape;160;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61" name="Google Shape;161;p24"/>
          <p:cNvSpPr txBox="1"/>
          <p:nvPr/>
        </p:nvSpPr>
        <p:spPr>
          <a:xfrm>
            <a:off x="4099800" y="1816475"/>
            <a:ext cx="944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rgbClr val="E20B0B"/>
                </a:solidFill>
              </a:rPr>
              <a:t>List</a:t>
            </a:r>
            <a:r>
              <a:rPr b="1" lang="en" sz="3000">
                <a:solidFill>
                  <a:srgbClr val="E20B0B"/>
                </a:solidFill>
              </a:rPr>
              <a:t> </a:t>
            </a:r>
            <a:endParaRPr b="1" sz="3000">
              <a:solidFill>
                <a:srgbClr val="E20B0B"/>
              </a:solidFill>
            </a:endParaRPr>
          </a:p>
        </p:txBody>
      </p:sp>
      <p:pic>
        <p:nvPicPr>
          <p:cNvPr descr="D:\esprit 2014\ESPRIT 2014\charte essprit 2014\render\support final\triangle.png" id="162" name="Google Shape;162;p24"/>
          <p:cNvPicPr preferRelativeResize="0"/>
          <p:nvPr/>
        </p:nvPicPr>
        <p:blipFill rotWithShape="1">
          <a:blip r:embed="rId3">
            <a:alphaModFix/>
          </a:blip>
          <a:srcRect b="0" l="0" r="0" t="0"/>
          <a:stretch/>
        </p:blipFill>
        <p:spPr>
          <a:xfrm rot="10800000">
            <a:off x="2109380" y="2688350"/>
            <a:ext cx="2371432" cy="1631872"/>
          </a:xfrm>
          <a:prstGeom prst="rect">
            <a:avLst/>
          </a:prstGeom>
          <a:noFill/>
          <a:ln>
            <a:noFill/>
          </a:ln>
        </p:spPr>
      </p:pic>
      <p:pic>
        <p:nvPicPr>
          <p:cNvPr descr="D:\esprit 2014\ESPRIT 2014\charte essprit 2014\render\support final\triangle.png" id="163" name="Google Shape;163;p24"/>
          <p:cNvPicPr preferRelativeResize="0"/>
          <p:nvPr/>
        </p:nvPicPr>
        <p:blipFill rotWithShape="1">
          <a:blip r:embed="rId3">
            <a:alphaModFix/>
          </a:blip>
          <a:srcRect b="0" l="0" r="0" t="0"/>
          <a:stretch/>
        </p:blipFill>
        <p:spPr>
          <a:xfrm flipH="1" rot="10800000">
            <a:off x="4633205" y="2694425"/>
            <a:ext cx="2371432" cy="163187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cxnSp>
        <p:nvCxnSpPr>
          <p:cNvPr id="168" name="Google Shape;168;p25"/>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69" name="Google Shape;16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70" name="Google Shape;170;p25"/>
          <p:cNvSpPr txBox="1"/>
          <p:nvPr/>
        </p:nvSpPr>
        <p:spPr>
          <a:xfrm>
            <a:off x="838825" y="61475"/>
            <a:ext cx="48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List</a:t>
            </a:r>
            <a:r>
              <a:rPr b="1" lang="en">
                <a:solidFill>
                  <a:srgbClr val="E20B0B"/>
                </a:solidFill>
              </a:rPr>
              <a:t> </a:t>
            </a:r>
            <a:endParaRPr b="1">
              <a:solidFill>
                <a:srgbClr val="E20B0B"/>
              </a:solidFill>
            </a:endParaRPr>
          </a:p>
        </p:txBody>
      </p:sp>
      <p:pic>
        <p:nvPicPr>
          <p:cNvPr descr="D:\esprit 2014\ESPRIT 2014\charte essprit 2014\render\support final\triangle.png" id="171" name="Google Shape;171;p25"/>
          <p:cNvPicPr preferRelativeResize="0"/>
          <p:nvPr/>
        </p:nvPicPr>
        <p:blipFill rotWithShape="1">
          <a:blip r:embed="rId3">
            <a:alphaModFix/>
          </a:blip>
          <a:srcRect b="0" l="0" r="0" t="0"/>
          <a:stretch/>
        </p:blipFill>
        <p:spPr>
          <a:xfrm rot="10800000">
            <a:off x="6772580" y="2150"/>
            <a:ext cx="2371432" cy="1631872"/>
          </a:xfrm>
          <a:prstGeom prst="rect">
            <a:avLst/>
          </a:prstGeom>
          <a:noFill/>
          <a:ln>
            <a:noFill/>
          </a:ln>
        </p:spPr>
      </p:pic>
      <p:sp>
        <p:nvSpPr>
          <p:cNvPr id="172" name="Google Shape;172;p25"/>
          <p:cNvSpPr/>
          <p:nvPr/>
        </p:nvSpPr>
        <p:spPr>
          <a:xfrm>
            <a:off x="1102850" y="1456175"/>
            <a:ext cx="438900" cy="42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3" name="Google Shape;173;p25"/>
          <p:cNvSpPr txBox="1"/>
          <p:nvPr/>
        </p:nvSpPr>
        <p:spPr>
          <a:xfrm>
            <a:off x="310800" y="2457650"/>
            <a:ext cx="8522400" cy="231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Light"/>
                <a:ea typeface="Roboto Light"/>
                <a:cs typeface="Roboto Light"/>
                <a:sym typeface="Roboto Light"/>
              </a:rPr>
              <a:t>En Java,  </a:t>
            </a:r>
            <a:r>
              <a:rPr b="1" lang="en" sz="1800">
                <a:solidFill>
                  <a:srgbClr val="FF0000"/>
                </a:solidFill>
                <a:latin typeface="Roboto"/>
                <a:ea typeface="Roboto"/>
                <a:cs typeface="Roboto"/>
                <a:sym typeface="Roboto"/>
              </a:rPr>
              <a:t>List </a:t>
            </a:r>
            <a:r>
              <a:rPr lang="en" sz="1800">
                <a:solidFill>
                  <a:schemeClr val="dk1"/>
                </a:solidFill>
                <a:latin typeface="Roboto Light"/>
                <a:ea typeface="Roboto Light"/>
                <a:cs typeface="Roboto Light"/>
                <a:sym typeface="Roboto Light"/>
              </a:rPr>
              <a:t>est une interface qui permet de stocker des éléments </a:t>
            </a:r>
            <a:r>
              <a:rPr b="1" lang="en" sz="1800">
                <a:solidFill>
                  <a:schemeClr val="dk1"/>
                </a:solidFill>
                <a:latin typeface="Roboto"/>
                <a:ea typeface="Roboto"/>
                <a:cs typeface="Roboto"/>
                <a:sym typeface="Roboto"/>
              </a:rPr>
              <a:t>ordonnés</a:t>
            </a:r>
            <a:r>
              <a:rPr lang="en" sz="1800">
                <a:solidFill>
                  <a:schemeClr val="dk1"/>
                </a:solidFill>
                <a:latin typeface="Roboto Light"/>
                <a:ea typeface="Roboto Light"/>
                <a:cs typeface="Roboto Light"/>
                <a:sym typeface="Roboto Light"/>
              </a:rPr>
              <a:t>. </a:t>
            </a:r>
            <a:endParaRPr sz="1800">
              <a:solidFill>
                <a:schemeClr val="dk1"/>
              </a:solidFill>
              <a:latin typeface="Roboto Light"/>
              <a:ea typeface="Roboto Light"/>
              <a:cs typeface="Roboto Light"/>
              <a:sym typeface="Roboto Light"/>
            </a:endParaRPr>
          </a:p>
          <a:p>
            <a:pPr indent="0" lvl="0" marL="0" rtl="0" algn="l">
              <a:spcBef>
                <a:spcPts val="0"/>
              </a:spcBef>
              <a:spcAft>
                <a:spcPts val="0"/>
              </a:spcAft>
              <a:buNone/>
            </a:pPr>
            <a:r>
              <a:t/>
            </a:r>
            <a:endParaRPr sz="1800">
              <a:solidFill>
                <a:schemeClr val="dk1"/>
              </a:solidFill>
              <a:latin typeface="Roboto Light"/>
              <a:ea typeface="Roboto Light"/>
              <a:cs typeface="Roboto Light"/>
              <a:sym typeface="Roboto Light"/>
            </a:endParaRPr>
          </a:p>
          <a:p>
            <a:pPr indent="0" lvl="0" marL="0" rtl="0" algn="l">
              <a:spcBef>
                <a:spcPts val="0"/>
              </a:spcBef>
              <a:spcAft>
                <a:spcPts val="0"/>
              </a:spcAft>
              <a:buNone/>
            </a:pPr>
            <a:r>
              <a:rPr lang="en" sz="1800">
                <a:solidFill>
                  <a:schemeClr val="dk1"/>
                </a:solidFill>
                <a:latin typeface="Roboto Light"/>
                <a:ea typeface="Roboto Light"/>
                <a:cs typeface="Roboto Light"/>
                <a:sym typeface="Roboto Light"/>
              </a:rPr>
              <a:t>Chaque élément est accessible par sa position dans la liste, à l'aide d'un </a:t>
            </a:r>
            <a:r>
              <a:rPr b="1" lang="en" sz="1800">
                <a:solidFill>
                  <a:schemeClr val="dk1"/>
                </a:solidFill>
                <a:latin typeface="Roboto"/>
                <a:ea typeface="Roboto"/>
                <a:cs typeface="Roboto"/>
                <a:sym typeface="Roboto"/>
              </a:rPr>
              <a:t>indice </a:t>
            </a:r>
            <a:r>
              <a:rPr lang="en" sz="1800">
                <a:solidFill>
                  <a:schemeClr val="dk1"/>
                </a:solidFill>
                <a:latin typeface="Roboto Light"/>
                <a:ea typeface="Roboto Light"/>
                <a:cs typeface="Roboto Light"/>
                <a:sym typeface="Roboto Light"/>
              </a:rPr>
              <a:t>entier qui commence à 0 pour le premier élément.</a:t>
            </a:r>
            <a:endParaRPr sz="1800">
              <a:solidFill>
                <a:schemeClr val="dk1"/>
              </a:solidFill>
              <a:latin typeface="Roboto Light"/>
              <a:ea typeface="Roboto Light"/>
              <a:cs typeface="Roboto Light"/>
              <a:sym typeface="Roboto Light"/>
            </a:endParaRPr>
          </a:p>
          <a:p>
            <a:pPr indent="0" lvl="0" marL="0" rtl="0" algn="l">
              <a:spcBef>
                <a:spcPts val="0"/>
              </a:spcBef>
              <a:spcAft>
                <a:spcPts val="0"/>
              </a:spcAft>
              <a:buNone/>
            </a:pPr>
            <a:r>
              <a:t/>
            </a:r>
            <a:endParaRPr sz="1800">
              <a:solidFill>
                <a:schemeClr val="dk1"/>
              </a:solidFill>
              <a:latin typeface="Roboto Light"/>
              <a:ea typeface="Roboto Light"/>
              <a:cs typeface="Roboto Light"/>
              <a:sym typeface="Roboto Light"/>
            </a:endParaRPr>
          </a:p>
          <a:p>
            <a:pPr indent="0" lvl="0" marL="0" rtl="0" algn="l">
              <a:spcBef>
                <a:spcPts val="0"/>
              </a:spcBef>
              <a:spcAft>
                <a:spcPts val="0"/>
              </a:spcAft>
              <a:buNone/>
            </a:pPr>
            <a:r>
              <a:rPr lang="en" sz="1800">
                <a:solidFill>
                  <a:schemeClr val="dk1"/>
                </a:solidFill>
                <a:latin typeface="Roboto Light"/>
                <a:ea typeface="Roboto Light"/>
                <a:cs typeface="Roboto Light"/>
                <a:sym typeface="Roboto Light"/>
              </a:rPr>
              <a:t>Les classes qui implémente l’interface List sont des "tableaux" </a:t>
            </a:r>
            <a:r>
              <a:rPr b="1" lang="en" sz="1800">
                <a:solidFill>
                  <a:schemeClr val="dk1"/>
                </a:solidFill>
                <a:latin typeface="Roboto"/>
                <a:ea typeface="Roboto"/>
                <a:cs typeface="Roboto"/>
                <a:sym typeface="Roboto"/>
              </a:rPr>
              <a:t>extensibles </a:t>
            </a:r>
            <a:r>
              <a:rPr lang="en" sz="1800">
                <a:solidFill>
                  <a:schemeClr val="dk1"/>
                </a:solidFill>
                <a:latin typeface="Roboto Light"/>
                <a:ea typeface="Roboto Light"/>
                <a:cs typeface="Roboto Light"/>
                <a:sym typeface="Roboto Light"/>
              </a:rPr>
              <a:t>à volonté. On y trouve les classes </a:t>
            </a:r>
            <a:r>
              <a:rPr b="1" lang="en" sz="1800">
                <a:solidFill>
                  <a:srgbClr val="FF0000"/>
                </a:solidFill>
                <a:latin typeface="Roboto"/>
                <a:ea typeface="Roboto"/>
                <a:cs typeface="Roboto"/>
                <a:sym typeface="Roboto"/>
              </a:rPr>
              <a:t>Vector, LinkedList et ArrayList</a:t>
            </a:r>
            <a:endParaRPr b="1" sz="1800">
              <a:solidFill>
                <a:srgbClr val="FF0000"/>
              </a:solidFill>
              <a:latin typeface="Roboto"/>
              <a:ea typeface="Roboto"/>
              <a:cs typeface="Roboto"/>
              <a:sym typeface="Roboto"/>
            </a:endParaRPr>
          </a:p>
        </p:txBody>
      </p:sp>
      <p:pic>
        <p:nvPicPr>
          <p:cNvPr id="174" name="Google Shape;174;p25"/>
          <p:cNvPicPr preferRelativeResize="0"/>
          <p:nvPr/>
        </p:nvPicPr>
        <p:blipFill>
          <a:blip r:embed="rId4">
            <a:alphaModFix/>
          </a:blip>
          <a:stretch>
            <a:fillRect/>
          </a:stretch>
        </p:blipFill>
        <p:spPr>
          <a:xfrm>
            <a:off x="1890413" y="626138"/>
            <a:ext cx="5363163" cy="1667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cxnSp>
        <p:nvCxnSpPr>
          <p:cNvPr id="179" name="Google Shape;179;p26"/>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80" name="Google Shape;18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81" name="Google Shape;181;p26"/>
          <p:cNvSpPr txBox="1"/>
          <p:nvPr/>
        </p:nvSpPr>
        <p:spPr>
          <a:xfrm>
            <a:off x="838825" y="61475"/>
            <a:ext cx="48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List </a:t>
            </a:r>
            <a:endParaRPr b="1">
              <a:solidFill>
                <a:srgbClr val="E20B0B"/>
              </a:solidFill>
            </a:endParaRPr>
          </a:p>
        </p:txBody>
      </p:sp>
      <p:pic>
        <p:nvPicPr>
          <p:cNvPr descr="D:\esprit 2014\ESPRIT 2014\charte essprit 2014\render\support final\triangle.png" id="182" name="Google Shape;182;p26"/>
          <p:cNvPicPr preferRelativeResize="0"/>
          <p:nvPr/>
        </p:nvPicPr>
        <p:blipFill rotWithShape="1">
          <a:blip r:embed="rId3">
            <a:alphaModFix/>
          </a:blip>
          <a:srcRect b="0" l="0" r="0" t="0"/>
          <a:stretch/>
        </p:blipFill>
        <p:spPr>
          <a:xfrm rot="10800000">
            <a:off x="6772580" y="2150"/>
            <a:ext cx="2371432" cy="1631872"/>
          </a:xfrm>
          <a:prstGeom prst="rect">
            <a:avLst/>
          </a:prstGeom>
          <a:noFill/>
          <a:ln>
            <a:noFill/>
          </a:ln>
        </p:spPr>
      </p:pic>
      <p:sp>
        <p:nvSpPr>
          <p:cNvPr id="183" name="Google Shape;183;p26"/>
          <p:cNvSpPr/>
          <p:nvPr/>
        </p:nvSpPr>
        <p:spPr>
          <a:xfrm>
            <a:off x="1102850" y="1456175"/>
            <a:ext cx="438900" cy="42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184" name="Google Shape;184;p26"/>
          <p:cNvGraphicFramePr/>
          <p:nvPr/>
        </p:nvGraphicFramePr>
        <p:xfrm>
          <a:off x="753650" y="848600"/>
          <a:ext cx="3000000" cy="3000000"/>
        </p:xfrm>
        <a:graphic>
          <a:graphicData uri="http://schemas.openxmlformats.org/drawingml/2006/table">
            <a:tbl>
              <a:tblPr>
                <a:noFill/>
                <a:tableStyleId>{E1525C26-3A37-4F9B-89F7-E9EA30CA972F}</a:tableStyleId>
              </a:tblPr>
              <a:tblGrid>
                <a:gridCol w="1774125"/>
                <a:gridCol w="3149750"/>
                <a:gridCol w="3023675"/>
              </a:tblGrid>
              <a:tr h="381000">
                <a:tc>
                  <a:txBody>
                    <a:bodyPr/>
                    <a:lstStyle/>
                    <a:p>
                      <a:pPr indent="0" lvl="0" marL="0" rtl="0" algn="l">
                        <a:spcBef>
                          <a:spcPts val="0"/>
                        </a:spcBef>
                        <a:spcAft>
                          <a:spcPts val="0"/>
                        </a:spcAft>
                        <a:buNone/>
                      </a:pPr>
                      <a:r>
                        <a:t/>
                      </a:r>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rtl="0" algn="ctr">
                        <a:spcBef>
                          <a:spcPts val="0"/>
                        </a:spcBef>
                        <a:spcAft>
                          <a:spcPts val="0"/>
                        </a:spcAft>
                        <a:buNone/>
                      </a:pPr>
                      <a:r>
                        <a:rPr b="1" lang="en">
                          <a:solidFill>
                            <a:schemeClr val="lt1"/>
                          </a:solidFill>
                          <a:latin typeface="Barlow Condensed"/>
                          <a:ea typeface="Barlow Condensed"/>
                          <a:cs typeface="Barlow Condensed"/>
                          <a:sym typeface="Barlow Condensed"/>
                        </a:rPr>
                        <a:t>ArrayList</a:t>
                      </a:r>
                      <a:endParaRPr b="1">
                        <a:solidFill>
                          <a:schemeClr val="lt1"/>
                        </a:solidFill>
                        <a:latin typeface="Barlow Condensed"/>
                        <a:ea typeface="Barlow Condensed"/>
                        <a:cs typeface="Barlow Condensed"/>
                        <a:sym typeface="Barlow Condense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latin typeface="Barlow Condensed"/>
                          <a:ea typeface="Barlow Condensed"/>
                          <a:cs typeface="Barlow Condensed"/>
                          <a:sym typeface="Barlow Condensed"/>
                        </a:rPr>
                        <a:t>Vector</a:t>
                      </a:r>
                      <a:endParaRPr b="1">
                        <a:solidFill>
                          <a:schemeClr val="lt1"/>
                        </a:solidFill>
                        <a:latin typeface="Barlow Condensed"/>
                        <a:ea typeface="Barlow Condensed"/>
                        <a:cs typeface="Barlow Condensed"/>
                        <a:sym typeface="Barlow Condense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r>
              <a:tr h="381000">
                <a:tc>
                  <a:txBody>
                    <a:bodyPr/>
                    <a:lstStyle/>
                    <a:p>
                      <a:pPr indent="0" lvl="0" marL="0" rtl="0" algn="l">
                        <a:lnSpc>
                          <a:spcPct val="150000"/>
                        </a:lnSpc>
                        <a:spcBef>
                          <a:spcPts val="0"/>
                        </a:spcBef>
                        <a:spcAft>
                          <a:spcPts val="0"/>
                        </a:spcAft>
                        <a:buNone/>
                      </a:pPr>
                      <a:r>
                        <a:rPr lang="en" sz="1200">
                          <a:latin typeface="Barlow Condensed Light"/>
                          <a:ea typeface="Barlow Condensed Light"/>
                          <a:cs typeface="Barlow Condensed Light"/>
                          <a:sym typeface="Barlow Condensed Light"/>
                        </a:rPr>
                        <a:t>Implémentation</a:t>
                      </a:r>
                      <a:endParaRPr sz="1200">
                        <a:solidFill>
                          <a:schemeClr val="dk1"/>
                        </a:solidFill>
                        <a:latin typeface="Barlow Condensed Light"/>
                        <a:ea typeface="Barlow Condensed Light"/>
                        <a:cs typeface="Barlow Condensed Light"/>
                        <a:sym typeface="Barlow Condensed Light"/>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200">
                          <a:latin typeface="Barlow Condensed Light"/>
                          <a:ea typeface="Barlow Condensed Light"/>
                          <a:cs typeface="Barlow Condensed Light"/>
                          <a:sym typeface="Barlow Condensed Light"/>
                        </a:rPr>
                        <a:t>Implémente l'interface List, stockage dans un tableau dynamique</a:t>
                      </a:r>
                      <a:endParaRPr sz="1200">
                        <a:solidFill>
                          <a:schemeClr val="dk1"/>
                        </a:solidFill>
                        <a:latin typeface="Barlow Condensed Light"/>
                        <a:ea typeface="Barlow Condensed Light"/>
                        <a:cs typeface="Barlow Condensed Light"/>
                        <a:sym typeface="Barlow Condensed Light"/>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200">
                          <a:latin typeface="Barlow Condensed Light"/>
                          <a:ea typeface="Barlow Condensed Light"/>
                          <a:cs typeface="Barlow Condensed Light"/>
                          <a:sym typeface="Barlow Condensed Light"/>
                        </a:rPr>
                        <a:t>Implémente l'interface List, stockage dans un tableau dynamique synchronisé</a:t>
                      </a:r>
                      <a:endParaRPr sz="1200">
                        <a:solidFill>
                          <a:schemeClr val="dk1"/>
                        </a:solidFill>
                        <a:latin typeface="Barlow Condensed Light"/>
                        <a:ea typeface="Barlow Condensed Light"/>
                        <a:cs typeface="Barlow Condensed Light"/>
                        <a:sym typeface="Barlow Condensed Light"/>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CDCDCD"/>
                      </a:solidFill>
                      <a:prstDash val="solid"/>
                      <a:round/>
                      <a:headEnd len="sm" w="sm" type="none"/>
                      <a:tailEnd len="sm" w="sm" type="none"/>
                    </a:lnB>
                  </a:tcPr>
                </a:tc>
              </a:tr>
              <a:tr h="381000">
                <a:tc>
                  <a:txBody>
                    <a:bodyPr/>
                    <a:lstStyle/>
                    <a:p>
                      <a:pPr indent="0" lvl="0" marL="0" rtl="0" algn="l">
                        <a:lnSpc>
                          <a:spcPct val="150000"/>
                        </a:lnSpc>
                        <a:spcBef>
                          <a:spcPts val="0"/>
                        </a:spcBef>
                        <a:spcAft>
                          <a:spcPts val="0"/>
                        </a:spcAft>
                        <a:buNone/>
                      </a:pPr>
                      <a:r>
                        <a:rPr lang="en" sz="1200">
                          <a:latin typeface="Barlow Condensed Light"/>
                          <a:ea typeface="Barlow Condensed Light"/>
                          <a:cs typeface="Barlow Condensed Light"/>
                          <a:sym typeface="Barlow Condensed Light"/>
                        </a:rPr>
                        <a:t>Synchronisation</a:t>
                      </a:r>
                      <a:endParaRPr sz="1200">
                        <a:solidFill>
                          <a:schemeClr val="dk1"/>
                        </a:solidFill>
                        <a:latin typeface="Barlow Condensed Light"/>
                        <a:ea typeface="Barlow Condensed Light"/>
                        <a:cs typeface="Barlow Condensed Light"/>
                        <a:sym typeface="Barlow Condensed Light"/>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200">
                          <a:latin typeface="Barlow Condensed Light"/>
                          <a:ea typeface="Barlow Condensed Light"/>
                          <a:cs typeface="Barlow Condensed Light"/>
                          <a:sym typeface="Barlow Condensed Light"/>
                        </a:rPr>
                        <a:t>Non synchronisé</a:t>
                      </a:r>
                      <a:endParaRPr sz="1200">
                        <a:solidFill>
                          <a:schemeClr val="dk1"/>
                        </a:solidFill>
                        <a:latin typeface="Barlow Condensed Light"/>
                        <a:ea typeface="Barlow Condensed Light"/>
                        <a:cs typeface="Barlow Condensed Light"/>
                        <a:sym typeface="Barlow Condensed Light"/>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200">
                          <a:latin typeface="Barlow Condensed Light"/>
                          <a:ea typeface="Barlow Condensed Light"/>
                          <a:cs typeface="Barlow Condensed Light"/>
                          <a:sym typeface="Barlow Condensed Light"/>
                        </a:rPr>
                        <a:t>Synchronisé</a:t>
                      </a:r>
                      <a:endParaRPr sz="1200">
                        <a:solidFill>
                          <a:schemeClr val="dk1"/>
                        </a:solidFill>
                        <a:latin typeface="Barlow Condensed Light"/>
                        <a:ea typeface="Barlow Condensed Light"/>
                        <a:cs typeface="Barlow Condensed Light"/>
                        <a:sym typeface="Barlow Condensed Light"/>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r>
              <a:tr h="381000">
                <a:tc>
                  <a:txBody>
                    <a:bodyPr/>
                    <a:lstStyle/>
                    <a:p>
                      <a:pPr indent="0" lvl="0" marL="0" rtl="0" algn="l">
                        <a:lnSpc>
                          <a:spcPct val="150000"/>
                        </a:lnSpc>
                        <a:spcBef>
                          <a:spcPts val="0"/>
                        </a:spcBef>
                        <a:spcAft>
                          <a:spcPts val="0"/>
                        </a:spcAft>
                        <a:buNone/>
                      </a:pPr>
                      <a:r>
                        <a:rPr lang="en" sz="1200">
                          <a:latin typeface="Barlow Condensed Light"/>
                          <a:ea typeface="Barlow Condensed Light"/>
                          <a:cs typeface="Barlow Condensed Light"/>
                          <a:sym typeface="Barlow Condensed Light"/>
                        </a:rPr>
                        <a:t>Performances</a:t>
                      </a:r>
                      <a:endParaRPr sz="1200">
                        <a:solidFill>
                          <a:schemeClr val="dk1"/>
                        </a:solidFill>
                        <a:latin typeface="Barlow Condensed Light"/>
                        <a:ea typeface="Barlow Condensed Light"/>
                        <a:cs typeface="Barlow Condensed Light"/>
                        <a:sym typeface="Barlow Condensed Light"/>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200">
                          <a:latin typeface="Barlow Condensed Light"/>
                          <a:ea typeface="Barlow Condensed Light"/>
                          <a:cs typeface="Barlow Condensed Light"/>
                          <a:sym typeface="Barlow Condensed Light"/>
                        </a:rPr>
                        <a:t>Meilleures performances, car non synchronisé</a:t>
                      </a:r>
                      <a:endParaRPr sz="1200">
                        <a:solidFill>
                          <a:schemeClr val="dk1"/>
                        </a:solidFill>
                        <a:latin typeface="Barlow Condensed Light"/>
                        <a:ea typeface="Barlow Condensed Light"/>
                        <a:cs typeface="Barlow Condensed Light"/>
                        <a:sym typeface="Barlow Condensed Light"/>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200">
                          <a:latin typeface="Barlow Condensed Light"/>
                          <a:ea typeface="Barlow Condensed Light"/>
                          <a:cs typeface="Barlow Condensed Light"/>
                          <a:sym typeface="Barlow Condensed Light"/>
                        </a:rPr>
                        <a:t>Performances inférieures, en raison de la synchronisation</a:t>
                      </a:r>
                      <a:endParaRPr sz="1200">
                        <a:solidFill>
                          <a:schemeClr val="dk1"/>
                        </a:solidFill>
                        <a:latin typeface="Barlow Condensed Light"/>
                        <a:ea typeface="Barlow Condensed Light"/>
                        <a:cs typeface="Barlow Condensed Light"/>
                        <a:sym typeface="Barlow Condensed Light"/>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r>
              <a:tr h="381000">
                <a:tc>
                  <a:txBody>
                    <a:bodyPr/>
                    <a:lstStyle/>
                    <a:p>
                      <a:pPr indent="0" lvl="0" marL="0" rtl="0" algn="l">
                        <a:lnSpc>
                          <a:spcPct val="150000"/>
                        </a:lnSpc>
                        <a:spcBef>
                          <a:spcPts val="0"/>
                        </a:spcBef>
                        <a:spcAft>
                          <a:spcPts val="0"/>
                        </a:spcAft>
                        <a:buNone/>
                      </a:pPr>
                      <a:r>
                        <a:rPr lang="en" sz="1200">
                          <a:latin typeface="Barlow Condensed Light"/>
                          <a:ea typeface="Barlow Condensed Light"/>
                          <a:cs typeface="Barlow Condensed Light"/>
                          <a:sym typeface="Barlow Condensed Light"/>
                        </a:rPr>
                        <a:t>Capacité initiale</a:t>
                      </a:r>
                      <a:endParaRPr sz="1200">
                        <a:solidFill>
                          <a:schemeClr val="dk1"/>
                        </a:solidFill>
                        <a:latin typeface="Barlow Condensed Light"/>
                        <a:ea typeface="Barlow Condensed Light"/>
                        <a:cs typeface="Barlow Condensed Light"/>
                        <a:sym typeface="Barlow Condensed Light"/>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200">
                          <a:latin typeface="Barlow Condensed Light"/>
                          <a:ea typeface="Barlow Condensed Light"/>
                          <a:cs typeface="Barlow Condensed Light"/>
                          <a:sym typeface="Barlow Condensed Light"/>
                        </a:rPr>
                        <a:t>Peut spécifier la capacité initiale de la liste</a:t>
                      </a:r>
                      <a:endParaRPr sz="1200">
                        <a:solidFill>
                          <a:schemeClr val="dk1"/>
                        </a:solidFill>
                        <a:latin typeface="Barlow Condensed Light"/>
                        <a:ea typeface="Barlow Condensed Light"/>
                        <a:cs typeface="Barlow Condensed Light"/>
                        <a:sym typeface="Barlow Condensed Light"/>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200">
                          <a:latin typeface="Barlow Condensed Light"/>
                          <a:ea typeface="Barlow Condensed Light"/>
                          <a:cs typeface="Barlow Condensed Light"/>
                          <a:sym typeface="Barlow Condensed Light"/>
                        </a:rPr>
                        <a:t>Peut spécifier la capacité initiale de la liste</a:t>
                      </a:r>
                      <a:endParaRPr sz="1200">
                        <a:solidFill>
                          <a:schemeClr val="dk1"/>
                        </a:solidFill>
                        <a:latin typeface="Barlow Condensed Light"/>
                        <a:ea typeface="Barlow Condensed Light"/>
                        <a:cs typeface="Barlow Condensed Light"/>
                        <a:sym typeface="Barlow Condensed Light"/>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r>
              <a:tr h="381000">
                <a:tc>
                  <a:txBody>
                    <a:bodyPr/>
                    <a:lstStyle/>
                    <a:p>
                      <a:pPr indent="0" lvl="0" marL="0" rtl="0" algn="l">
                        <a:lnSpc>
                          <a:spcPct val="150000"/>
                        </a:lnSpc>
                        <a:spcBef>
                          <a:spcPts val="0"/>
                        </a:spcBef>
                        <a:spcAft>
                          <a:spcPts val="0"/>
                        </a:spcAft>
                        <a:buNone/>
                      </a:pPr>
                      <a:r>
                        <a:rPr lang="en" sz="1200">
                          <a:latin typeface="Barlow Condensed Light"/>
                          <a:ea typeface="Barlow Condensed Light"/>
                          <a:cs typeface="Barlow Condensed Light"/>
                          <a:sym typeface="Barlow Condensed Light"/>
                        </a:rPr>
                        <a:t>Augmentation de la taille</a:t>
                      </a:r>
                      <a:endParaRPr sz="1200">
                        <a:solidFill>
                          <a:schemeClr val="dk1"/>
                        </a:solidFill>
                        <a:latin typeface="Barlow Condensed Light"/>
                        <a:ea typeface="Barlow Condensed Light"/>
                        <a:cs typeface="Barlow Condensed Light"/>
                        <a:sym typeface="Barlow Condensed Light"/>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200">
                          <a:latin typeface="Barlow Condensed Light"/>
                          <a:ea typeface="Barlow Condensed Light"/>
                          <a:cs typeface="Barlow Condensed Light"/>
                          <a:sym typeface="Barlow Condensed Light"/>
                        </a:rPr>
                        <a:t>Augmentation de la taille de la liste par 50% de la capacité actuelle</a:t>
                      </a:r>
                      <a:endParaRPr sz="1200">
                        <a:solidFill>
                          <a:schemeClr val="dk1"/>
                        </a:solidFill>
                        <a:latin typeface="Barlow Condensed Light"/>
                        <a:ea typeface="Barlow Condensed Light"/>
                        <a:cs typeface="Barlow Condensed Light"/>
                        <a:sym typeface="Barlow Condensed Light"/>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200">
                          <a:latin typeface="Barlow Condensed Light"/>
                          <a:ea typeface="Barlow Condensed Light"/>
                          <a:cs typeface="Barlow Condensed Light"/>
                          <a:sym typeface="Barlow Condensed Light"/>
                        </a:rPr>
                        <a:t>Augmentation de la taille de la liste en double la taille de la capacité actuelle</a:t>
                      </a:r>
                      <a:endParaRPr sz="1200">
                        <a:solidFill>
                          <a:schemeClr val="dk1"/>
                        </a:solidFill>
                        <a:latin typeface="Barlow Condensed Light"/>
                        <a:ea typeface="Barlow Condensed Light"/>
                        <a:cs typeface="Barlow Condensed Light"/>
                        <a:sym typeface="Barlow Condensed Light"/>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r>
              <a:tr h="381000">
                <a:tc>
                  <a:txBody>
                    <a:bodyPr/>
                    <a:lstStyle/>
                    <a:p>
                      <a:pPr indent="0" lvl="0" marL="0" rtl="0" algn="l">
                        <a:lnSpc>
                          <a:spcPct val="150000"/>
                        </a:lnSpc>
                        <a:spcBef>
                          <a:spcPts val="0"/>
                        </a:spcBef>
                        <a:spcAft>
                          <a:spcPts val="0"/>
                        </a:spcAft>
                        <a:buNone/>
                      </a:pPr>
                      <a:r>
                        <a:rPr lang="en" sz="1200">
                          <a:latin typeface="Barlow Condensed Light"/>
                          <a:ea typeface="Barlow Condensed Light"/>
                          <a:cs typeface="Barlow Condensed Light"/>
                          <a:sym typeface="Barlow Condensed Light"/>
                        </a:rPr>
                        <a:t>Obsolescence</a:t>
                      </a:r>
                      <a:endParaRPr sz="1200">
                        <a:solidFill>
                          <a:schemeClr val="dk1"/>
                        </a:solidFill>
                        <a:latin typeface="Barlow Condensed Light"/>
                        <a:ea typeface="Barlow Condensed Light"/>
                        <a:cs typeface="Barlow Condensed Light"/>
                        <a:sym typeface="Barlow Condensed Light"/>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200">
                          <a:latin typeface="Barlow Condensed Light"/>
                          <a:ea typeface="Barlow Condensed Light"/>
                          <a:cs typeface="Barlow Condensed Light"/>
                          <a:sym typeface="Barlow Condensed Light"/>
                        </a:rPr>
                        <a:t>Non obsolète</a:t>
                      </a:r>
                      <a:endParaRPr sz="1200">
                        <a:solidFill>
                          <a:schemeClr val="dk1"/>
                        </a:solidFill>
                        <a:latin typeface="Barlow Condensed Light"/>
                        <a:ea typeface="Barlow Condensed Light"/>
                        <a:cs typeface="Barlow Condensed Light"/>
                        <a:sym typeface="Barlow Condensed Light"/>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200">
                          <a:latin typeface="Barlow Condensed Light"/>
                          <a:ea typeface="Barlow Condensed Light"/>
                          <a:cs typeface="Barlow Condensed Light"/>
                          <a:sym typeface="Barlow Condensed Light"/>
                        </a:rPr>
                        <a:t>Obsolète</a:t>
                      </a:r>
                      <a:r>
                        <a:rPr lang="en" sz="1200">
                          <a:latin typeface="Barlow Condensed Light"/>
                          <a:ea typeface="Barlow Condensed Light"/>
                          <a:cs typeface="Barlow Condensed Light"/>
                          <a:sym typeface="Barlow Condensed Light"/>
                        </a:rPr>
                        <a:t> à partir de Java 1.2, mais toujours pris en charge</a:t>
                      </a:r>
                      <a:endParaRPr sz="1200">
                        <a:solidFill>
                          <a:schemeClr val="dk1"/>
                        </a:solidFill>
                        <a:latin typeface="Barlow Condensed Light"/>
                        <a:ea typeface="Barlow Condensed Light"/>
                        <a:cs typeface="Barlow Condensed Light"/>
                        <a:sym typeface="Barlow Condensed Light"/>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cxnSp>
        <p:nvCxnSpPr>
          <p:cNvPr id="189" name="Google Shape;189;p27"/>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90" name="Google Shape;190;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91" name="Google Shape;191;p27"/>
          <p:cNvSpPr txBox="1"/>
          <p:nvPr/>
        </p:nvSpPr>
        <p:spPr>
          <a:xfrm>
            <a:off x="838825" y="61475"/>
            <a:ext cx="48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List : Déclaration</a:t>
            </a:r>
            <a:endParaRPr b="1">
              <a:solidFill>
                <a:srgbClr val="E20B0B"/>
              </a:solidFill>
            </a:endParaRPr>
          </a:p>
        </p:txBody>
      </p:sp>
      <p:pic>
        <p:nvPicPr>
          <p:cNvPr descr="D:\esprit 2014\ESPRIT 2014\charte essprit 2014\render\support final\triangle.png" id="192" name="Google Shape;192;p27"/>
          <p:cNvPicPr preferRelativeResize="0"/>
          <p:nvPr/>
        </p:nvPicPr>
        <p:blipFill rotWithShape="1">
          <a:blip r:embed="rId3">
            <a:alphaModFix/>
          </a:blip>
          <a:srcRect b="0" l="0" r="0" t="0"/>
          <a:stretch/>
        </p:blipFill>
        <p:spPr>
          <a:xfrm rot="10800000">
            <a:off x="6772580" y="2150"/>
            <a:ext cx="2371432" cy="1631872"/>
          </a:xfrm>
          <a:prstGeom prst="rect">
            <a:avLst/>
          </a:prstGeom>
          <a:noFill/>
          <a:ln>
            <a:noFill/>
          </a:ln>
        </p:spPr>
      </p:pic>
      <p:sp>
        <p:nvSpPr>
          <p:cNvPr id="193" name="Google Shape;193;p27"/>
          <p:cNvSpPr/>
          <p:nvPr/>
        </p:nvSpPr>
        <p:spPr>
          <a:xfrm>
            <a:off x="1102850" y="1456175"/>
            <a:ext cx="438900" cy="42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4" name="Google Shape;194;p27"/>
          <p:cNvSpPr txBox="1"/>
          <p:nvPr/>
        </p:nvSpPr>
        <p:spPr>
          <a:xfrm>
            <a:off x="510700" y="848125"/>
            <a:ext cx="6584400" cy="461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800">
                <a:solidFill>
                  <a:schemeClr val="dk1"/>
                </a:solidFill>
                <a:latin typeface="Roboto Light"/>
                <a:ea typeface="Roboto Light"/>
                <a:cs typeface="Roboto Light"/>
                <a:sym typeface="Roboto Light"/>
              </a:rPr>
              <a:t>List monArrayList = new ArrayList(10);</a:t>
            </a:r>
            <a:endParaRPr sz="1800">
              <a:latin typeface="Roboto Light"/>
              <a:ea typeface="Roboto Light"/>
              <a:cs typeface="Roboto Light"/>
              <a:sym typeface="Roboto Light"/>
            </a:endParaRPr>
          </a:p>
        </p:txBody>
      </p:sp>
      <p:cxnSp>
        <p:nvCxnSpPr>
          <p:cNvPr id="195" name="Google Shape;195;p27"/>
          <p:cNvCxnSpPr>
            <a:stCxn id="194" idx="2"/>
          </p:cNvCxnSpPr>
          <p:nvPr/>
        </p:nvCxnSpPr>
        <p:spPr>
          <a:xfrm flipH="1" rot="-5400000">
            <a:off x="4585750" y="526975"/>
            <a:ext cx="449700" cy="2015400"/>
          </a:xfrm>
          <a:prstGeom prst="bentConnector2">
            <a:avLst/>
          </a:prstGeom>
          <a:noFill/>
          <a:ln cap="flat" cmpd="sng" w="19050">
            <a:solidFill>
              <a:srgbClr val="E20B0B"/>
            </a:solidFill>
            <a:prstDash val="solid"/>
            <a:round/>
            <a:headEnd len="med" w="med" type="none"/>
            <a:tailEnd len="med" w="med" type="oval"/>
          </a:ln>
        </p:spPr>
      </p:cxnSp>
      <p:sp>
        <p:nvSpPr>
          <p:cNvPr id="196" name="Google Shape;196;p27"/>
          <p:cNvSpPr txBox="1"/>
          <p:nvPr/>
        </p:nvSpPr>
        <p:spPr>
          <a:xfrm>
            <a:off x="5934000" y="1456175"/>
            <a:ext cx="25596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Light"/>
                <a:ea typeface="Roboto Light"/>
                <a:cs typeface="Roboto Light"/>
                <a:sym typeface="Roboto Light"/>
              </a:rPr>
              <a:t>Instanciation d’un </a:t>
            </a:r>
            <a:r>
              <a:rPr lang="en" sz="1800">
                <a:solidFill>
                  <a:srgbClr val="E20B0B"/>
                </a:solidFill>
                <a:latin typeface="Roboto Light"/>
                <a:ea typeface="Roboto Light"/>
                <a:cs typeface="Roboto Light"/>
                <a:sym typeface="Roboto Light"/>
              </a:rPr>
              <a:t>A</a:t>
            </a:r>
            <a:r>
              <a:rPr lang="en" sz="1800">
                <a:solidFill>
                  <a:srgbClr val="E20B0B"/>
                </a:solidFill>
                <a:latin typeface="Roboto Light"/>
                <a:ea typeface="Roboto Light"/>
                <a:cs typeface="Roboto Light"/>
                <a:sym typeface="Roboto Light"/>
              </a:rPr>
              <a:t>rraylist</a:t>
            </a:r>
            <a:r>
              <a:rPr lang="en" sz="1800">
                <a:latin typeface="Roboto Light"/>
                <a:ea typeface="Roboto Light"/>
                <a:cs typeface="Roboto Light"/>
                <a:sym typeface="Roboto Light"/>
              </a:rPr>
              <a:t> de reference </a:t>
            </a:r>
            <a:r>
              <a:rPr lang="en" sz="1800">
                <a:solidFill>
                  <a:srgbClr val="E20B0B"/>
                </a:solidFill>
                <a:latin typeface="Roboto Light"/>
                <a:ea typeface="Roboto Light"/>
                <a:cs typeface="Roboto Light"/>
                <a:sym typeface="Roboto Light"/>
              </a:rPr>
              <a:t>L</a:t>
            </a:r>
            <a:r>
              <a:rPr lang="en" sz="1800">
                <a:solidFill>
                  <a:srgbClr val="E20B0B"/>
                </a:solidFill>
                <a:latin typeface="Roboto Light"/>
                <a:ea typeface="Roboto Light"/>
                <a:cs typeface="Roboto Light"/>
                <a:sym typeface="Roboto Light"/>
              </a:rPr>
              <a:t>ist</a:t>
            </a:r>
            <a:endParaRPr sz="1800">
              <a:solidFill>
                <a:srgbClr val="E20B0B"/>
              </a:solidFill>
              <a:latin typeface="Roboto Light"/>
              <a:ea typeface="Roboto Light"/>
              <a:cs typeface="Roboto Light"/>
              <a:sym typeface="Roboto Light"/>
            </a:endParaRPr>
          </a:p>
        </p:txBody>
      </p:sp>
      <p:cxnSp>
        <p:nvCxnSpPr>
          <p:cNvPr id="197" name="Google Shape;197;p27"/>
          <p:cNvCxnSpPr/>
          <p:nvPr/>
        </p:nvCxnSpPr>
        <p:spPr>
          <a:xfrm>
            <a:off x="3081100" y="1307225"/>
            <a:ext cx="1751100" cy="0"/>
          </a:xfrm>
          <a:prstGeom prst="straightConnector1">
            <a:avLst/>
          </a:prstGeom>
          <a:noFill/>
          <a:ln cap="flat" cmpd="sng" w="19050">
            <a:solidFill>
              <a:srgbClr val="E20B0B"/>
            </a:solidFill>
            <a:prstDash val="solid"/>
            <a:round/>
            <a:headEnd len="med" w="med" type="none"/>
            <a:tailEnd len="med" w="med" type="none"/>
          </a:ln>
        </p:spPr>
      </p:cxnSp>
      <p:sp>
        <p:nvSpPr>
          <p:cNvPr id="198" name="Google Shape;198;p27"/>
          <p:cNvSpPr txBox="1"/>
          <p:nvPr/>
        </p:nvSpPr>
        <p:spPr>
          <a:xfrm>
            <a:off x="510700" y="2372125"/>
            <a:ext cx="6584400" cy="461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800">
                <a:solidFill>
                  <a:schemeClr val="dk1"/>
                </a:solidFill>
                <a:latin typeface="Roboto Light"/>
                <a:ea typeface="Roboto Light"/>
                <a:cs typeface="Roboto Light"/>
                <a:sym typeface="Roboto Light"/>
              </a:rPr>
              <a:t>List</a:t>
            </a:r>
            <a:r>
              <a:rPr lang="en" sz="1800">
                <a:solidFill>
                  <a:schemeClr val="dk1"/>
                </a:solidFill>
                <a:latin typeface="Roboto Light"/>
                <a:ea typeface="Roboto Light"/>
                <a:cs typeface="Roboto Light"/>
                <a:sym typeface="Roboto Light"/>
              </a:rPr>
              <a:t> monVector = new Vector();</a:t>
            </a:r>
            <a:endParaRPr sz="1800">
              <a:latin typeface="Roboto Light"/>
              <a:ea typeface="Roboto Light"/>
              <a:cs typeface="Roboto Light"/>
              <a:sym typeface="Roboto Light"/>
            </a:endParaRPr>
          </a:p>
        </p:txBody>
      </p:sp>
      <p:cxnSp>
        <p:nvCxnSpPr>
          <p:cNvPr id="199" name="Google Shape;199;p27"/>
          <p:cNvCxnSpPr>
            <a:stCxn id="198" idx="2"/>
          </p:cNvCxnSpPr>
          <p:nvPr/>
        </p:nvCxnSpPr>
        <p:spPr>
          <a:xfrm flipH="1" rot="-5400000">
            <a:off x="4634050" y="2002675"/>
            <a:ext cx="353100" cy="2015400"/>
          </a:xfrm>
          <a:prstGeom prst="bentConnector2">
            <a:avLst/>
          </a:prstGeom>
          <a:noFill/>
          <a:ln cap="flat" cmpd="sng" w="19050">
            <a:solidFill>
              <a:srgbClr val="E20B0B"/>
            </a:solidFill>
            <a:prstDash val="solid"/>
            <a:round/>
            <a:headEnd len="med" w="med" type="none"/>
            <a:tailEnd len="med" w="med" type="oval"/>
          </a:ln>
        </p:spPr>
      </p:cxnSp>
      <p:sp>
        <p:nvSpPr>
          <p:cNvPr id="200" name="Google Shape;200;p27"/>
          <p:cNvSpPr txBox="1"/>
          <p:nvPr/>
        </p:nvSpPr>
        <p:spPr>
          <a:xfrm>
            <a:off x="5934000" y="2943300"/>
            <a:ext cx="2676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Light"/>
                <a:ea typeface="Roboto Light"/>
                <a:cs typeface="Roboto Light"/>
                <a:sym typeface="Roboto Light"/>
              </a:rPr>
              <a:t>Instanciation </a:t>
            </a:r>
            <a:r>
              <a:rPr lang="en" sz="1800">
                <a:latin typeface="Roboto Light"/>
                <a:ea typeface="Roboto Light"/>
                <a:cs typeface="Roboto Light"/>
                <a:sym typeface="Roboto Light"/>
              </a:rPr>
              <a:t>d’un </a:t>
            </a:r>
            <a:r>
              <a:rPr lang="en" sz="1800">
                <a:solidFill>
                  <a:srgbClr val="E20B0B"/>
                </a:solidFill>
                <a:latin typeface="Roboto Light"/>
                <a:ea typeface="Roboto Light"/>
                <a:cs typeface="Roboto Light"/>
                <a:sym typeface="Roboto Light"/>
              </a:rPr>
              <a:t>Vector</a:t>
            </a:r>
            <a:r>
              <a:rPr lang="en" sz="1800">
                <a:latin typeface="Roboto Light"/>
                <a:ea typeface="Roboto Light"/>
                <a:cs typeface="Roboto Light"/>
                <a:sym typeface="Roboto Light"/>
              </a:rPr>
              <a:t> de reference </a:t>
            </a:r>
            <a:r>
              <a:rPr lang="en" sz="1800">
                <a:solidFill>
                  <a:srgbClr val="E20B0B"/>
                </a:solidFill>
                <a:latin typeface="Roboto Light"/>
                <a:ea typeface="Roboto Light"/>
                <a:cs typeface="Roboto Light"/>
                <a:sym typeface="Roboto Light"/>
              </a:rPr>
              <a:t>List</a:t>
            </a:r>
            <a:endParaRPr sz="1800">
              <a:solidFill>
                <a:srgbClr val="E20B0B"/>
              </a:solidFill>
              <a:latin typeface="Roboto Light"/>
              <a:ea typeface="Roboto Light"/>
              <a:cs typeface="Roboto Light"/>
              <a:sym typeface="Roboto Light"/>
            </a:endParaRPr>
          </a:p>
        </p:txBody>
      </p:sp>
      <p:cxnSp>
        <p:nvCxnSpPr>
          <p:cNvPr id="201" name="Google Shape;201;p27"/>
          <p:cNvCxnSpPr/>
          <p:nvPr/>
        </p:nvCxnSpPr>
        <p:spPr>
          <a:xfrm flipH="1" rot="10800000">
            <a:off x="2823625" y="2828425"/>
            <a:ext cx="1279500" cy="5400"/>
          </a:xfrm>
          <a:prstGeom prst="straightConnector1">
            <a:avLst/>
          </a:prstGeom>
          <a:noFill/>
          <a:ln cap="flat" cmpd="sng" w="19050">
            <a:solidFill>
              <a:srgbClr val="E20B0B"/>
            </a:solidFill>
            <a:prstDash val="solid"/>
            <a:round/>
            <a:headEnd len="med" w="med" type="none"/>
            <a:tailEnd len="med" w="med" type="none"/>
          </a:ln>
        </p:spPr>
      </p:cxnSp>
      <p:sp>
        <p:nvSpPr>
          <p:cNvPr id="202" name="Google Shape;202;p27"/>
          <p:cNvSpPr txBox="1"/>
          <p:nvPr/>
        </p:nvSpPr>
        <p:spPr>
          <a:xfrm>
            <a:off x="650550" y="4240275"/>
            <a:ext cx="7842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400"/>
              <a:buFont typeface="Arial"/>
              <a:buNone/>
            </a:pPr>
            <a:r>
              <a:rPr b="1" lang="en" sz="1800">
                <a:solidFill>
                  <a:srgbClr val="FF0000"/>
                </a:solidFill>
                <a:latin typeface="Roboto"/>
                <a:ea typeface="Roboto"/>
                <a:cs typeface="Roboto"/>
                <a:sym typeface="Roboto"/>
              </a:rPr>
              <a:t>Remarque: L’attribution de la taille d’un tableau dynamique est facultatif !</a:t>
            </a:r>
            <a:endParaRPr b="1" sz="1800">
              <a:solidFill>
                <a:srgbClr val="FF0000"/>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cxnSp>
        <p:nvCxnSpPr>
          <p:cNvPr id="207" name="Google Shape;207;p28"/>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08" name="Google Shape;208;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pic>
        <p:nvPicPr>
          <p:cNvPr descr="D:\esprit 2014\ESPRIT 2014\charte essprit 2014\render\support final\triangle.png" id="209" name="Google Shape;209;p28"/>
          <p:cNvPicPr preferRelativeResize="0"/>
          <p:nvPr/>
        </p:nvPicPr>
        <p:blipFill rotWithShape="1">
          <a:blip r:embed="rId3">
            <a:alphaModFix/>
          </a:blip>
          <a:srcRect b="0" l="0" r="0" t="0"/>
          <a:stretch/>
        </p:blipFill>
        <p:spPr>
          <a:xfrm rot="10800000">
            <a:off x="6772580" y="2150"/>
            <a:ext cx="2371432" cy="1631872"/>
          </a:xfrm>
          <a:prstGeom prst="rect">
            <a:avLst/>
          </a:prstGeom>
          <a:noFill/>
          <a:ln>
            <a:noFill/>
          </a:ln>
        </p:spPr>
      </p:pic>
      <p:sp>
        <p:nvSpPr>
          <p:cNvPr id="210" name="Google Shape;210;p28"/>
          <p:cNvSpPr/>
          <p:nvPr/>
        </p:nvSpPr>
        <p:spPr>
          <a:xfrm>
            <a:off x="1102850" y="1456175"/>
            <a:ext cx="438900" cy="42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1" name="Google Shape;211;p28"/>
          <p:cNvSpPr txBox="1"/>
          <p:nvPr/>
        </p:nvSpPr>
        <p:spPr>
          <a:xfrm>
            <a:off x="370125" y="553575"/>
            <a:ext cx="8375400" cy="40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Roboto Light"/>
              <a:ea typeface="Roboto Light"/>
              <a:cs typeface="Roboto Light"/>
              <a:sym typeface="Roboto Light"/>
            </a:endParaRPr>
          </a:p>
          <a:p>
            <a:pPr indent="0" lvl="0" marL="0" rtl="0" algn="l">
              <a:spcBef>
                <a:spcPts val="0"/>
              </a:spcBef>
              <a:spcAft>
                <a:spcPts val="0"/>
              </a:spcAft>
              <a:buNone/>
            </a:pPr>
            <a:r>
              <a:rPr lang="en" sz="1800">
                <a:solidFill>
                  <a:schemeClr val="dk1"/>
                </a:solidFill>
                <a:latin typeface="Roboto Light"/>
                <a:ea typeface="Roboto Light"/>
                <a:cs typeface="Roboto Light"/>
                <a:sym typeface="Roboto Light"/>
              </a:rPr>
              <a:t>Comme vous remarquez on utilise le </a:t>
            </a:r>
            <a:r>
              <a:rPr b="1" lang="en" sz="1800">
                <a:solidFill>
                  <a:srgbClr val="FF0000"/>
                </a:solidFill>
                <a:latin typeface="Roboto"/>
                <a:ea typeface="Roboto"/>
                <a:cs typeface="Roboto"/>
                <a:sym typeface="Roboto"/>
              </a:rPr>
              <a:t>polymorphisme </a:t>
            </a:r>
            <a:r>
              <a:rPr lang="en" sz="1800">
                <a:solidFill>
                  <a:schemeClr val="dk1"/>
                </a:solidFill>
                <a:latin typeface="Roboto Light"/>
                <a:ea typeface="Roboto Light"/>
                <a:cs typeface="Roboto Light"/>
                <a:sym typeface="Roboto Light"/>
              </a:rPr>
              <a:t>par interface pour instancier une collection. </a:t>
            </a:r>
            <a:endParaRPr sz="1800">
              <a:solidFill>
                <a:schemeClr val="dk1"/>
              </a:solidFill>
              <a:latin typeface="Roboto Light"/>
              <a:ea typeface="Roboto Light"/>
              <a:cs typeface="Roboto Light"/>
              <a:sym typeface="Roboto Light"/>
            </a:endParaRPr>
          </a:p>
          <a:p>
            <a:pPr indent="0" lvl="0" marL="0" rtl="0" algn="l">
              <a:spcBef>
                <a:spcPts val="0"/>
              </a:spcBef>
              <a:spcAft>
                <a:spcPts val="0"/>
              </a:spcAft>
              <a:buNone/>
            </a:pPr>
            <a:r>
              <a:t/>
            </a:r>
            <a:endParaRPr sz="1800">
              <a:solidFill>
                <a:schemeClr val="dk1"/>
              </a:solidFill>
              <a:latin typeface="Roboto Light"/>
              <a:ea typeface="Roboto Light"/>
              <a:cs typeface="Roboto Light"/>
              <a:sym typeface="Roboto Light"/>
            </a:endParaRPr>
          </a:p>
          <a:p>
            <a:pPr indent="0" lvl="0" marL="0" rtl="0" algn="l">
              <a:spcBef>
                <a:spcPts val="0"/>
              </a:spcBef>
              <a:spcAft>
                <a:spcPts val="0"/>
              </a:spcAft>
              <a:buNone/>
            </a:pPr>
            <a:r>
              <a:rPr lang="en" sz="1800">
                <a:solidFill>
                  <a:schemeClr val="dk1"/>
                </a:solidFill>
                <a:latin typeface="Roboto Light"/>
                <a:ea typeface="Roboto Light"/>
                <a:cs typeface="Roboto Light"/>
                <a:sym typeface="Roboto Light"/>
              </a:rPr>
              <a:t>Cela nous permet de facilement passer à une implémentation de liste différente sans avoir à modifier le reste de votre code. </a:t>
            </a:r>
            <a:endParaRPr sz="1800">
              <a:solidFill>
                <a:schemeClr val="dk1"/>
              </a:solidFill>
              <a:latin typeface="Roboto Light"/>
              <a:ea typeface="Roboto Light"/>
              <a:cs typeface="Roboto Light"/>
              <a:sym typeface="Roboto Light"/>
            </a:endParaRPr>
          </a:p>
          <a:p>
            <a:pPr indent="0" lvl="0" marL="0" rtl="0" algn="l">
              <a:spcBef>
                <a:spcPts val="0"/>
              </a:spcBef>
              <a:spcAft>
                <a:spcPts val="0"/>
              </a:spcAft>
              <a:buNone/>
            </a:pPr>
            <a:r>
              <a:t/>
            </a:r>
            <a:endParaRPr sz="1800">
              <a:solidFill>
                <a:schemeClr val="dk1"/>
              </a:solidFill>
              <a:latin typeface="Roboto Light"/>
              <a:ea typeface="Roboto Light"/>
              <a:cs typeface="Roboto Light"/>
              <a:sym typeface="Roboto Light"/>
            </a:endParaRPr>
          </a:p>
          <a:p>
            <a:pPr indent="0" lvl="0" marL="0" rtl="0" algn="l">
              <a:spcBef>
                <a:spcPts val="0"/>
              </a:spcBef>
              <a:spcAft>
                <a:spcPts val="0"/>
              </a:spcAft>
              <a:buNone/>
            </a:pPr>
            <a:r>
              <a:t/>
            </a:r>
            <a:endParaRPr sz="1800">
              <a:solidFill>
                <a:schemeClr val="dk1"/>
              </a:solidFill>
              <a:latin typeface="Roboto Light"/>
              <a:ea typeface="Roboto Light"/>
              <a:cs typeface="Roboto Light"/>
              <a:sym typeface="Roboto Light"/>
            </a:endParaRPr>
          </a:p>
          <a:p>
            <a:pPr indent="0" lvl="0" marL="0" rtl="0" algn="l">
              <a:spcBef>
                <a:spcPts val="0"/>
              </a:spcBef>
              <a:spcAft>
                <a:spcPts val="0"/>
              </a:spcAft>
              <a:buNone/>
            </a:pPr>
            <a:r>
              <a:rPr lang="en" sz="1800">
                <a:solidFill>
                  <a:schemeClr val="dk1"/>
                </a:solidFill>
                <a:latin typeface="Roboto Light"/>
                <a:ea typeface="Roboto Light"/>
                <a:cs typeface="Roboto Light"/>
                <a:sym typeface="Roboto Light"/>
              </a:rPr>
              <a:t>Par exemple, vous pouvez passer de </a:t>
            </a:r>
            <a:r>
              <a:rPr b="1" lang="en" sz="1800">
                <a:solidFill>
                  <a:schemeClr val="dk1"/>
                </a:solidFill>
                <a:latin typeface="Roboto"/>
                <a:ea typeface="Roboto"/>
                <a:cs typeface="Roboto"/>
                <a:sym typeface="Roboto"/>
              </a:rPr>
              <a:t>ArrayList </a:t>
            </a:r>
            <a:r>
              <a:rPr lang="en" sz="1800">
                <a:solidFill>
                  <a:schemeClr val="dk1"/>
                </a:solidFill>
                <a:latin typeface="Roboto Light"/>
                <a:ea typeface="Roboto Light"/>
                <a:cs typeface="Roboto Light"/>
                <a:sym typeface="Roboto Light"/>
              </a:rPr>
              <a:t>à </a:t>
            </a:r>
            <a:r>
              <a:rPr b="1" lang="en" sz="1800">
                <a:solidFill>
                  <a:schemeClr val="dk1"/>
                </a:solidFill>
                <a:latin typeface="Roboto"/>
                <a:ea typeface="Roboto"/>
                <a:cs typeface="Roboto"/>
                <a:sym typeface="Roboto"/>
              </a:rPr>
              <a:t>Vector </a:t>
            </a:r>
            <a:r>
              <a:rPr lang="en" sz="1800">
                <a:solidFill>
                  <a:schemeClr val="dk1"/>
                </a:solidFill>
                <a:latin typeface="Roboto Light"/>
                <a:ea typeface="Roboto Light"/>
                <a:cs typeface="Roboto Light"/>
                <a:sym typeface="Roboto Light"/>
              </a:rPr>
              <a:t>en modifiant simplement la partie instanciation. </a:t>
            </a:r>
            <a:endParaRPr sz="1800">
              <a:solidFill>
                <a:schemeClr val="dk1"/>
              </a:solidFill>
              <a:latin typeface="Roboto Light"/>
              <a:ea typeface="Roboto Light"/>
              <a:cs typeface="Roboto Light"/>
              <a:sym typeface="Roboto Light"/>
            </a:endParaRPr>
          </a:p>
          <a:p>
            <a:pPr indent="0" lvl="0" marL="0" rtl="0" algn="l">
              <a:spcBef>
                <a:spcPts val="0"/>
              </a:spcBef>
              <a:spcAft>
                <a:spcPts val="0"/>
              </a:spcAft>
              <a:buNone/>
            </a:pPr>
            <a:r>
              <a:t/>
            </a:r>
            <a:endParaRPr sz="1800">
              <a:solidFill>
                <a:schemeClr val="dk1"/>
              </a:solidFill>
              <a:latin typeface="Roboto Light"/>
              <a:ea typeface="Roboto Light"/>
              <a:cs typeface="Roboto Light"/>
              <a:sym typeface="Roboto Light"/>
            </a:endParaRPr>
          </a:p>
          <a:p>
            <a:pPr indent="0" lvl="0" marL="0" rtl="0" algn="l">
              <a:spcBef>
                <a:spcPts val="0"/>
              </a:spcBef>
              <a:spcAft>
                <a:spcPts val="0"/>
              </a:spcAft>
              <a:buNone/>
            </a:pPr>
            <a:r>
              <a:rPr lang="en" sz="1800">
                <a:solidFill>
                  <a:schemeClr val="dk1"/>
                </a:solidFill>
                <a:latin typeface="Roboto Light"/>
                <a:ea typeface="Roboto Light"/>
                <a:cs typeface="Roboto Light"/>
                <a:sym typeface="Roboto Light"/>
              </a:rPr>
              <a:t>Si vous </a:t>
            </a:r>
            <a:r>
              <a:rPr lang="en" sz="1800">
                <a:solidFill>
                  <a:schemeClr val="dk1"/>
                </a:solidFill>
                <a:latin typeface="Roboto Light"/>
                <a:ea typeface="Roboto Light"/>
                <a:cs typeface="Roboto Light"/>
                <a:sym typeface="Roboto Light"/>
              </a:rPr>
              <a:t>utilisez</a:t>
            </a:r>
            <a:r>
              <a:rPr lang="en" sz="1800">
                <a:solidFill>
                  <a:schemeClr val="dk1"/>
                </a:solidFill>
                <a:latin typeface="Roboto Light"/>
                <a:ea typeface="Roboto Light"/>
                <a:cs typeface="Roboto Light"/>
                <a:sym typeface="Roboto Light"/>
              </a:rPr>
              <a:t> </a:t>
            </a:r>
            <a:r>
              <a:rPr b="1" lang="en" sz="1800">
                <a:solidFill>
                  <a:schemeClr val="dk1"/>
                </a:solidFill>
                <a:latin typeface="Roboto"/>
                <a:ea typeface="Roboto"/>
                <a:cs typeface="Roboto"/>
                <a:sym typeface="Roboto"/>
              </a:rPr>
              <a:t>ArrayList </a:t>
            </a:r>
            <a:r>
              <a:rPr lang="en" sz="1800">
                <a:solidFill>
                  <a:schemeClr val="dk1"/>
                </a:solidFill>
                <a:latin typeface="Roboto Light"/>
                <a:ea typeface="Roboto Light"/>
                <a:cs typeface="Roboto Light"/>
                <a:sym typeface="Roboto Light"/>
              </a:rPr>
              <a:t>partout dans votre code, vous devriez modifier chaque instance si vous vouliez changer l'implémentation.</a:t>
            </a:r>
            <a:endParaRPr sz="1800">
              <a:latin typeface="Roboto Light"/>
              <a:ea typeface="Roboto Light"/>
              <a:cs typeface="Roboto Light"/>
              <a:sym typeface="Roboto Light"/>
            </a:endParaRPr>
          </a:p>
        </p:txBody>
      </p:sp>
      <p:sp>
        <p:nvSpPr>
          <p:cNvPr id="212" name="Google Shape;212;p28"/>
          <p:cNvSpPr txBox="1"/>
          <p:nvPr/>
        </p:nvSpPr>
        <p:spPr>
          <a:xfrm>
            <a:off x="838825" y="61475"/>
            <a:ext cx="48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List : Déclaration</a:t>
            </a:r>
            <a:endParaRPr b="1">
              <a:solidFill>
                <a:srgbClr val="E20B0B"/>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cxnSp>
        <p:nvCxnSpPr>
          <p:cNvPr id="217" name="Google Shape;217;p29"/>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18" name="Google Shape;218;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pic>
        <p:nvPicPr>
          <p:cNvPr descr="D:\esprit 2014\ESPRIT 2014\charte essprit 2014\render\support final\triangle.png" id="219" name="Google Shape;219;p29"/>
          <p:cNvPicPr preferRelativeResize="0"/>
          <p:nvPr/>
        </p:nvPicPr>
        <p:blipFill rotWithShape="1">
          <a:blip r:embed="rId3">
            <a:alphaModFix/>
          </a:blip>
          <a:srcRect b="0" l="0" r="0" t="0"/>
          <a:stretch/>
        </p:blipFill>
        <p:spPr>
          <a:xfrm rot="10800000">
            <a:off x="6772580" y="2150"/>
            <a:ext cx="2371432" cy="1631872"/>
          </a:xfrm>
          <a:prstGeom prst="rect">
            <a:avLst/>
          </a:prstGeom>
          <a:noFill/>
          <a:ln>
            <a:noFill/>
          </a:ln>
        </p:spPr>
      </p:pic>
      <p:sp>
        <p:nvSpPr>
          <p:cNvPr id="220" name="Google Shape;220;p29"/>
          <p:cNvSpPr/>
          <p:nvPr/>
        </p:nvSpPr>
        <p:spPr>
          <a:xfrm>
            <a:off x="1102850" y="1456175"/>
            <a:ext cx="438900" cy="42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1" name="Google Shape;221;p29"/>
          <p:cNvSpPr txBox="1"/>
          <p:nvPr/>
        </p:nvSpPr>
        <p:spPr>
          <a:xfrm>
            <a:off x="695550" y="1264950"/>
            <a:ext cx="7724700" cy="2613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Light"/>
              <a:buChar char="-"/>
            </a:pPr>
            <a:r>
              <a:rPr lang="en" sz="1800">
                <a:solidFill>
                  <a:schemeClr val="dk1"/>
                </a:solidFill>
                <a:latin typeface="Roboto Light"/>
                <a:ea typeface="Roboto Light"/>
                <a:cs typeface="Roboto Light"/>
                <a:sym typeface="Roboto Light"/>
              </a:rPr>
              <a:t>Un </a:t>
            </a:r>
            <a:r>
              <a:rPr b="1" lang="en" sz="1800">
                <a:solidFill>
                  <a:schemeClr val="dk1"/>
                </a:solidFill>
                <a:latin typeface="Roboto"/>
                <a:ea typeface="Roboto"/>
                <a:cs typeface="Roboto"/>
                <a:sym typeface="Roboto"/>
              </a:rPr>
              <a:t>ArrayList </a:t>
            </a:r>
            <a:r>
              <a:rPr lang="en" sz="1800">
                <a:solidFill>
                  <a:schemeClr val="dk1"/>
                </a:solidFill>
                <a:latin typeface="Roboto Light"/>
                <a:ea typeface="Roboto Light"/>
                <a:cs typeface="Roboto Light"/>
                <a:sym typeface="Roboto Light"/>
              </a:rPr>
              <a:t>est un “tableau” qui se redimensionne automatiquement. Il accepte </a:t>
            </a:r>
            <a:r>
              <a:rPr b="1" lang="en" sz="1800" u="sng">
                <a:solidFill>
                  <a:srgbClr val="E20B0B"/>
                </a:solidFill>
                <a:latin typeface="Roboto"/>
                <a:ea typeface="Roboto"/>
                <a:cs typeface="Roboto"/>
                <a:sym typeface="Roboto"/>
              </a:rPr>
              <a:t>tout type d'objets, null y compris.</a:t>
            </a:r>
            <a:r>
              <a:rPr lang="en" sz="1800" u="sng">
                <a:solidFill>
                  <a:schemeClr val="dk1"/>
                </a:solidFill>
                <a:latin typeface="Roboto Light"/>
                <a:ea typeface="Roboto Light"/>
                <a:cs typeface="Roboto Light"/>
                <a:sym typeface="Roboto Light"/>
              </a:rPr>
              <a:t> </a:t>
            </a:r>
            <a:endParaRPr sz="1800" u="sng">
              <a:solidFill>
                <a:schemeClr val="dk1"/>
              </a:solidFill>
              <a:latin typeface="Roboto Light"/>
              <a:ea typeface="Roboto Light"/>
              <a:cs typeface="Roboto Light"/>
              <a:sym typeface="Roboto Light"/>
            </a:endParaRPr>
          </a:p>
          <a:p>
            <a:pPr indent="0" lvl="0" marL="457200" rtl="0" algn="l">
              <a:spcBef>
                <a:spcPts val="0"/>
              </a:spcBef>
              <a:spcAft>
                <a:spcPts val="0"/>
              </a:spcAft>
              <a:buClr>
                <a:schemeClr val="dk1"/>
              </a:buClr>
              <a:buSzPts val="2400"/>
              <a:buFont typeface="Arial"/>
              <a:buNone/>
            </a:pPr>
            <a:r>
              <a:t/>
            </a:r>
            <a:endParaRPr sz="1800">
              <a:solidFill>
                <a:schemeClr val="dk1"/>
              </a:solidFill>
              <a:latin typeface="Roboto Light"/>
              <a:ea typeface="Roboto Light"/>
              <a:cs typeface="Roboto Light"/>
              <a:sym typeface="Roboto Light"/>
            </a:endParaRPr>
          </a:p>
          <a:p>
            <a:pPr indent="-342900" lvl="0" marL="457200" rtl="0" algn="l">
              <a:spcBef>
                <a:spcPts val="0"/>
              </a:spcBef>
              <a:spcAft>
                <a:spcPts val="0"/>
              </a:spcAft>
              <a:buClr>
                <a:schemeClr val="dk1"/>
              </a:buClr>
              <a:buSzPts val="1800"/>
              <a:buFont typeface="Roboto Light"/>
              <a:buChar char="-"/>
            </a:pPr>
            <a:r>
              <a:rPr lang="en" sz="1800">
                <a:solidFill>
                  <a:schemeClr val="dk1"/>
                </a:solidFill>
                <a:latin typeface="Roboto Light"/>
                <a:ea typeface="Roboto Light"/>
                <a:cs typeface="Roboto Light"/>
                <a:sym typeface="Roboto Light"/>
              </a:rPr>
              <a:t>Chaque instance d'ArrayList a une capacité, qui définit le nombre d'éléments qu'on peut y stocker.</a:t>
            </a:r>
            <a:endParaRPr sz="1800">
              <a:solidFill>
                <a:schemeClr val="dk1"/>
              </a:solidFill>
              <a:latin typeface="Roboto Light"/>
              <a:ea typeface="Roboto Light"/>
              <a:cs typeface="Roboto Light"/>
              <a:sym typeface="Roboto Light"/>
            </a:endParaRPr>
          </a:p>
          <a:p>
            <a:pPr indent="0" lvl="0" marL="457200" rtl="0" algn="l">
              <a:spcBef>
                <a:spcPts val="0"/>
              </a:spcBef>
              <a:spcAft>
                <a:spcPts val="0"/>
              </a:spcAft>
              <a:buClr>
                <a:schemeClr val="dk1"/>
              </a:buClr>
              <a:buSzPts val="2400"/>
              <a:buFont typeface="Arial"/>
              <a:buNone/>
            </a:pPr>
            <a:r>
              <a:t/>
            </a:r>
            <a:endParaRPr sz="1800">
              <a:solidFill>
                <a:schemeClr val="dk1"/>
              </a:solidFill>
              <a:latin typeface="Roboto Light"/>
              <a:ea typeface="Roboto Light"/>
              <a:cs typeface="Roboto Light"/>
              <a:sym typeface="Roboto Light"/>
            </a:endParaRPr>
          </a:p>
          <a:p>
            <a:pPr indent="-342900" lvl="0" marL="457200" rtl="0" algn="l">
              <a:spcBef>
                <a:spcPts val="0"/>
              </a:spcBef>
              <a:spcAft>
                <a:spcPts val="0"/>
              </a:spcAft>
              <a:buClr>
                <a:schemeClr val="dk1"/>
              </a:buClr>
              <a:buSzPts val="1800"/>
              <a:buFont typeface="Roboto Light"/>
              <a:buChar char="-"/>
            </a:pPr>
            <a:r>
              <a:rPr lang="en" sz="1800">
                <a:solidFill>
                  <a:schemeClr val="dk1"/>
                </a:solidFill>
                <a:latin typeface="Roboto Light"/>
                <a:ea typeface="Roboto Light"/>
                <a:cs typeface="Roboto Light"/>
                <a:sym typeface="Roboto Light"/>
              </a:rPr>
              <a:t>Au fur et à mesure qu'on ajoute des éléments et qu'on "dépasse" la capacité, la taille augmente en conséquence. </a:t>
            </a:r>
            <a:endParaRPr sz="1800">
              <a:latin typeface="Roboto Light"/>
              <a:ea typeface="Roboto Light"/>
              <a:cs typeface="Roboto Light"/>
              <a:sym typeface="Roboto Light"/>
            </a:endParaRPr>
          </a:p>
        </p:txBody>
      </p:sp>
      <p:sp>
        <p:nvSpPr>
          <p:cNvPr id="222" name="Google Shape;222;p29"/>
          <p:cNvSpPr txBox="1"/>
          <p:nvPr/>
        </p:nvSpPr>
        <p:spPr>
          <a:xfrm>
            <a:off x="838825" y="61475"/>
            <a:ext cx="48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List : ArrayList</a:t>
            </a:r>
            <a:endParaRPr b="1">
              <a:solidFill>
                <a:srgbClr val="E20B0B"/>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cxnSp>
        <p:nvCxnSpPr>
          <p:cNvPr id="227" name="Google Shape;227;p30"/>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28" name="Google Shape;228;p30"/>
          <p:cNvSpPr/>
          <p:nvPr/>
        </p:nvSpPr>
        <p:spPr>
          <a:xfrm>
            <a:off x="1102850" y="1456175"/>
            <a:ext cx="438900" cy="42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9" name="Google Shape;229;p30"/>
          <p:cNvSpPr txBox="1"/>
          <p:nvPr/>
        </p:nvSpPr>
        <p:spPr>
          <a:xfrm>
            <a:off x="582175" y="619375"/>
            <a:ext cx="8060100" cy="4408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262626"/>
                </a:solidFill>
                <a:latin typeface="Courier New"/>
                <a:ea typeface="Courier New"/>
                <a:cs typeface="Courier New"/>
                <a:sym typeface="Courier New"/>
              </a:rPr>
              <a:t>import java.util.List;</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None/>
            </a:pPr>
            <a:r>
              <a:rPr b="1" lang="en" sz="1300">
                <a:solidFill>
                  <a:srgbClr val="262626"/>
                </a:solidFill>
                <a:latin typeface="Courier New"/>
                <a:ea typeface="Courier New"/>
                <a:cs typeface="Courier New"/>
                <a:sym typeface="Courier New"/>
              </a:rPr>
              <a:t>import java.util.ArrayList;</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None/>
            </a:pPr>
            <a:r>
              <a:rPr b="1" lang="en" sz="1300">
                <a:solidFill>
                  <a:srgbClr val="262626"/>
                </a:solidFill>
                <a:latin typeface="Courier New"/>
                <a:ea typeface="Courier New"/>
                <a:cs typeface="Courier New"/>
                <a:sym typeface="Courier New"/>
              </a:rPr>
              <a:t> </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None/>
            </a:pPr>
            <a:r>
              <a:rPr b="1" lang="en" sz="1300">
                <a:solidFill>
                  <a:srgbClr val="7928A1"/>
                </a:solidFill>
                <a:latin typeface="Courier New"/>
                <a:ea typeface="Courier New"/>
                <a:cs typeface="Courier New"/>
                <a:sym typeface="Courier New"/>
              </a:rPr>
              <a:t>public</a:t>
            </a:r>
            <a:r>
              <a:rPr b="1" lang="en" sz="1300">
                <a:solidFill>
                  <a:srgbClr val="262626"/>
                </a:solidFill>
                <a:latin typeface="Courier New"/>
                <a:ea typeface="Courier New"/>
                <a:cs typeface="Courier New"/>
                <a:sym typeface="Courier New"/>
              </a:rPr>
              <a:t> </a:t>
            </a:r>
            <a:r>
              <a:rPr b="1" lang="en" sz="1300">
                <a:solidFill>
                  <a:srgbClr val="7928A1"/>
                </a:solidFill>
                <a:latin typeface="Courier New"/>
                <a:ea typeface="Courier New"/>
                <a:cs typeface="Courier New"/>
                <a:sym typeface="Courier New"/>
              </a:rPr>
              <a:t>class</a:t>
            </a:r>
            <a:r>
              <a:rPr b="1" lang="en" sz="1300">
                <a:solidFill>
                  <a:srgbClr val="262626"/>
                </a:solidFill>
                <a:latin typeface="Courier New"/>
                <a:ea typeface="Courier New"/>
                <a:cs typeface="Courier New"/>
                <a:sym typeface="Courier New"/>
              </a:rPr>
              <a:t> </a:t>
            </a:r>
            <a:r>
              <a:rPr b="1" lang="en" sz="1300">
                <a:solidFill>
                  <a:srgbClr val="006F94"/>
                </a:solidFill>
                <a:latin typeface="Courier New"/>
                <a:ea typeface="Courier New"/>
                <a:cs typeface="Courier New"/>
                <a:sym typeface="Courier New"/>
              </a:rPr>
              <a:t>ListeExemple</a:t>
            </a:r>
            <a:r>
              <a:rPr b="1" lang="en" sz="1300">
                <a:solidFill>
                  <a:srgbClr val="262626"/>
                </a:solidFill>
                <a:latin typeface="Courier New"/>
                <a:ea typeface="Courier New"/>
                <a:cs typeface="Courier New"/>
                <a:sym typeface="Courier New"/>
              </a:rPr>
              <a:t> {</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None/>
            </a:pPr>
            <a:r>
              <a:rPr b="1" lang="en" sz="1300">
                <a:solidFill>
                  <a:srgbClr val="262626"/>
                </a:solidFill>
                <a:latin typeface="Courier New"/>
                <a:ea typeface="Courier New"/>
                <a:cs typeface="Courier New"/>
                <a:sym typeface="Courier New"/>
              </a:rPr>
              <a:t>    </a:t>
            </a:r>
            <a:r>
              <a:rPr b="1" lang="en" sz="1300">
                <a:solidFill>
                  <a:srgbClr val="7928A1"/>
                </a:solidFill>
                <a:latin typeface="Courier New"/>
                <a:ea typeface="Courier New"/>
                <a:cs typeface="Courier New"/>
                <a:sym typeface="Courier New"/>
              </a:rPr>
              <a:t>public</a:t>
            </a:r>
            <a:r>
              <a:rPr b="1" lang="en" sz="1300">
                <a:solidFill>
                  <a:srgbClr val="262626"/>
                </a:solidFill>
                <a:latin typeface="Courier New"/>
                <a:ea typeface="Courier New"/>
                <a:cs typeface="Courier New"/>
                <a:sym typeface="Courier New"/>
              </a:rPr>
              <a:t> </a:t>
            </a:r>
            <a:r>
              <a:rPr b="1" lang="en" sz="1300">
                <a:solidFill>
                  <a:srgbClr val="7928A1"/>
                </a:solidFill>
                <a:latin typeface="Courier New"/>
                <a:ea typeface="Courier New"/>
                <a:cs typeface="Courier New"/>
                <a:sym typeface="Courier New"/>
              </a:rPr>
              <a:t>static</a:t>
            </a:r>
            <a:r>
              <a:rPr b="1" lang="en" sz="1300">
                <a:solidFill>
                  <a:srgbClr val="262626"/>
                </a:solidFill>
                <a:latin typeface="Courier New"/>
                <a:ea typeface="Courier New"/>
                <a:cs typeface="Courier New"/>
                <a:sym typeface="Courier New"/>
              </a:rPr>
              <a:t> </a:t>
            </a:r>
            <a:r>
              <a:rPr b="1" lang="en" sz="1300">
                <a:solidFill>
                  <a:srgbClr val="7928A1"/>
                </a:solidFill>
                <a:latin typeface="Courier New"/>
                <a:ea typeface="Courier New"/>
                <a:cs typeface="Courier New"/>
                <a:sym typeface="Courier New"/>
              </a:rPr>
              <a:t>void</a:t>
            </a:r>
            <a:r>
              <a:rPr b="1" lang="en" sz="1300">
                <a:solidFill>
                  <a:srgbClr val="262626"/>
                </a:solidFill>
                <a:latin typeface="Courier New"/>
                <a:ea typeface="Courier New"/>
                <a:cs typeface="Courier New"/>
                <a:sym typeface="Courier New"/>
              </a:rPr>
              <a:t> </a:t>
            </a:r>
            <a:r>
              <a:rPr b="1" lang="en" sz="1300">
                <a:solidFill>
                  <a:srgbClr val="006F94"/>
                </a:solidFill>
                <a:latin typeface="Courier New"/>
                <a:ea typeface="Courier New"/>
                <a:cs typeface="Courier New"/>
                <a:sym typeface="Courier New"/>
              </a:rPr>
              <a:t>main</a:t>
            </a:r>
            <a:r>
              <a:rPr b="1" lang="en" sz="1300">
                <a:solidFill>
                  <a:srgbClr val="262626"/>
                </a:solidFill>
                <a:latin typeface="Courier New"/>
                <a:ea typeface="Courier New"/>
                <a:cs typeface="Courier New"/>
                <a:sym typeface="Courier New"/>
              </a:rPr>
              <a:t>(</a:t>
            </a:r>
            <a:r>
              <a:rPr b="1" lang="en" sz="1300">
                <a:solidFill>
                  <a:srgbClr val="995400"/>
                </a:solidFill>
                <a:latin typeface="Courier New"/>
                <a:ea typeface="Courier New"/>
                <a:cs typeface="Courier New"/>
                <a:sym typeface="Courier New"/>
              </a:rPr>
              <a:t>String[] args</a:t>
            </a:r>
            <a:r>
              <a:rPr b="1" lang="en" sz="1300">
                <a:solidFill>
                  <a:srgbClr val="262626"/>
                </a:solidFill>
                <a:latin typeface="Courier New"/>
                <a:ea typeface="Courier New"/>
                <a:cs typeface="Courier New"/>
                <a:sym typeface="Courier New"/>
              </a:rPr>
              <a:t>) {</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None/>
            </a:pPr>
            <a:r>
              <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None/>
            </a:pPr>
            <a:r>
              <a:rPr b="1" lang="en" sz="1300">
                <a:solidFill>
                  <a:srgbClr val="262626"/>
                </a:solidFill>
                <a:latin typeface="Courier New"/>
                <a:ea typeface="Courier New"/>
                <a:cs typeface="Courier New"/>
                <a:sym typeface="Courier New"/>
              </a:rPr>
              <a:t>       </a:t>
            </a:r>
            <a:r>
              <a:rPr b="1" lang="en" sz="1300">
                <a:solidFill>
                  <a:srgbClr val="CDCDCD"/>
                </a:solidFill>
                <a:latin typeface="Courier New"/>
                <a:ea typeface="Courier New"/>
                <a:cs typeface="Courier New"/>
                <a:sym typeface="Courier New"/>
              </a:rPr>
              <a:t> </a:t>
            </a:r>
            <a:r>
              <a:rPr b="1" lang="en" sz="1300">
                <a:solidFill>
                  <a:srgbClr val="9E9E9E"/>
                </a:solidFill>
                <a:latin typeface="Courier New"/>
                <a:ea typeface="Courier New"/>
                <a:cs typeface="Courier New"/>
                <a:sym typeface="Courier New"/>
              </a:rPr>
              <a:t>// Création d'une liste générique qui accepte tous type de données</a:t>
            </a:r>
            <a:endParaRPr b="1" sz="1300">
              <a:solidFill>
                <a:schemeClr val="dk1"/>
              </a:solidFill>
              <a:highlight>
                <a:srgbClr val="FFFFFF"/>
              </a:highlight>
              <a:latin typeface="Courier New"/>
              <a:ea typeface="Courier New"/>
              <a:cs typeface="Courier New"/>
              <a:sym typeface="Courier New"/>
            </a:endParaRPr>
          </a:p>
          <a:p>
            <a:pPr indent="457200" lvl="0" marL="457200" rtl="0" algn="l">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List maListe </a:t>
            </a:r>
            <a:r>
              <a:rPr b="1" lang="en" sz="1300">
                <a:solidFill>
                  <a:srgbClr val="080808"/>
                </a:solidFill>
                <a:highlight>
                  <a:srgbClr val="FFFFFF"/>
                </a:highlight>
                <a:latin typeface="Courier New"/>
                <a:ea typeface="Courier New"/>
                <a:cs typeface="Courier New"/>
                <a:sym typeface="Courier New"/>
              </a:rPr>
              <a:t>= </a:t>
            </a:r>
            <a:r>
              <a:rPr b="1" lang="en" sz="1300">
                <a:solidFill>
                  <a:srgbClr val="0033B3"/>
                </a:solidFill>
                <a:highlight>
                  <a:srgbClr val="FFFFFF"/>
                </a:highlight>
                <a:latin typeface="Courier New"/>
                <a:ea typeface="Courier New"/>
                <a:cs typeface="Courier New"/>
                <a:sym typeface="Courier New"/>
              </a:rPr>
              <a:t>new </a:t>
            </a:r>
            <a:r>
              <a:rPr b="1" lang="en" sz="1300">
                <a:solidFill>
                  <a:srgbClr val="080808"/>
                </a:solidFill>
                <a:highlight>
                  <a:srgbClr val="FFFFFF"/>
                </a:highlight>
                <a:latin typeface="Courier New"/>
                <a:ea typeface="Courier New"/>
                <a:cs typeface="Courier New"/>
                <a:sym typeface="Courier New"/>
              </a:rPr>
              <a:t>ArrayList&lt;&gt;();</a:t>
            </a:r>
            <a:endParaRPr b="1" sz="1300">
              <a:solidFill>
                <a:srgbClr val="080808"/>
              </a:solidFill>
              <a:highlight>
                <a:srgbClr val="FFFFFF"/>
              </a:highlight>
              <a:latin typeface="Courier New"/>
              <a:ea typeface="Courier New"/>
              <a:cs typeface="Courier New"/>
              <a:sym typeface="Courier New"/>
            </a:endParaRPr>
          </a:p>
          <a:p>
            <a:pPr indent="457200" lvl="0" marL="457200" rtl="0" algn="l">
              <a:spcBef>
                <a:spcPts val="0"/>
              </a:spcBef>
              <a:spcAft>
                <a:spcPts val="0"/>
              </a:spcAft>
              <a:buNone/>
            </a:pPr>
            <a:r>
              <a:t/>
            </a:r>
            <a:endParaRPr b="1" sz="1300">
              <a:solidFill>
                <a:srgbClr val="080808"/>
              </a:solidFill>
              <a:highlight>
                <a:srgbClr val="FFFFFF"/>
              </a:highlight>
              <a:latin typeface="Courier New"/>
              <a:ea typeface="Courier New"/>
              <a:cs typeface="Courier New"/>
              <a:sym typeface="Courier New"/>
            </a:endParaRPr>
          </a:p>
          <a:p>
            <a:pPr indent="457200" lvl="0" marL="457200" rtl="0" algn="l">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maListe</a:t>
            </a:r>
            <a:r>
              <a:rPr b="1" lang="en" sz="1300">
                <a:solidFill>
                  <a:srgbClr val="080808"/>
                </a:solidFill>
                <a:highlight>
                  <a:srgbClr val="FFFFFF"/>
                </a:highlight>
                <a:latin typeface="Courier New"/>
                <a:ea typeface="Courier New"/>
                <a:cs typeface="Courier New"/>
                <a:sym typeface="Courier New"/>
              </a:rPr>
              <a:t>.</a:t>
            </a:r>
            <a:r>
              <a:rPr b="1" lang="en" sz="1300">
                <a:solidFill>
                  <a:srgbClr val="7928A1"/>
                </a:solidFill>
                <a:latin typeface="Courier New"/>
                <a:ea typeface="Courier New"/>
                <a:cs typeface="Courier New"/>
                <a:sym typeface="Courier New"/>
              </a:rPr>
              <a:t>add</a:t>
            </a:r>
            <a:r>
              <a:rPr b="1" lang="en" sz="1300">
                <a:solidFill>
                  <a:srgbClr val="080808"/>
                </a:solidFill>
                <a:highlight>
                  <a:srgbClr val="FFFFFF"/>
                </a:highlight>
                <a:latin typeface="Courier New"/>
                <a:ea typeface="Courier New"/>
                <a:cs typeface="Courier New"/>
                <a:sym typeface="Courier New"/>
              </a:rPr>
              <a:t>(</a:t>
            </a:r>
            <a:r>
              <a:rPr b="1" lang="en" sz="1300">
                <a:solidFill>
                  <a:srgbClr val="067D17"/>
                </a:solidFill>
                <a:highlight>
                  <a:srgbClr val="FFFFFF"/>
                </a:highlight>
                <a:latin typeface="Courier New"/>
                <a:ea typeface="Courier New"/>
                <a:cs typeface="Courier New"/>
                <a:sym typeface="Courier New"/>
              </a:rPr>
              <a:t>"Bonjour"</a:t>
            </a:r>
            <a:r>
              <a:rPr b="1" lang="en" sz="1300">
                <a:solidFill>
                  <a:srgbClr val="080808"/>
                </a:solidFill>
                <a:highlight>
                  <a:srgbClr val="FFFFFF"/>
                </a:highlight>
                <a:latin typeface="Courier New"/>
                <a:ea typeface="Courier New"/>
                <a:cs typeface="Courier New"/>
                <a:sym typeface="Courier New"/>
              </a:rPr>
              <a:t>);</a:t>
            </a:r>
            <a:endParaRPr b="1" sz="1300">
              <a:solidFill>
                <a:srgbClr val="080808"/>
              </a:solidFill>
              <a:highlight>
                <a:srgbClr val="FFFFFF"/>
              </a:highlight>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b="1" lang="en" sz="1300">
                <a:solidFill>
                  <a:schemeClr val="dk1"/>
                </a:solidFill>
                <a:highlight>
                  <a:srgbClr val="FFFFFF"/>
                </a:highlight>
                <a:latin typeface="Courier New"/>
                <a:ea typeface="Courier New"/>
                <a:cs typeface="Courier New"/>
                <a:sym typeface="Courier New"/>
              </a:rPr>
              <a:t>maListe</a:t>
            </a:r>
            <a:r>
              <a:rPr b="1" lang="en" sz="1300">
                <a:solidFill>
                  <a:srgbClr val="080808"/>
                </a:solidFill>
                <a:highlight>
                  <a:srgbClr val="FFFFFF"/>
                </a:highlight>
                <a:latin typeface="Courier New"/>
                <a:ea typeface="Courier New"/>
                <a:cs typeface="Courier New"/>
                <a:sym typeface="Courier New"/>
              </a:rPr>
              <a:t>.</a:t>
            </a:r>
            <a:r>
              <a:rPr b="1" lang="en" sz="1300">
                <a:solidFill>
                  <a:srgbClr val="7928A1"/>
                </a:solidFill>
                <a:latin typeface="Courier New"/>
                <a:ea typeface="Courier New"/>
                <a:cs typeface="Courier New"/>
                <a:sym typeface="Courier New"/>
              </a:rPr>
              <a:t>add</a:t>
            </a:r>
            <a:r>
              <a:rPr b="1" lang="en" sz="1300">
                <a:solidFill>
                  <a:srgbClr val="080808"/>
                </a:solidFill>
                <a:highlight>
                  <a:srgbClr val="FFFFFF"/>
                </a:highlight>
                <a:latin typeface="Courier New"/>
                <a:ea typeface="Courier New"/>
                <a:cs typeface="Courier New"/>
                <a:sym typeface="Courier New"/>
              </a:rPr>
              <a:t>(</a:t>
            </a:r>
            <a:r>
              <a:rPr b="1" lang="en" sz="1300">
                <a:solidFill>
                  <a:srgbClr val="1750EB"/>
                </a:solidFill>
                <a:highlight>
                  <a:srgbClr val="FFFFFF"/>
                </a:highlight>
                <a:latin typeface="Courier New"/>
                <a:ea typeface="Courier New"/>
                <a:cs typeface="Courier New"/>
                <a:sym typeface="Courier New"/>
              </a:rPr>
              <a:t>8</a:t>
            </a:r>
            <a:r>
              <a:rPr b="1" lang="en" sz="1300">
                <a:solidFill>
                  <a:srgbClr val="080808"/>
                </a:solidFill>
                <a:highlight>
                  <a:srgbClr val="FFFFFF"/>
                </a:highlight>
                <a:latin typeface="Courier New"/>
                <a:ea typeface="Courier New"/>
                <a:cs typeface="Courier New"/>
                <a:sym typeface="Courier New"/>
              </a:rPr>
              <a:t>);</a:t>
            </a:r>
            <a:endParaRPr b="1" sz="1300">
              <a:solidFill>
                <a:srgbClr val="080808"/>
              </a:solidFill>
              <a:highlight>
                <a:srgbClr val="FFFFFF"/>
              </a:highlight>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b="1" lang="en" sz="1300">
                <a:solidFill>
                  <a:schemeClr val="dk1"/>
                </a:solidFill>
                <a:highlight>
                  <a:srgbClr val="FFFFFF"/>
                </a:highlight>
                <a:latin typeface="Courier New"/>
                <a:ea typeface="Courier New"/>
                <a:cs typeface="Courier New"/>
                <a:sym typeface="Courier New"/>
              </a:rPr>
              <a:t>maListe</a:t>
            </a:r>
            <a:r>
              <a:rPr b="1" lang="en" sz="1300">
                <a:solidFill>
                  <a:srgbClr val="080808"/>
                </a:solidFill>
                <a:highlight>
                  <a:srgbClr val="FFFFFF"/>
                </a:highlight>
                <a:latin typeface="Courier New"/>
                <a:ea typeface="Courier New"/>
                <a:cs typeface="Courier New"/>
                <a:sym typeface="Courier New"/>
              </a:rPr>
              <a:t>.</a:t>
            </a:r>
            <a:r>
              <a:rPr b="1" lang="en" sz="1300">
                <a:solidFill>
                  <a:srgbClr val="7928A1"/>
                </a:solidFill>
                <a:latin typeface="Courier New"/>
                <a:ea typeface="Courier New"/>
                <a:cs typeface="Courier New"/>
                <a:sym typeface="Courier New"/>
              </a:rPr>
              <a:t>add</a:t>
            </a:r>
            <a:r>
              <a:rPr b="1" lang="en" sz="1300">
                <a:solidFill>
                  <a:srgbClr val="080808"/>
                </a:solidFill>
                <a:highlight>
                  <a:srgbClr val="FFFFFF"/>
                </a:highlight>
                <a:latin typeface="Courier New"/>
                <a:ea typeface="Courier New"/>
                <a:cs typeface="Courier New"/>
                <a:sym typeface="Courier New"/>
              </a:rPr>
              <a:t>(</a:t>
            </a:r>
            <a:r>
              <a:rPr b="1" lang="en" sz="1300">
                <a:solidFill>
                  <a:srgbClr val="0033B3"/>
                </a:solidFill>
                <a:highlight>
                  <a:srgbClr val="FFFFFF"/>
                </a:highlight>
                <a:latin typeface="Courier New"/>
                <a:ea typeface="Courier New"/>
                <a:cs typeface="Courier New"/>
                <a:sym typeface="Courier New"/>
              </a:rPr>
              <a:t>true</a:t>
            </a:r>
            <a:r>
              <a:rPr b="1" lang="en" sz="1300">
                <a:solidFill>
                  <a:srgbClr val="080808"/>
                </a:solidFill>
                <a:highlight>
                  <a:srgbClr val="FFFFFF"/>
                </a:highlight>
                <a:latin typeface="Courier New"/>
                <a:ea typeface="Courier New"/>
                <a:cs typeface="Courier New"/>
                <a:sym typeface="Courier New"/>
              </a:rPr>
              <a:t>);</a:t>
            </a:r>
            <a:endParaRPr b="1" sz="1300">
              <a:solidFill>
                <a:srgbClr val="080808"/>
              </a:solidFill>
              <a:highlight>
                <a:srgbClr val="FFFFFF"/>
              </a:highlight>
              <a:latin typeface="Courier New"/>
              <a:ea typeface="Courier New"/>
              <a:cs typeface="Courier New"/>
              <a:sym typeface="Courier New"/>
            </a:endParaRPr>
          </a:p>
          <a:p>
            <a:pPr indent="0" lvl="0" marL="914400" rtl="0" algn="l">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maListe</a:t>
            </a:r>
            <a:r>
              <a:rPr b="1" lang="en" sz="1300">
                <a:solidFill>
                  <a:srgbClr val="080808"/>
                </a:solidFill>
                <a:highlight>
                  <a:srgbClr val="FFFFFF"/>
                </a:highlight>
                <a:latin typeface="Courier New"/>
                <a:ea typeface="Courier New"/>
                <a:cs typeface="Courier New"/>
                <a:sym typeface="Courier New"/>
              </a:rPr>
              <a:t>.</a:t>
            </a:r>
            <a:r>
              <a:rPr b="1" lang="en" sz="1300">
                <a:solidFill>
                  <a:srgbClr val="7928A1"/>
                </a:solidFill>
                <a:latin typeface="Courier New"/>
                <a:ea typeface="Courier New"/>
                <a:cs typeface="Courier New"/>
                <a:sym typeface="Courier New"/>
              </a:rPr>
              <a:t>add</a:t>
            </a:r>
            <a:r>
              <a:rPr b="1" lang="en" sz="1300">
                <a:solidFill>
                  <a:srgbClr val="080808"/>
                </a:solidFill>
                <a:highlight>
                  <a:srgbClr val="FFFFFF"/>
                </a:highlight>
                <a:latin typeface="Courier New"/>
                <a:ea typeface="Courier New"/>
                <a:cs typeface="Courier New"/>
                <a:sym typeface="Courier New"/>
              </a:rPr>
              <a:t>(</a:t>
            </a:r>
            <a:r>
              <a:rPr b="1" lang="en" sz="1300">
                <a:solidFill>
                  <a:srgbClr val="0033B3"/>
                </a:solidFill>
                <a:highlight>
                  <a:srgbClr val="FFFFFF"/>
                </a:highlight>
                <a:latin typeface="Courier New"/>
                <a:ea typeface="Courier New"/>
                <a:cs typeface="Courier New"/>
                <a:sym typeface="Courier New"/>
              </a:rPr>
              <a:t>null</a:t>
            </a:r>
            <a:r>
              <a:rPr b="1" lang="en" sz="1300">
                <a:solidFill>
                  <a:srgbClr val="080808"/>
                </a:solidFill>
                <a:highlight>
                  <a:srgbClr val="FFFFFF"/>
                </a:highlight>
                <a:latin typeface="Courier New"/>
                <a:ea typeface="Courier New"/>
                <a:cs typeface="Courier New"/>
                <a:sym typeface="Courier New"/>
              </a:rPr>
              <a:t>);</a:t>
            </a:r>
            <a:endParaRPr b="1" sz="1300">
              <a:solidFill>
                <a:srgbClr val="080808"/>
              </a:solidFill>
              <a:highlight>
                <a:srgbClr val="FFFFFF"/>
              </a:highlight>
              <a:latin typeface="Courier New"/>
              <a:ea typeface="Courier New"/>
              <a:cs typeface="Courier New"/>
              <a:sym typeface="Courier New"/>
            </a:endParaRPr>
          </a:p>
          <a:p>
            <a:pPr indent="0" lvl="0" marL="914400" rtl="0" algn="l">
              <a:spcBef>
                <a:spcPts val="0"/>
              </a:spcBef>
              <a:spcAft>
                <a:spcPts val="0"/>
              </a:spcAft>
              <a:buNone/>
            </a:pPr>
            <a:r>
              <a:t/>
            </a:r>
            <a:endParaRPr b="1" sz="13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solidFill>
                  <a:srgbClr val="262626"/>
                </a:solidFill>
                <a:latin typeface="Courier New"/>
                <a:ea typeface="Courier New"/>
                <a:cs typeface="Courier New"/>
                <a:sym typeface="Courier New"/>
              </a:rPr>
              <a:t>       </a:t>
            </a:r>
            <a:r>
              <a:rPr b="1" lang="en" sz="1300">
                <a:solidFill>
                  <a:srgbClr val="CDCDCD"/>
                </a:solidFill>
                <a:latin typeface="Courier New"/>
                <a:ea typeface="Courier New"/>
                <a:cs typeface="Courier New"/>
                <a:sym typeface="Courier New"/>
              </a:rPr>
              <a:t> </a:t>
            </a:r>
            <a:r>
              <a:rPr b="1" lang="en" sz="1300">
                <a:solidFill>
                  <a:srgbClr val="9E9E9E"/>
                </a:solidFill>
                <a:latin typeface="Courier New"/>
                <a:ea typeface="Courier New"/>
                <a:cs typeface="Courier New"/>
                <a:sym typeface="Courier New"/>
              </a:rPr>
              <a:t>// Une liste peut contenir des éléments redondants</a:t>
            </a:r>
            <a:endParaRPr b="1" sz="1300">
              <a:solidFill>
                <a:srgbClr val="080808"/>
              </a:solidFill>
              <a:highlight>
                <a:srgbClr val="FFFFFF"/>
              </a:highlight>
              <a:latin typeface="Courier New"/>
              <a:ea typeface="Courier New"/>
              <a:cs typeface="Courier New"/>
              <a:sym typeface="Courier New"/>
            </a:endParaRPr>
          </a:p>
          <a:p>
            <a:pPr indent="0" lvl="0" marL="914400" rtl="0" algn="l">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maListe</a:t>
            </a:r>
            <a:r>
              <a:rPr b="1" lang="en" sz="1300">
                <a:solidFill>
                  <a:srgbClr val="080808"/>
                </a:solidFill>
                <a:highlight>
                  <a:srgbClr val="FFFFFF"/>
                </a:highlight>
                <a:latin typeface="Courier New"/>
                <a:ea typeface="Courier New"/>
                <a:cs typeface="Courier New"/>
                <a:sym typeface="Courier New"/>
              </a:rPr>
              <a:t>.</a:t>
            </a:r>
            <a:r>
              <a:rPr b="1" lang="en" sz="1300">
                <a:solidFill>
                  <a:srgbClr val="7928A1"/>
                </a:solidFill>
                <a:latin typeface="Courier New"/>
                <a:ea typeface="Courier New"/>
                <a:cs typeface="Courier New"/>
                <a:sym typeface="Courier New"/>
              </a:rPr>
              <a:t>add</a:t>
            </a:r>
            <a:r>
              <a:rPr b="1" lang="en" sz="1300">
                <a:solidFill>
                  <a:srgbClr val="080808"/>
                </a:solidFill>
                <a:highlight>
                  <a:srgbClr val="FFFFFF"/>
                </a:highlight>
                <a:latin typeface="Courier New"/>
                <a:ea typeface="Courier New"/>
                <a:cs typeface="Courier New"/>
                <a:sym typeface="Courier New"/>
              </a:rPr>
              <a:t>(</a:t>
            </a:r>
            <a:r>
              <a:rPr b="1" lang="en" sz="1300">
                <a:solidFill>
                  <a:srgbClr val="067D17"/>
                </a:solidFill>
                <a:highlight>
                  <a:srgbClr val="FFFFFF"/>
                </a:highlight>
                <a:latin typeface="Courier New"/>
                <a:ea typeface="Courier New"/>
                <a:cs typeface="Courier New"/>
                <a:sym typeface="Courier New"/>
              </a:rPr>
              <a:t>"Bonjour"</a:t>
            </a:r>
            <a:r>
              <a:rPr b="1" lang="en" sz="1300">
                <a:solidFill>
                  <a:srgbClr val="080808"/>
                </a:solidFill>
                <a:highlight>
                  <a:srgbClr val="FFFFFF"/>
                </a:highlight>
                <a:latin typeface="Courier New"/>
                <a:ea typeface="Courier New"/>
                <a:cs typeface="Courier New"/>
                <a:sym typeface="Courier New"/>
              </a:rPr>
              <a:t>);</a:t>
            </a:r>
            <a:endParaRPr b="1" sz="1300">
              <a:solidFill>
                <a:srgbClr val="080808"/>
              </a:solidFill>
              <a:highlight>
                <a:srgbClr val="FFFFFF"/>
              </a:highlight>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t/>
            </a:r>
            <a:endParaRPr b="1" sz="1300">
              <a:solidFill>
                <a:srgbClr val="080808"/>
              </a:solidFill>
              <a:highlight>
                <a:srgbClr val="FFFFFF"/>
              </a:highlight>
              <a:latin typeface="Courier New"/>
              <a:ea typeface="Courier New"/>
              <a:cs typeface="Courier New"/>
              <a:sym typeface="Courier New"/>
            </a:endParaRPr>
          </a:p>
          <a:p>
            <a:pPr indent="0" lvl="0" marL="914400" rtl="0" algn="l">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System</a:t>
            </a:r>
            <a:r>
              <a:rPr b="1" lang="en" sz="1300">
                <a:solidFill>
                  <a:srgbClr val="080808"/>
                </a:solidFill>
                <a:highlight>
                  <a:srgbClr val="FFFFFF"/>
                </a:highlight>
                <a:latin typeface="Courier New"/>
                <a:ea typeface="Courier New"/>
                <a:cs typeface="Courier New"/>
                <a:sym typeface="Courier New"/>
              </a:rPr>
              <a:t>.</a:t>
            </a:r>
            <a:r>
              <a:rPr b="1" i="1" lang="en" sz="1300">
                <a:solidFill>
                  <a:schemeClr val="dk1"/>
                </a:solidFill>
                <a:highlight>
                  <a:srgbClr val="FFFFFF"/>
                </a:highlight>
                <a:latin typeface="Courier New"/>
                <a:ea typeface="Courier New"/>
                <a:cs typeface="Courier New"/>
                <a:sym typeface="Courier New"/>
              </a:rPr>
              <a:t>out</a:t>
            </a:r>
            <a:r>
              <a:rPr b="1" lang="en" sz="1300">
                <a:solidFill>
                  <a:srgbClr val="080808"/>
                </a:solidFill>
                <a:highlight>
                  <a:srgbClr val="FFFFFF"/>
                </a:highlight>
                <a:latin typeface="Courier New"/>
                <a:ea typeface="Courier New"/>
                <a:cs typeface="Courier New"/>
                <a:sym typeface="Courier New"/>
              </a:rPr>
              <a:t>.println(</a:t>
            </a:r>
            <a:r>
              <a:rPr b="1" lang="en" sz="1300">
                <a:solidFill>
                  <a:schemeClr val="dk1"/>
                </a:solidFill>
                <a:highlight>
                  <a:srgbClr val="FFFFFF"/>
                </a:highlight>
                <a:latin typeface="Courier New"/>
                <a:ea typeface="Courier New"/>
                <a:cs typeface="Courier New"/>
                <a:sym typeface="Courier New"/>
              </a:rPr>
              <a:t>maListe</a:t>
            </a:r>
            <a:r>
              <a:rPr b="1" lang="en" sz="1300">
                <a:solidFill>
                  <a:srgbClr val="080808"/>
                </a:solidFill>
                <a:highlight>
                  <a:srgbClr val="FFFFFF"/>
                </a:highlight>
                <a:latin typeface="Courier New"/>
                <a:ea typeface="Courier New"/>
                <a:cs typeface="Courier New"/>
                <a:sym typeface="Courier New"/>
              </a:rPr>
              <a:t>);</a:t>
            </a:r>
            <a:endParaRPr b="1" sz="13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b="1" sz="1300">
              <a:solidFill>
                <a:srgbClr val="9E9E9E"/>
              </a:solidFill>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lang="en" sz="1300">
                <a:solidFill>
                  <a:srgbClr val="262626"/>
                </a:solidFill>
                <a:latin typeface="Courier New"/>
                <a:ea typeface="Courier New"/>
                <a:cs typeface="Courier New"/>
                <a:sym typeface="Courier New"/>
              </a:rPr>
              <a:t>}</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solidFill>
                  <a:srgbClr val="262626"/>
                </a:solidFill>
                <a:latin typeface="Courier New"/>
                <a:ea typeface="Courier New"/>
                <a:cs typeface="Courier New"/>
                <a:sym typeface="Courier New"/>
              </a:rPr>
              <a:t>}</a:t>
            </a:r>
            <a:endParaRPr b="1" sz="1300">
              <a:solidFill>
                <a:srgbClr val="262626"/>
              </a:solidFill>
              <a:latin typeface="Courier New"/>
              <a:ea typeface="Courier New"/>
              <a:cs typeface="Courier New"/>
              <a:sym typeface="Courier New"/>
            </a:endParaRPr>
          </a:p>
        </p:txBody>
      </p:sp>
      <p:sp>
        <p:nvSpPr>
          <p:cNvPr id="230" name="Google Shape;230;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31" name="Google Shape;231;p30"/>
          <p:cNvSpPr txBox="1"/>
          <p:nvPr/>
        </p:nvSpPr>
        <p:spPr>
          <a:xfrm>
            <a:off x="838825" y="61475"/>
            <a:ext cx="48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List : ArrayList</a:t>
            </a:r>
            <a:endParaRPr b="1">
              <a:solidFill>
                <a:srgbClr val="E20B0B"/>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cxnSp>
        <p:nvCxnSpPr>
          <p:cNvPr id="236" name="Google Shape;236;p31"/>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37" name="Google Shape;237;p31"/>
          <p:cNvSpPr/>
          <p:nvPr/>
        </p:nvSpPr>
        <p:spPr>
          <a:xfrm>
            <a:off x="1102850" y="1456175"/>
            <a:ext cx="438900" cy="42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8" name="Google Shape;238;p31"/>
          <p:cNvSpPr txBox="1"/>
          <p:nvPr/>
        </p:nvSpPr>
        <p:spPr>
          <a:xfrm>
            <a:off x="582175" y="543175"/>
            <a:ext cx="8060100" cy="4524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262626"/>
                </a:solidFill>
                <a:latin typeface="Courier New"/>
                <a:ea typeface="Courier New"/>
                <a:cs typeface="Courier New"/>
                <a:sym typeface="Courier New"/>
              </a:rPr>
              <a:t>import java.util.List;</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None/>
            </a:pPr>
            <a:r>
              <a:rPr b="1" lang="en" sz="1300">
                <a:solidFill>
                  <a:srgbClr val="262626"/>
                </a:solidFill>
                <a:latin typeface="Courier New"/>
                <a:ea typeface="Courier New"/>
                <a:cs typeface="Courier New"/>
                <a:sym typeface="Courier New"/>
              </a:rPr>
              <a:t>import java.util.ArrayList;</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None/>
            </a:pPr>
            <a:r>
              <a:rPr b="1" lang="en" sz="1300">
                <a:solidFill>
                  <a:srgbClr val="262626"/>
                </a:solidFill>
                <a:latin typeface="Courier New"/>
                <a:ea typeface="Courier New"/>
                <a:cs typeface="Courier New"/>
                <a:sym typeface="Courier New"/>
              </a:rPr>
              <a:t> </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None/>
            </a:pPr>
            <a:r>
              <a:rPr b="1" lang="en" sz="1300">
                <a:solidFill>
                  <a:srgbClr val="7928A1"/>
                </a:solidFill>
                <a:latin typeface="Courier New"/>
                <a:ea typeface="Courier New"/>
                <a:cs typeface="Courier New"/>
                <a:sym typeface="Courier New"/>
              </a:rPr>
              <a:t>public</a:t>
            </a:r>
            <a:r>
              <a:rPr b="1" lang="en" sz="1300">
                <a:solidFill>
                  <a:srgbClr val="262626"/>
                </a:solidFill>
                <a:latin typeface="Courier New"/>
                <a:ea typeface="Courier New"/>
                <a:cs typeface="Courier New"/>
                <a:sym typeface="Courier New"/>
              </a:rPr>
              <a:t> </a:t>
            </a:r>
            <a:r>
              <a:rPr b="1" lang="en" sz="1300">
                <a:solidFill>
                  <a:srgbClr val="7928A1"/>
                </a:solidFill>
                <a:latin typeface="Courier New"/>
                <a:ea typeface="Courier New"/>
                <a:cs typeface="Courier New"/>
                <a:sym typeface="Courier New"/>
              </a:rPr>
              <a:t>class</a:t>
            </a:r>
            <a:r>
              <a:rPr b="1" lang="en" sz="1300">
                <a:solidFill>
                  <a:srgbClr val="262626"/>
                </a:solidFill>
                <a:latin typeface="Courier New"/>
                <a:ea typeface="Courier New"/>
                <a:cs typeface="Courier New"/>
                <a:sym typeface="Courier New"/>
              </a:rPr>
              <a:t> </a:t>
            </a:r>
            <a:r>
              <a:rPr b="1" lang="en" sz="1300">
                <a:solidFill>
                  <a:srgbClr val="006F94"/>
                </a:solidFill>
                <a:latin typeface="Courier New"/>
                <a:ea typeface="Courier New"/>
                <a:cs typeface="Courier New"/>
                <a:sym typeface="Courier New"/>
              </a:rPr>
              <a:t>ListeExemple</a:t>
            </a:r>
            <a:r>
              <a:rPr b="1" lang="en" sz="1300">
                <a:solidFill>
                  <a:srgbClr val="262626"/>
                </a:solidFill>
                <a:latin typeface="Courier New"/>
                <a:ea typeface="Courier New"/>
                <a:cs typeface="Courier New"/>
                <a:sym typeface="Courier New"/>
              </a:rPr>
              <a:t> {</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None/>
            </a:pPr>
            <a:r>
              <a:rPr b="1" lang="en" sz="1300">
                <a:solidFill>
                  <a:srgbClr val="262626"/>
                </a:solidFill>
                <a:latin typeface="Courier New"/>
                <a:ea typeface="Courier New"/>
                <a:cs typeface="Courier New"/>
                <a:sym typeface="Courier New"/>
              </a:rPr>
              <a:t>    </a:t>
            </a:r>
            <a:r>
              <a:rPr b="1" lang="en" sz="1300">
                <a:solidFill>
                  <a:srgbClr val="7928A1"/>
                </a:solidFill>
                <a:latin typeface="Courier New"/>
                <a:ea typeface="Courier New"/>
                <a:cs typeface="Courier New"/>
                <a:sym typeface="Courier New"/>
              </a:rPr>
              <a:t>public</a:t>
            </a:r>
            <a:r>
              <a:rPr b="1" lang="en" sz="1300">
                <a:solidFill>
                  <a:srgbClr val="262626"/>
                </a:solidFill>
                <a:latin typeface="Courier New"/>
                <a:ea typeface="Courier New"/>
                <a:cs typeface="Courier New"/>
                <a:sym typeface="Courier New"/>
              </a:rPr>
              <a:t> </a:t>
            </a:r>
            <a:r>
              <a:rPr b="1" lang="en" sz="1300">
                <a:solidFill>
                  <a:srgbClr val="7928A1"/>
                </a:solidFill>
                <a:latin typeface="Courier New"/>
                <a:ea typeface="Courier New"/>
                <a:cs typeface="Courier New"/>
                <a:sym typeface="Courier New"/>
              </a:rPr>
              <a:t>static</a:t>
            </a:r>
            <a:r>
              <a:rPr b="1" lang="en" sz="1300">
                <a:solidFill>
                  <a:srgbClr val="262626"/>
                </a:solidFill>
                <a:latin typeface="Courier New"/>
                <a:ea typeface="Courier New"/>
                <a:cs typeface="Courier New"/>
                <a:sym typeface="Courier New"/>
              </a:rPr>
              <a:t> </a:t>
            </a:r>
            <a:r>
              <a:rPr b="1" lang="en" sz="1300">
                <a:solidFill>
                  <a:srgbClr val="7928A1"/>
                </a:solidFill>
                <a:latin typeface="Courier New"/>
                <a:ea typeface="Courier New"/>
                <a:cs typeface="Courier New"/>
                <a:sym typeface="Courier New"/>
              </a:rPr>
              <a:t>void</a:t>
            </a:r>
            <a:r>
              <a:rPr b="1" lang="en" sz="1300">
                <a:solidFill>
                  <a:srgbClr val="262626"/>
                </a:solidFill>
                <a:latin typeface="Courier New"/>
                <a:ea typeface="Courier New"/>
                <a:cs typeface="Courier New"/>
                <a:sym typeface="Courier New"/>
              </a:rPr>
              <a:t> </a:t>
            </a:r>
            <a:r>
              <a:rPr b="1" lang="en" sz="1300">
                <a:solidFill>
                  <a:srgbClr val="006F94"/>
                </a:solidFill>
                <a:latin typeface="Courier New"/>
                <a:ea typeface="Courier New"/>
                <a:cs typeface="Courier New"/>
                <a:sym typeface="Courier New"/>
              </a:rPr>
              <a:t>main</a:t>
            </a:r>
            <a:r>
              <a:rPr b="1" lang="en" sz="1300">
                <a:solidFill>
                  <a:srgbClr val="262626"/>
                </a:solidFill>
                <a:latin typeface="Courier New"/>
                <a:ea typeface="Courier New"/>
                <a:cs typeface="Courier New"/>
                <a:sym typeface="Courier New"/>
              </a:rPr>
              <a:t>(</a:t>
            </a:r>
            <a:r>
              <a:rPr b="1" lang="en" sz="1300">
                <a:solidFill>
                  <a:srgbClr val="995400"/>
                </a:solidFill>
                <a:latin typeface="Courier New"/>
                <a:ea typeface="Courier New"/>
                <a:cs typeface="Courier New"/>
                <a:sym typeface="Courier New"/>
              </a:rPr>
              <a:t>String[] args</a:t>
            </a:r>
            <a:r>
              <a:rPr b="1" lang="en" sz="1300">
                <a:solidFill>
                  <a:srgbClr val="262626"/>
                </a:solidFill>
                <a:latin typeface="Courier New"/>
                <a:ea typeface="Courier New"/>
                <a:cs typeface="Courier New"/>
                <a:sym typeface="Courier New"/>
              </a:rPr>
              <a:t>) {</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None/>
            </a:pPr>
            <a:r>
              <a:rPr b="1" lang="en" sz="1300">
                <a:solidFill>
                  <a:srgbClr val="262626"/>
                </a:solidFill>
                <a:latin typeface="Courier New"/>
                <a:ea typeface="Courier New"/>
                <a:cs typeface="Courier New"/>
                <a:sym typeface="Courier New"/>
              </a:rPr>
              <a:t>       </a:t>
            </a:r>
            <a:r>
              <a:rPr b="1" lang="en" sz="1300">
                <a:solidFill>
                  <a:srgbClr val="CDCDCD"/>
                </a:solidFill>
                <a:latin typeface="Courier New"/>
                <a:ea typeface="Courier New"/>
                <a:cs typeface="Courier New"/>
                <a:sym typeface="Courier New"/>
              </a:rPr>
              <a:t> </a:t>
            </a:r>
            <a:r>
              <a:rPr b="1" lang="en" sz="1300">
                <a:solidFill>
                  <a:srgbClr val="9E9E9E"/>
                </a:solidFill>
                <a:latin typeface="Courier New"/>
                <a:ea typeface="Courier New"/>
                <a:cs typeface="Courier New"/>
                <a:sym typeface="Courier New"/>
              </a:rPr>
              <a:t>// Création d'une liste de chaînes de caractères de taille 2</a:t>
            </a:r>
            <a:endParaRPr b="1" sz="1300">
              <a:solidFill>
                <a:srgbClr val="9E9E9E"/>
              </a:solidFill>
              <a:latin typeface="Courier New"/>
              <a:ea typeface="Courier New"/>
              <a:cs typeface="Courier New"/>
              <a:sym typeface="Courier New"/>
            </a:endParaRPr>
          </a:p>
          <a:p>
            <a:pPr indent="0" lvl="0" marL="0" rtl="0" algn="l">
              <a:spcBef>
                <a:spcPts val="0"/>
              </a:spcBef>
              <a:spcAft>
                <a:spcPts val="0"/>
              </a:spcAft>
              <a:buNone/>
            </a:pPr>
            <a:r>
              <a:rPr b="1" lang="en" sz="1300">
                <a:solidFill>
                  <a:srgbClr val="262626"/>
                </a:solidFill>
                <a:latin typeface="Courier New"/>
                <a:ea typeface="Courier New"/>
                <a:cs typeface="Courier New"/>
                <a:sym typeface="Courier New"/>
              </a:rPr>
              <a:t>        List&lt;String&gt; maListe = </a:t>
            </a:r>
            <a:r>
              <a:rPr b="1" lang="en" sz="1300">
                <a:solidFill>
                  <a:srgbClr val="7928A1"/>
                </a:solidFill>
                <a:latin typeface="Courier New"/>
                <a:ea typeface="Courier New"/>
                <a:cs typeface="Courier New"/>
                <a:sym typeface="Courier New"/>
              </a:rPr>
              <a:t>new</a:t>
            </a:r>
            <a:r>
              <a:rPr b="1" lang="en" sz="1300">
                <a:solidFill>
                  <a:srgbClr val="262626"/>
                </a:solidFill>
                <a:latin typeface="Courier New"/>
                <a:ea typeface="Courier New"/>
                <a:cs typeface="Courier New"/>
                <a:sym typeface="Courier New"/>
              </a:rPr>
              <a:t> ArrayList&lt;&gt;(2);</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None/>
            </a:pPr>
            <a:r>
              <a:rPr b="1" lang="en" sz="1300">
                <a:solidFill>
                  <a:srgbClr val="262626"/>
                </a:solidFill>
                <a:latin typeface="Courier New"/>
                <a:ea typeface="Courier New"/>
                <a:cs typeface="Courier New"/>
                <a:sym typeface="Courier New"/>
              </a:rPr>
              <a:t> </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None/>
            </a:pPr>
            <a:r>
              <a:rPr b="1" lang="en" sz="1300">
                <a:solidFill>
                  <a:srgbClr val="262626"/>
                </a:solidFill>
                <a:latin typeface="Courier New"/>
                <a:ea typeface="Courier New"/>
                <a:cs typeface="Courier New"/>
                <a:sym typeface="Courier New"/>
              </a:rPr>
              <a:t>       </a:t>
            </a:r>
            <a:r>
              <a:rPr b="1" lang="en" sz="1300">
                <a:solidFill>
                  <a:srgbClr val="CDCDCD"/>
                </a:solidFill>
                <a:latin typeface="Courier New"/>
                <a:ea typeface="Courier New"/>
                <a:cs typeface="Courier New"/>
                <a:sym typeface="Courier New"/>
              </a:rPr>
              <a:t> </a:t>
            </a:r>
            <a:r>
              <a:rPr b="1" lang="en" sz="1300">
                <a:solidFill>
                  <a:srgbClr val="9E9E9E"/>
                </a:solidFill>
                <a:latin typeface="Courier New"/>
                <a:ea typeface="Courier New"/>
                <a:cs typeface="Courier New"/>
                <a:sym typeface="Courier New"/>
              </a:rPr>
              <a:t>// Ajout de 3 éléments à la liste , la liste se redimensionne </a:t>
            </a:r>
            <a:r>
              <a:rPr b="1" lang="en" sz="1300">
                <a:solidFill>
                  <a:srgbClr val="CDCDCD"/>
                </a:solidFill>
                <a:latin typeface="Courier New"/>
                <a:ea typeface="Courier New"/>
                <a:cs typeface="Courier New"/>
                <a:sym typeface="Courier New"/>
              </a:rPr>
              <a:t> </a:t>
            </a:r>
            <a:endParaRPr b="1" sz="1300">
              <a:solidFill>
                <a:srgbClr val="CDCDCD"/>
              </a:solidFill>
              <a:latin typeface="Courier New"/>
              <a:ea typeface="Courier New"/>
              <a:cs typeface="Courier New"/>
              <a:sym typeface="Courier New"/>
            </a:endParaRPr>
          </a:p>
          <a:p>
            <a:pPr indent="0" lvl="0" marL="0" rtl="0" algn="l">
              <a:spcBef>
                <a:spcPts val="0"/>
              </a:spcBef>
              <a:spcAft>
                <a:spcPts val="0"/>
              </a:spcAft>
              <a:buNone/>
            </a:pPr>
            <a:r>
              <a:rPr b="1" lang="en" sz="1300">
                <a:solidFill>
                  <a:srgbClr val="262626"/>
                </a:solidFill>
                <a:latin typeface="Courier New"/>
                <a:ea typeface="Courier New"/>
                <a:cs typeface="Courier New"/>
                <a:sym typeface="Courier New"/>
              </a:rPr>
              <a:t>        maListe.</a:t>
            </a:r>
            <a:r>
              <a:rPr b="1" lang="en" sz="1300">
                <a:solidFill>
                  <a:srgbClr val="7928A1"/>
                </a:solidFill>
                <a:latin typeface="Courier New"/>
                <a:ea typeface="Courier New"/>
                <a:cs typeface="Courier New"/>
                <a:sym typeface="Courier New"/>
              </a:rPr>
              <a:t>add</a:t>
            </a:r>
            <a:r>
              <a:rPr b="1" lang="en" sz="1300">
                <a:solidFill>
                  <a:srgbClr val="262626"/>
                </a:solidFill>
                <a:latin typeface="Courier New"/>
                <a:ea typeface="Courier New"/>
                <a:cs typeface="Courier New"/>
                <a:sym typeface="Courier New"/>
              </a:rPr>
              <a:t>(</a:t>
            </a:r>
            <a:r>
              <a:rPr b="1" lang="en" sz="1300">
                <a:solidFill>
                  <a:srgbClr val="007500"/>
                </a:solidFill>
                <a:latin typeface="Courier New"/>
                <a:ea typeface="Courier New"/>
                <a:cs typeface="Courier New"/>
                <a:sym typeface="Courier New"/>
              </a:rPr>
              <a:t>"Bonjour"</a:t>
            </a:r>
            <a:r>
              <a:rPr b="1" lang="en" sz="1300">
                <a:solidFill>
                  <a:srgbClr val="262626"/>
                </a:solidFill>
                <a:latin typeface="Courier New"/>
                <a:ea typeface="Courier New"/>
                <a:cs typeface="Courier New"/>
                <a:sym typeface="Courier New"/>
              </a:rPr>
              <a:t>);</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None/>
            </a:pPr>
            <a:r>
              <a:rPr b="1" lang="en" sz="1300">
                <a:solidFill>
                  <a:srgbClr val="262626"/>
                </a:solidFill>
                <a:latin typeface="Courier New"/>
                <a:ea typeface="Courier New"/>
                <a:cs typeface="Courier New"/>
                <a:sym typeface="Courier New"/>
              </a:rPr>
              <a:t>        maListe.</a:t>
            </a:r>
            <a:r>
              <a:rPr b="1" lang="en" sz="1300">
                <a:solidFill>
                  <a:srgbClr val="7928A1"/>
                </a:solidFill>
                <a:latin typeface="Courier New"/>
                <a:ea typeface="Courier New"/>
                <a:cs typeface="Courier New"/>
                <a:sym typeface="Courier New"/>
              </a:rPr>
              <a:t>add</a:t>
            </a:r>
            <a:r>
              <a:rPr b="1" lang="en" sz="1300">
                <a:solidFill>
                  <a:srgbClr val="262626"/>
                </a:solidFill>
                <a:latin typeface="Courier New"/>
                <a:ea typeface="Courier New"/>
                <a:cs typeface="Courier New"/>
                <a:sym typeface="Courier New"/>
              </a:rPr>
              <a:t>(</a:t>
            </a:r>
            <a:r>
              <a:rPr b="1" lang="en" sz="1300">
                <a:solidFill>
                  <a:srgbClr val="007500"/>
                </a:solidFill>
                <a:latin typeface="Courier New"/>
                <a:ea typeface="Courier New"/>
                <a:cs typeface="Courier New"/>
                <a:sym typeface="Courier New"/>
              </a:rPr>
              <a:t>"à"</a:t>
            </a:r>
            <a:r>
              <a:rPr b="1" lang="en" sz="1300">
                <a:solidFill>
                  <a:srgbClr val="262626"/>
                </a:solidFill>
                <a:latin typeface="Courier New"/>
                <a:ea typeface="Courier New"/>
                <a:cs typeface="Courier New"/>
                <a:sym typeface="Courier New"/>
              </a:rPr>
              <a:t>);</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None/>
            </a:pPr>
            <a:r>
              <a:rPr b="1" lang="en" sz="1300">
                <a:solidFill>
                  <a:srgbClr val="262626"/>
                </a:solidFill>
                <a:latin typeface="Courier New"/>
                <a:ea typeface="Courier New"/>
                <a:cs typeface="Courier New"/>
                <a:sym typeface="Courier New"/>
              </a:rPr>
              <a:t>        maListe.</a:t>
            </a:r>
            <a:r>
              <a:rPr b="1" lang="en" sz="1300">
                <a:solidFill>
                  <a:srgbClr val="7928A1"/>
                </a:solidFill>
                <a:latin typeface="Courier New"/>
                <a:ea typeface="Courier New"/>
                <a:cs typeface="Courier New"/>
                <a:sym typeface="Courier New"/>
              </a:rPr>
              <a:t>add</a:t>
            </a:r>
            <a:r>
              <a:rPr b="1" lang="en" sz="1300">
                <a:solidFill>
                  <a:srgbClr val="262626"/>
                </a:solidFill>
                <a:latin typeface="Courier New"/>
                <a:ea typeface="Courier New"/>
                <a:cs typeface="Courier New"/>
                <a:sym typeface="Courier New"/>
              </a:rPr>
              <a:t>(</a:t>
            </a:r>
            <a:r>
              <a:rPr b="1" lang="en" sz="1300">
                <a:solidFill>
                  <a:srgbClr val="007500"/>
                </a:solidFill>
                <a:latin typeface="Courier New"/>
                <a:ea typeface="Courier New"/>
                <a:cs typeface="Courier New"/>
                <a:sym typeface="Courier New"/>
              </a:rPr>
              <a:t>"tous"</a:t>
            </a:r>
            <a:r>
              <a:rPr b="1" lang="en" sz="1300">
                <a:solidFill>
                  <a:srgbClr val="262626"/>
                </a:solidFill>
                <a:latin typeface="Courier New"/>
                <a:ea typeface="Courier New"/>
                <a:cs typeface="Courier New"/>
                <a:sym typeface="Courier New"/>
              </a:rPr>
              <a:t>);</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None/>
            </a:pPr>
            <a:r>
              <a:rPr b="1" lang="en" sz="1300">
                <a:solidFill>
                  <a:srgbClr val="262626"/>
                </a:solidFill>
                <a:latin typeface="Courier New"/>
                <a:ea typeface="Courier New"/>
                <a:cs typeface="Courier New"/>
                <a:sym typeface="Courier New"/>
              </a:rPr>
              <a:t> </a:t>
            </a:r>
            <a:endParaRPr b="1" sz="1300">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sz="1300">
                <a:solidFill>
                  <a:schemeClr val="lt2"/>
                </a:solidFill>
                <a:latin typeface="Courier New"/>
                <a:ea typeface="Courier New"/>
                <a:cs typeface="Courier New"/>
                <a:sym typeface="Courier New"/>
              </a:rPr>
              <a:t>        </a:t>
            </a:r>
            <a:r>
              <a:rPr b="1" lang="en" sz="1300">
                <a:solidFill>
                  <a:srgbClr val="9E9E9E"/>
                </a:solidFill>
                <a:latin typeface="Courier New"/>
                <a:ea typeface="Courier New"/>
                <a:cs typeface="Courier New"/>
                <a:sym typeface="Courier New"/>
              </a:rPr>
              <a:t>// Accès à un élément de la liste par son index</a:t>
            </a:r>
            <a:endParaRPr b="1" sz="1300">
              <a:solidFill>
                <a:srgbClr val="9E9E9E"/>
              </a:solidFill>
              <a:latin typeface="Courier New"/>
              <a:ea typeface="Courier New"/>
              <a:cs typeface="Courier New"/>
              <a:sym typeface="Courier New"/>
            </a:endParaRPr>
          </a:p>
          <a:p>
            <a:pPr indent="0" lvl="0" marL="0" rtl="0" algn="l">
              <a:spcBef>
                <a:spcPts val="0"/>
              </a:spcBef>
              <a:spcAft>
                <a:spcPts val="0"/>
              </a:spcAft>
              <a:buNone/>
            </a:pPr>
            <a:r>
              <a:rPr b="1" lang="en" sz="1300">
                <a:solidFill>
                  <a:srgbClr val="262626"/>
                </a:solidFill>
                <a:latin typeface="Courier New"/>
                <a:ea typeface="Courier New"/>
                <a:cs typeface="Courier New"/>
                <a:sym typeface="Courier New"/>
              </a:rPr>
              <a:t>        String deuxiemeElement = maListe.</a:t>
            </a:r>
            <a:r>
              <a:rPr b="1" lang="en" sz="1300">
                <a:solidFill>
                  <a:srgbClr val="7928A1"/>
                </a:solidFill>
                <a:latin typeface="Courier New"/>
                <a:ea typeface="Courier New"/>
                <a:cs typeface="Courier New"/>
                <a:sym typeface="Courier New"/>
              </a:rPr>
              <a:t>get</a:t>
            </a:r>
            <a:r>
              <a:rPr b="1" lang="en" sz="1300">
                <a:solidFill>
                  <a:srgbClr val="262626"/>
                </a:solidFill>
                <a:latin typeface="Courier New"/>
                <a:ea typeface="Courier New"/>
                <a:cs typeface="Courier New"/>
                <a:sym typeface="Courier New"/>
              </a:rPr>
              <a:t>(</a:t>
            </a:r>
            <a:r>
              <a:rPr b="1" lang="en" sz="1300">
                <a:solidFill>
                  <a:srgbClr val="995400"/>
                </a:solidFill>
                <a:latin typeface="Courier New"/>
                <a:ea typeface="Courier New"/>
                <a:cs typeface="Courier New"/>
                <a:sym typeface="Courier New"/>
              </a:rPr>
              <a:t>1</a:t>
            </a:r>
            <a:r>
              <a:rPr b="1" lang="en" sz="1300">
                <a:solidFill>
                  <a:srgbClr val="262626"/>
                </a:solidFill>
                <a:latin typeface="Courier New"/>
                <a:ea typeface="Courier New"/>
                <a:cs typeface="Courier New"/>
                <a:sym typeface="Courier New"/>
              </a:rPr>
              <a:t>);</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None/>
            </a:pPr>
            <a:r>
              <a:rPr b="1" lang="en" sz="1300">
                <a:solidFill>
                  <a:srgbClr val="262626"/>
                </a:solidFill>
                <a:latin typeface="Courier New"/>
                <a:ea typeface="Courier New"/>
                <a:cs typeface="Courier New"/>
                <a:sym typeface="Courier New"/>
              </a:rPr>
              <a:t>        System.</a:t>
            </a:r>
            <a:r>
              <a:rPr b="1" lang="en" sz="1300">
                <a:solidFill>
                  <a:schemeClr val="dk1"/>
                </a:solidFill>
                <a:latin typeface="Courier New"/>
                <a:ea typeface="Courier New"/>
                <a:cs typeface="Courier New"/>
                <a:sym typeface="Courier New"/>
              </a:rPr>
              <a:t>out</a:t>
            </a:r>
            <a:r>
              <a:rPr b="1" lang="en" sz="1300">
                <a:solidFill>
                  <a:srgbClr val="262626"/>
                </a:solidFill>
                <a:latin typeface="Courier New"/>
                <a:ea typeface="Courier New"/>
                <a:cs typeface="Courier New"/>
                <a:sym typeface="Courier New"/>
              </a:rPr>
              <a:t>.println(</a:t>
            </a:r>
            <a:r>
              <a:rPr b="1" lang="en" sz="1300">
                <a:solidFill>
                  <a:srgbClr val="007500"/>
                </a:solidFill>
                <a:latin typeface="Courier New"/>
                <a:ea typeface="Courier New"/>
                <a:cs typeface="Courier New"/>
                <a:sym typeface="Courier New"/>
              </a:rPr>
              <a:t>"Deuxième élément : "</a:t>
            </a:r>
            <a:r>
              <a:rPr b="1" lang="en" sz="1300">
                <a:solidFill>
                  <a:srgbClr val="262626"/>
                </a:solidFill>
                <a:latin typeface="Courier New"/>
                <a:ea typeface="Courier New"/>
                <a:cs typeface="Courier New"/>
                <a:sym typeface="Courier New"/>
              </a:rPr>
              <a:t> + deuxiemeElement);</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None/>
            </a:pPr>
            <a:r>
              <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solidFill>
                  <a:srgbClr val="CDCDCD"/>
                </a:solidFill>
                <a:latin typeface="Courier New"/>
                <a:ea typeface="Courier New"/>
                <a:cs typeface="Courier New"/>
                <a:sym typeface="Courier New"/>
              </a:rPr>
              <a:t>       </a:t>
            </a:r>
            <a:r>
              <a:rPr b="1" lang="en" sz="1300">
                <a:solidFill>
                  <a:srgbClr val="9E9E9E"/>
                </a:solidFill>
                <a:latin typeface="Courier New"/>
                <a:ea typeface="Courier New"/>
                <a:cs typeface="Courier New"/>
                <a:sym typeface="Courier New"/>
              </a:rPr>
              <a:t> // Modification d'un élément de la liste</a:t>
            </a:r>
            <a:endParaRPr b="1" sz="1300">
              <a:solidFill>
                <a:srgbClr val="9E9E9E"/>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solidFill>
                  <a:srgbClr val="262626"/>
                </a:solidFill>
                <a:latin typeface="Courier New"/>
                <a:ea typeface="Courier New"/>
                <a:cs typeface="Courier New"/>
                <a:sym typeface="Courier New"/>
              </a:rPr>
              <a:t>        maListe.</a:t>
            </a:r>
            <a:r>
              <a:rPr b="1" lang="en" sz="1300">
                <a:solidFill>
                  <a:srgbClr val="7928A1"/>
                </a:solidFill>
                <a:latin typeface="Courier New"/>
                <a:ea typeface="Courier New"/>
                <a:cs typeface="Courier New"/>
                <a:sym typeface="Courier New"/>
              </a:rPr>
              <a:t>set</a:t>
            </a:r>
            <a:r>
              <a:rPr b="1" lang="en" sz="1300">
                <a:solidFill>
                  <a:srgbClr val="262626"/>
                </a:solidFill>
                <a:latin typeface="Courier New"/>
                <a:ea typeface="Courier New"/>
                <a:cs typeface="Courier New"/>
                <a:sym typeface="Courier New"/>
              </a:rPr>
              <a:t>(</a:t>
            </a:r>
            <a:r>
              <a:rPr b="1" lang="en" sz="1300">
                <a:solidFill>
                  <a:srgbClr val="995400"/>
                </a:solidFill>
                <a:latin typeface="Courier New"/>
                <a:ea typeface="Courier New"/>
                <a:cs typeface="Courier New"/>
                <a:sym typeface="Courier New"/>
              </a:rPr>
              <a:t>2</a:t>
            </a:r>
            <a:r>
              <a:rPr b="1" lang="en" sz="1300">
                <a:solidFill>
                  <a:srgbClr val="262626"/>
                </a:solidFill>
                <a:latin typeface="Courier New"/>
                <a:ea typeface="Courier New"/>
                <a:cs typeface="Courier New"/>
                <a:sym typeface="Courier New"/>
              </a:rPr>
              <a:t>, </a:t>
            </a:r>
            <a:r>
              <a:rPr b="1" lang="en" sz="1300">
                <a:solidFill>
                  <a:srgbClr val="007500"/>
                </a:solidFill>
                <a:latin typeface="Courier New"/>
                <a:ea typeface="Courier New"/>
                <a:cs typeface="Courier New"/>
                <a:sym typeface="Courier New"/>
              </a:rPr>
              <a:t>"monde"</a:t>
            </a:r>
            <a:r>
              <a:rPr b="1" lang="en" sz="1300">
                <a:solidFill>
                  <a:srgbClr val="262626"/>
                </a:solidFill>
                <a:latin typeface="Courier New"/>
                <a:ea typeface="Courier New"/>
                <a:cs typeface="Courier New"/>
                <a:sym typeface="Courier New"/>
              </a:rPr>
              <a:t>);</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solidFill>
                  <a:srgbClr val="262626"/>
                </a:solidFill>
                <a:latin typeface="Courier New"/>
                <a:ea typeface="Courier New"/>
                <a:cs typeface="Courier New"/>
                <a:sym typeface="Courier New"/>
              </a:rPr>
              <a:t>        System.</a:t>
            </a:r>
            <a:r>
              <a:rPr b="1" lang="en" sz="1300">
                <a:solidFill>
                  <a:schemeClr val="dk1"/>
                </a:solidFill>
                <a:latin typeface="Courier New"/>
                <a:ea typeface="Courier New"/>
                <a:cs typeface="Courier New"/>
                <a:sym typeface="Courier New"/>
              </a:rPr>
              <a:t>out</a:t>
            </a:r>
            <a:r>
              <a:rPr b="1" lang="en" sz="1300">
                <a:solidFill>
                  <a:srgbClr val="262626"/>
                </a:solidFill>
                <a:latin typeface="Courier New"/>
                <a:ea typeface="Courier New"/>
                <a:cs typeface="Courier New"/>
                <a:sym typeface="Courier New"/>
              </a:rPr>
              <a:t>.println(</a:t>
            </a:r>
            <a:r>
              <a:rPr b="1" lang="en" sz="1300">
                <a:solidFill>
                  <a:srgbClr val="007500"/>
                </a:solidFill>
                <a:latin typeface="Courier New"/>
                <a:ea typeface="Courier New"/>
                <a:cs typeface="Courier New"/>
                <a:sym typeface="Courier New"/>
              </a:rPr>
              <a:t>"Liste modifiée : "</a:t>
            </a:r>
            <a:r>
              <a:rPr b="1" lang="en" sz="1300">
                <a:solidFill>
                  <a:srgbClr val="262626"/>
                </a:solidFill>
                <a:latin typeface="Courier New"/>
                <a:ea typeface="Courier New"/>
                <a:cs typeface="Courier New"/>
                <a:sym typeface="Courier New"/>
              </a:rPr>
              <a:t> + maListe);</a:t>
            </a:r>
            <a:endParaRPr b="1" sz="1300">
              <a:solidFill>
                <a:srgbClr val="262626"/>
              </a:solidFill>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lang="en" sz="1300">
                <a:solidFill>
                  <a:srgbClr val="262626"/>
                </a:solidFill>
                <a:latin typeface="Courier New"/>
                <a:ea typeface="Courier New"/>
                <a:cs typeface="Courier New"/>
                <a:sym typeface="Courier New"/>
              </a:rPr>
              <a:t>}</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solidFill>
                  <a:srgbClr val="262626"/>
                </a:solidFill>
                <a:latin typeface="Courier New"/>
                <a:ea typeface="Courier New"/>
                <a:cs typeface="Courier New"/>
                <a:sym typeface="Courier New"/>
              </a:rPr>
              <a:t>}</a:t>
            </a:r>
            <a:endParaRPr b="1" sz="1300">
              <a:solidFill>
                <a:srgbClr val="262626"/>
              </a:solidFill>
              <a:latin typeface="Courier New"/>
              <a:ea typeface="Courier New"/>
              <a:cs typeface="Courier New"/>
              <a:sym typeface="Courier New"/>
            </a:endParaRPr>
          </a:p>
        </p:txBody>
      </p:sp>
      <p:sp>
        <p:nvSpPr>
          <p:cNvPr id="239" name="Google Shape;239;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40" name="Google Shape;240;p31"/>
          <p:cNvSpPr txBox="1"/>
          <p:nvPr/>
        </p:nvSpPr>
        <p:spPr>
          <a:xfrm>
            <a:off x="838825" y="61475"/>
            <a:ext cx="48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List : ArrayList</a:t>
            </a:r>
            <a:endParaRPr b="1">
              <a:solidFill>
                <a:srgbClr val="E20B0B"/>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descr="D:\esprit 2014\ESPRIT 2014\charte essprit 2014\render\support final\triangle.png" id="63" name="Google Shape;63;p14"/>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64" name="Google Shape;64;p14"/>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66" name="Google Shape;66;p14"/>
          <p:cNvSpPr txBox="1"/>
          <p:nvPr/>
        </p:nvSpPr>
        <p:spPr>
          <a:xfrm>
            <a:off x="487250" y="1094100"/>
            <a:ext cx="7888800" cy="17085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1000"/>
              </a:spcBef>
              <a:spcAft>
                <a:spcPts val="0"/>
              </a:spcAft>
              <a:buClr>
                <a:schemeClr val="dk1"/>
              </a:buClr>
              <a:buSzPts val="1800"/>
              <a:buFont typeface="Roboto Medium"/>
              <a:buChar char="●"/>
            </a:pPr>
            <a:r>
              <a:rPr lang="en" sz="1800">
                <a:solidFill>
                  <a:schemeClr val="dk1"/>
                </a:solidFill>
                <a:latin typeface="Roboto Medium"/>
                <a:ea typeface="Roboto Medium"/>
                <a:cs typeface="Roboto Medium"/>
                <a:sym typeface="Roboto Medium"/>
              </a:rPr>
              <a:t>Découvrir les Interfaces fonctionnelles</a:t>
            </a:r>
            <a:endParaRPr sz="1800">
              <a:solidFill>
                <a:schemeClr val="dk1"/>
              </a:solidFill>
              <a:latin typeface="Roboto Medium"/>
              <a:ea typeface="Roboto Medium"/>
              <a:cs typeface="Roboto Medium"/>
              <a:sym typeface="Roboto Medium"/>
            </a:endParaRPr>
          </a:p>
          <a:p>
            <a:pPr indent="-342900" lvl="0" marL="457200" rtl="0" algn="l">
              <a:lnSpc>
                <a:spcPct val="150000"/>
              </a:lnSpc>
              <a:spcBef>
                <a:spcPts val="0"/>
              </a:spcBef>
              <a:spcAft>
                <a:spcPts val="0"/>
              </a:spcAft>
              <a:buClr>
                <a:schemeClr val="dk1"/>
              </a:buClr>
              <a:buSzPts val="1800"/>
              <a:buFont typeface="Roboto Medium"/>
              <a:buChar char="●"/>
            </a:pPr>
            <a:r>
              <a:rPr lang="en" sz="1800">
                <a:solidFill>
                  <a:schemeClr val="dk1"/>
                </a:solidFill>
                <a:latin typeface="Roboto Medium"/>
                <a:ea typeface="Roboto Medium"/>
                <a:cs typeface="Roboto Medium"/>
                <a:sym typeface="Roboto Medium"/>
              </a:rPr>
              <a:t>Découvrir la Collection List , son architecture et ses méthodes</a:t>
            </a:r>
            <a:endParaRPr sz="1800">
              <a:solidFill>
                <a:schemeClr val="dk1"/>
              </a:solidFill>
              <a:latin typeface="Roboto Medium"/>
              <a:ea typeface="Roboto Medium"/>
              <a:cs typeface="Roboto Medium"/>
              <a:sym typeface="Roboto Medium"/>
            </a:endParaRPr>
          </a:p>
          <a:p>
            <a:pPr indent="-342900" lvl="0" marL="457200" rtl="0" algn="l">
              <a:lnSpc>
                <a:spcPct val="150000"/>
              </a:lnSpc>
              <a:spcBef>
                <a:spcPts val="0"/>
              </a:spcBef>
              <a:spcAft>
                <a:spcPts val="0"/>
              </a:spcAft>
              <a:buClr>
                <a:schemeClr val="dk1"/>
              </a:buClr>
              <a:buSzPts val="1800"/>
              <a:buFont typeface="Roboto Medium"/>
              <a:buChar char="●"/>
            </a:pPr>
            <a:r>
              <a:rPr lang="en" sz="1800">
                <a:solidFill>
                  <a:schemeClr val="dk1"/>
                </a:solidFill>
                <a:latin typeface="Roboto Medium"/>
                <a:ea typeface="Roboto Medium"/>
                <a:cs typeface="Roboto Medium"/>
                <a:sym typeface="Roboto Medium"/>
              </a:rPr>
              <a:t>Exploiter l'utilité de la classe Collections</a:t>
            </a:r>
            <a:endParaRPr sz="1800">
              <a:solidFill>
                <a:schemeClr val="dk1"/>
              </a:solidFill>
              <a:latin typeface="Roboto Medium"/>
              <a:ea typeface="Roboto Medium"/>
              <a:cs typeface="Roboto Medium"/>
              <a:sym typeface="Roboto Medium"/>
            </a:endParaRPr>
          </a:p>
          <a:p>
            <a:pPr indent="-342900" lvl="0" marL="457200" rtl="0" algn="l">
              <a:lnSpc>
                <a:spcPct val="150000"/>
              </a:lnSpc>
              <a:spcBef>
                <a:spcPts val="0"/>
              </a:spcBef>
              <a:spcAft>
                <a:spcPts val="0"/>
              </a:spcAft>
              <a:buClr>
                <a:schemeClr val="dk1"/>
              </a:buClr>
              <a:buSzPts val="1800"/>
              <a:buFont typeface="Roboto Medium"/>
              <a:buChar char="●"/>
            </a:pPr>
            <a:r>
              <a:rPr lang="en" sz="1800">
                <a:solidFill>
                  <a:schemeClr val="dk1"/>
                </a:solidFill>
                <a:latin typeface="Roboto Medium"/>
                <a:ea typeface="Roboto Medium"/>
                <a:cs typeface="Roboto Medium"/>
                <a:sym typeface="Roboto Medium"/>
              </a:rPr>
              <a:t>Comprendre la </a:t>
            </a:r>
            <a:r>
              <a:rPr lang="en" sz="1800">
                <a:solidFill>
                  <a:schemeClr val="dk1"/>
                </a:solidFill>
                <a:latin typeface="Roboto Medium"/>
                <a:ea typeface="Roboto Medium"/>
                <a:cs typeface="Roboto Medium"/>
                <a:sym typeface="Roboto Medium"/>
              </a:rPr>
              <a:t>différence</a:t>
            </a:r>
            <a:r>
              <a:rPr lang="en" sz="1800">
                <a:solidFill>
                  <a:schemeClr val="dk1"/>
                </a:solidFill>
                <a:latin typeface="Roboto Medium"/>
                <a:ea typeface="Roboto Medium"/>
                <a:cs typeface="Roboto Medium"/>
                <a:sym typeface="Roboto Medium"/>
              </a:rPr>
              <a:t> entre Comparable et </a:t>
            </a:r>
            <a:r>
              <a:rPr lang="en" sz="1800">
                <a:solidFill>
                  <a:schemeClr val="dk1"/>
                </a:solidFill>
                <a:latin typeface="Roboto Medium"/>
                <a:ea typeface="Roboto Medium"/>
                <a:cs typeface="Roboto Medium"/>
                <a:sym typeface="Roboto Medium"/>
              </a:rPr>
              <a:t>Comparator</a:t>
            </a:r>
            <a:endParaRPr sz="1800">
              <a:solidFill>
                <a:schemeClr val="dk1"/>
              </a:solidFill>
              <a:latin typeface="Roboto Medium"/>
              <a:ea typeface="Roboto Medium"/>
              <a:cs typeface="Roboto Medium"/>
              <a:sym typeface="Roboto Medium"/>
            </a:endParaRPr>
          </a:p>
        </p:txBody>
      </p:sp>
      <p:sp>
        <p:nvSpPr>
          <p:cNvPr id="67" name="Google Shape;67;p14"/>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Objectifs du chapitre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cxnSp>
        <p:nvCxnSpPr>
          <p:cNvPr id="245" name="Google Shape;245;p32"/>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46" name="Google Shape;246;p32"/>
          <p:cNvSpPr/>
          <p:nvPr/>
        </p:nvSpPr>
        <p:spPr>
          <a:xfrm>
            <a:off x="1102850" y="1456175"/>
            <a:ext cx="438900" cy="42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7" name="Google Shape;247;p32"/>
          <p:cNvSpPr txBox="1"/>
          <p:nvPr/>
        </p:nvSpPr>
        <p:spPr>
          <a:xfrm>
            <a:off x="582175" y="543175"/>
            <a:ext cx="8060100" cy="3627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7928A1"/>
                </a:solidFill>
                <a:latin typeface="Courier New"/>
                <a:ea typeface="Courier New"/>
                <a:cs typeface="Courier New"/>
                <a:sym typeface="Courier New"/>
              </a:rPr>
              <a:t>public</a:t>
            </a:r>
            <a:r>
              <a:rPr b="1" lang="en" sz="1300">
                <a:solidFill>
                  <a:srgbClr val="262626"/>
                </a:solidFill>
                <a:latin typeface="Courier New"/>
                <a:ea typeface="Courier New"/>
                <a:cs typeface="Courier New"/>
                <a:sym typeface="Courier New"/>
              </a:rPr>
              <a:t> </a:t>
            </a:r>
            <a:r>
              <a:rPr b="1" lang="en" sz="1300">
                <a:solidFill>
                  <a:srgbClr val="7928A1"/>
                </a:solidFill>
                <a:latin typeface="Courier New"/>
                <a:ea typeface="Courier New"/>
                <a:cs typeface="Courier New"/>
                <a:sym typeface="Courier New"/>
              </a:rPr>
              <a:t>class</a:t>
            </a:r>
            <a:r>
              <a:rPr b="1" lang="en" sz="1300">
                <a:solidFill>
                  <a:srgbClr val="262626"/>
                </a:solidFill>
                <a:latin typeface="Courier New"/>
                <a:ea typeface="Courier New"/>
                <a:cs typeface="Courier New"/>
                <a:sym typeface="Courier New"/>
              </a:rPr>
              <a:t> </a:t>
            </a:r>
            <a:r>
              <a:rPr b="1" lang="en" sz="1300">
                <a:solidFill>
                  <a:srgbClr val="006F94"/>
                </a:solidFill>
                <a:latin typeface="Courier New"/>
                <a:ea typeface="Courier New"/>
                <a:cs typeface="Courier New"/>
                <a:sym typeface="Courier New"/>
              </a:rPr>
              <a:t>ListeExemple</a:t>
            </a:r>
            <a:r>
              <a:rPr b="1" lang="en" sz="1300">
                <a:solidFill>
                  <a:srgbClr val="262626"/>
                </a:solidFill>
                <a:latin typeface="Courier New"/>
                <a:ea typeface="Courier New"/>
                <a:cs typeface="Courier New"/>
                <a:sym typeface="Courier New"/>
              </a:rPr>
              <a:t> {</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None/>
            </a:pPr>
            <a:r>
              <a:rPr b="1" lang="en" sz="1300">
                <a:solidFill>
                  <a:srgbClr val="262626"/>
                </a:solidFill>
                <a:latin typeface="Courier New"/>
                <a:ea typeface="Courier New"/>
                <a:cs typeface="Courier New"/>
                <a:sym typeface="Courier New"/>
              </a:rPr>
              <a:t>    </a:t>
            </a:r>
            <a:r>
              <a:rPr b="1" lang="en" sz="1300">
                <a:solidFill>
                  <a:srgbClr val="7928A1"/>
                </a:solidFill>
                <a:latin typeface="Courier New"/>
                <a:ea typeface="Courier New"/>
                <a:cs typeface="Courier New"/>
                <a:sym typeface="Courier New"/>
              </a:rPr>
              <a:t>public</a:t>
            </a:r>
            <a:r>
              <a:rPr b="1" lang="en" sz="1300">
                <a:solidFill>
                  <a:srgbClr val="262626"/>
                </a:solidFill>
                <a:latin typeface="Courier New"/>
                <a:ea typeface="Courier New"/>
                <a:cs typeface="Courier New"/>
                <a:sym typeface="Courier New"/>
              </a:rPr>
              <a:t> </a:t>
            </a:r>
            <a:r>
              <a:rPr b="1" lang="en" sz="1300">
                <a:solidFill>
                  <a:srgbClr val="7928A1"/>
                </a:solidFill>
                <a:latin typeface="Courier New"/>
                <a:ea typeface="Courier New"/>
                <a:cs typeface="Courier New"/>
                <a:sym typeface="Courier New"/>
              </a:rPr>
              <a:t>static</a:t>
            </a:r>
            <a:r>
              <a:rPr b="1" lang="en" sz="1300">
                <a:solidFill>
                  <a:srgbClr val="262626"/>
                </a:solidFill>
                <a:latin typeface="Courier New"/>
                <a:ea typeface="Courier New"/>
                <a:cs typeface="Courier New"/>
                <a:sym typeface="Courier New"/>
              </a:rPr>
              <a:t> </a:t>
            </a:r>
            <a:r>
              <a:rPr b="1" lang="en" sz="1300">
                <a:solidFill>
                  <a:srgbClr val="7928A1"/>
                </a:solidFill>
                <a:latin typeface="Courier New"/>
                <a:ea typeface="Courier New"/>
                <a:cs typeface="Courier New"/>
                <a:sym typeface="Courier New"/>
              </a:rPr>
              <a:t>void</a:t>
            </a:r>
            <a:r>
              <a:rPr b="1" lang="en" sz="1300">
                <a:solidFill>
                  <a:srgbClr val="262626"/>
                </a:solidFill>
                <a:latin typeface="Courier New"/>
                <a:ea typeface="Courier New"/>
                <a:cs typeface="Courier New"/>
                <a:sym typeface="Courier New"/>
              </a:rPr>
              <a:t> </a:t>
            </a:r>
            <a:r>
              <a:rPr b="1" lang="en" sz="1300">
                <a:solidFill>
                  <a:srgbClr val="006F94"/>
                </a:solidFill>
                <a:latin typeface="Courier New"/>
                <a:ea typeface="Courier New"/>
                <a:cs typeface="Courier New"/>
                <a:sym typeface="Courier New"/>
              </a:rPr>
              <a:t>main</a:t>
            </a:r>
            <a:r>
              <a:rPr b="1" lang="en" sz="1300">
                <a:solidFill>
                  <a:srgbClr val="262626"/>
                </a:solidFill>
                <a:latin typeface="Courier New"/>
                <a:ea typeface="Courier New"/>
                <a:cs typeface="Courier New"/>
                <a:sym typeface="Courier New"/>
              </a:rPr>
              <a:t>(</a:t>
            </a:r>
            <a:r>
              <a:rPr b="1" lang="en" sz="1300">
                <a:solidFill>
                  <a:srgbClr val="995400"/>
                </a:solidFill>
                <a:latin typeface="Courier New"/>
                <a:ea typeface="Courier New"/>
                <a:cs typeface="Courier New"/>
                <a:sym typeface="Courier New"/>
              </a:rPr>
              <a:t>String[] args</a:t>
            </a:r>
            <a:r>
              <a:rPr b="1" lang="en" sz="1300">
                <a:solidFill>
                  <a:srgbClr val="262626"/>
                </a:solidFill>
                <a:latin typeface="Courier New"/>
                <a:ea typeface="Courier New"/>
                <a:cs typeface="Courier New"/>
                <a:sym typeface="Courier New"/>
              </a:rPr>
              <a:t>) {</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None/>
            </a:pPr>
            <a:r>
              <a:rPr b="1" lang="en" sz="1300">
                <a:solidFill>
                  <a:srgbClr val="262626"/>
                </a:solidFill>
                <a:latin typeface="Courier New"/>
                <a:ea typeface="Courier New"/>
                <a:cs typeface="Courier New"/>
                <a:sym typeface="Courier New"/>
              </a:rPr>
              <a:t>       </a:t>
            </a:r>
            <a:r>
              <a:rPr b="1" lang="en" sz="1300">
                <a:solidFill>
                  <a:srgbClr val="CDCDCD"/>
                </a:solidFill>
                <a:latin typeface="Courier New"/>
                <a:ea typeface="Courier New"/>
                <a:cs typeface="Courier New"/>
                <a:sym typeface="Courier New"/>
              </a:rPr>
              <a:t> </a:t>
            </a:r>
            <a:r>
              <a:rPr b="1" lang="en" sz="1300">
                <a:solidFill>
                  <a:srgbClr val="9E9E9E"/>
                </a:solidFill>
                <a:latin typeface="Courier New"/>
                <a:ea typeface="Courier New"/>
                <a:cs typeface="Courier New"/>
                <a:sym typeface="Courier New"/>
              </a:rPr>
              <a:t>// Création d'une liste de chaînes de caractères de taille 2</a:t>
            </a:r>
            <a:endParaRPr b="1" sz="1300">
              <a:solidFill>
                <a:srgbClr val="9E9E9E"/>
              </a:solidFill>
              <a:latin typeface="Courier New"/>
              <a:ea typeface="Courier New"/>
              <a:cs typeface="Courier New"/>
              <a:sym typeface="Courier New"/>
            </a:endParaRPr>
          </a:p>
          <a:p>
            <a:pPr indent="0" lvl="0" marL="0" rtl="0" algn="l">
              <a:spcBef>
                <a:spcPts val="0"/>
              </a:spcBef>
              <a:spcAft>
                <a:spcPts val="0"/>
              </a:spcAft>
              <a:buNone/>
            </a:pPr>
            <a:r>
              <a:rPr b="1" lang="en" sz="1300">
                <a:solidFill>
                  <a:srgbClr val="262626"/>
                </a:solidFill>
                <a:latin typeface="Courier New"/>
                <a:ea typeface="Courier New"/>
                <a:cs typeface="Courier New"/>
                <a:sym typeface="Courier New"/>
              </a:rPr>
              <a:t>        List&lt;String&gt; maListe = </a:t>
            </a:r>
            <a:r>
              <a:rPr b="1" lang="en" sz="1300">
                <a:solidFill>
                  <a:srgbClr val="7928A1"/>
                </a:solidFill>
                <a:latin typeface="Courier New"/>
                <a:ea typeface="Courier New"/>
                <a:cs typeface="Courier New"/>
                <a:sym typeface="Courier New"/>
              </a:rPr>
              <a:t>new</a:t>
            </a:r>
            <a:r>
              <a:rPr b="1" lang="en" sz="1300">
                <a:solidFill>
                  <a:srgbClr val="262626"/>
                </a:solidFill>
                <a:latin typeface="Courier New"/>
                <a:ea typeface="Courier New"/>
                <a:cs typeface="Courier New"/>
                <a:sym typeface="Courier New"/>
              </a:rPr>
              <a:t> ArrayList&lt;&gt;(2);</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None/>
            </a:pPr>
            <a:r>
              <a:rPr b="1" lang="en" sz="1300">
                <a:solidFill>
                  <a:srgbClr val="262626"/>
                </a:solidFill>
                <a:latin typeface="Courier New"/>
                <a:ea typeface="Courier New"/>
                <a:cs typeface="Courier New"/>
                <a:sym typeface="Courier New"/>
              </a:rPr>
              <a:t> </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None/>
            </a:pPr>
            <a:r>
              <a:rPr b="1" lang="en" sz="1300">
                <a:solidFill>
                  <a:srgbClr val="262626"/>
                </a:solidFill>
                <a:latin typeface="Courier New"/>
                <a:ea typeface="Courier New"/>
                <a:cs typeface="Courier New"/>
                <a:sym typeface="Courier New"/>
              </a:rPr>
              <a:t>       </a:t>
            </a:r>
            <a:r>
              <a:rPr b="1" lang="en" sz="1300">
                <a:solidFill>
                  <a:srgbClr val="CDCDCD"/>
                </a:solidFill>
                <a:latin typeface="Courier New"/>
                <a:ea typeface="Courier New"/>
                <a:cs typeface="Courier New"/>
                <a:sym typeface="Courier New"/>
              </a:rPr>
              <a:t> </a:t>
            </a:r>
            <a:r>
              <a:rPr b="1" lang="en" sz="1300">
                <a:solidFill>
                  <a:srgbClr val="9E9E9E"/>
                </a:solidFill>
                <a:latin typeface="Courier New"/>
                <a:ea typeface="Courier New"/>
                <a:cs typeface="Courier New"/>
                <a:sym typeface="Courier New"/>
              </a:rPr>
              <a:t>// Ajout de 3 éléments à la liste , la liste se redimensionne </a:t>
            </a:r>
            <a:r>
              <a:rPr b="1" lang="en" sz="1300">
                <a:solidFill>
                  <a:srgbClr val="CDCDCD"/>
                </a:solidFill>
                <a:latin typeface="Courier New"/>
                <a:ea typeface="Courier New"/>
                <a:cs typeface="Courier New"/>
                <a:sym typeface="Courier New"/>
              </a:rPr>
              <a:t> </a:t>
            </a:r>
            <a:endParaRPr b="1" sz="1300">
              <a:solidFill>
                <a:srgbClr val="CDCDCD"/>
              </a:solidFill>
              <a:latin typeface="Courier New"/>
              <a:ea typeface="Courier New"/>
              <a:cs typeface="Courier New"/>
              <a:sym typeface="Courier New"/>
            </a:endParaRPr>
          </a:p>
          <a:p>
            <a:pPr indent="0" lvl="0" marL="0" rtl="0" algn="l">
              <a:spcBef>
                <a:spcPts val="0"/>
              </a:spcBef>
              <a:spcAft>
                <a:spcPts val="0"/>
              </a:spcAft>
              <a:buNone/>
            </a:pPr>
            <a:r>
              <a:rPr b="1" lang="en" sz="1300">
                <a:solidFill>
                  <a:srgbClr val="262626"/>
                </a:solidFill>
                <a:latin typeface="Courier New"/>
                <a:ea typeface="Courier New"/>
                <a:cs typeface="Courier New"/>
                <a:sym typeface="Courier New"/>
              </a:rPr>
              <a:t>        maListe.</a:t>
            </a:r>
            <a:r>
              <a:rPr b="1" lang="en" sz="1300">
                <a:solidFill>
                  <a:srgbClr val="7928A1"/>
                </a:solidFill>
                <a:latin typeface="Courier New"/>
                <a:ea typeface="Courier New"/>
                <a:cs typeface="Courier New"/>
                <a:sym typeface="Courier New"/>
              </a:rPr>
              <a:t>add</a:t>
            </a:r>
            <a:r>
              <a:rPr b="1" lang="en" sz="1300">
                <a:solidFill>
                  <a:srgbClr val="262626"/>
                </a:solidFill>
                <a:latin typeface="Courier New"/>
                <a:ea typeface="Courier New"/>
                <a:cs typeface="Courier New"/>
                <a:sym typeface="Courier New"/>
              </a:rPr>
              <a:t>(</a:t>
            </a:r>
            <a:r>
              <a:rPr b="1" lang="en" sz="1300">
                <a:solidFill>
                  <a:srgbClr val="007500"/>
                </a:solidFill>
                <a:latin typeface="Courier New"/>
                <a:ea typeface="Courier New"/>
                <a:cs typeface="Courier New"/>
                <a:sym typeface="Courier New"/>
              </a:rPr>
              <a:t>"Bonjour"</a:t>
            </a:r>
            <a:r>
              <a:rPr b="1" lang="en" sz="1300">
                <a:solidFill>
                  <a:srgbClr val="262626"/>
                </a:solidFill>
                <a:latin typeface="Courier New"/>
                <a:ea typeface="Courier New"/>
                <a:cs typeface="Courier New"/>
                <a:sym typeface="Courier New"/>
              </a:rPr>
              <a:t>);</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None/>
            </a:pPr>
            <a:r>
              <a:rPr b="1" lang="en" sz="1300">
                <a:solidFill>
                  <a:srgbClr val="262626"/>
                </a:solidFill>
                <a:latin typeface="Courier New"/>
                <a:ea typeface="Courier New"/>
                <a:cs typeface="Courier New"/>
                <a:sym typeface="Courier New"/>
              </a:rPr>
              <a:t>        maListe.</a:t>
            </a:r>
            <a:r>
              <a:rPr b="1" lang="en" sz="1300">
                <a:solidFill>
                  <a:srgbClr val="7928A1"/>
                </a:solidFill>
                <a:latin typeface="Courier New"/>
                <a:ea typeface="Courier New"/>
                <a:cs typeface="Courier New"/>
                <a:sym typeface="Courier New"/>
              </a:rPr>
              <a:t>add</a:t>
            </a:r>
            <a:r>
              <a:rPr b="1" lang="en" sz="1300">
                <a:solidFill>
                  <a:srgbClr val="262626"/>
                </a:solidFill>
                <a:latin typeface="Courier New"/>
                <a:ea typeface="Courier New"/>
                <a:cs typeface="Courier New"/>
                <a:sym typeface="Courier New"/>
              </a:rPr>
              <a:t>(</a:t>
            </a:r>
            <a:r>
              <a:rPr b="1" lang="en" sz="1300">
                <a:solidFill>
                  <a:srgbClr val="007500"/>
                </a:solidFill>
                <a:latin typeface="Courier New"/>
                <a:ea typeface="Courier New"/>
                <a:cs typeface="Courier New"/>
                <a:sym typeface="Courier New"/>
              </a:rPr>
              <a:t>"à"</a:t>
            </a:r>
            <a:r>
              <a:rPr b="1" lang="en" sz="1300">
                <a:solidFill>
                  <a:srgbClr val="262626"/>
                </a:solidFill>
                <a:latin typeface="Courier New"/>
                <a:ea typeface="Courier New"/>
                <a:cs typeface="Courier New"/>
                <a:sym typeface="Courier New"/>
              </a:rPr>
              <a:t>);</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None/>
            </a:pPr>
            <a:r>
              <a:rPr b="1" lang="en" sz="1300">
                <a:solidFill>
                  <a:srgbClr val="262626"/>
                </a:solidFill>
                <a:latin typeface="Courier New"/>
                <a:ea typeface="Courier New"/>
                <a:cs typeface="Courier New"/>
                <a:sym typeface="Courier New"/>
              </a:rPr>
              <a:t>        maListe.</a:t>
            </a:r>
            <a:r>
              <a:rPr b="1" lang="en" sz="1300">
                <a:solidFill>
                  <a:srgbClr val="7928A1"/>
                </a:solidFill>
                <a:latin typeface="Courier New"/>
                <a:ea typeface="Courier New"/>
                <a:cs typeface="Courier New"/>
                <a:sym typeface="Courier New"/>
              </a:rPr>
              <a:t>add</a:t>
            </a:r>
            <a:r>
              <a:rPr b="1" lang="en" sz="1300">
                <a:solidFill>
                  <a:srgbClr val="262626"/>
                </a:solidFill>
                <a:latin typeface="Courier New"/>
                <a:ea typeface="Courier New"/>
                <a:cs typeface="Courier New"/>
                <a:sym typeface="Courier New"/>
              </a:rPr>
              <a:t>(</a:t>
            </a:r>
            <a:r>
              <a:rPr b="1" lang="en" sz="1300">
                <a:solidFill>
                  <a:srgbClr val="007500"/>
                </a:solidFill>
                <a:latin typeface="Courier New"/>
                <a:ea typeface="Courier New"/>
                <a:cs typeface="Courier New"/>
                <a:sym typeface="Courier New"/>
              </a:rPr>
              <a:t>"tous"</a:t>
            </a:r>
            <a:r>
              <a:rPr b="1" lang="en" sz="1300">
                <a:solidFill>
                  <a:srgbClr val="262626"/>
                </a:solidFill>
                <a:latin typeface="Courier New"/>
                <a:ea typeface="Courier New"/>
                <a:cs typeface="Courier New"/>
                <a:sym typeface="Courier New"/>
              </a:rPr>
              <a:t>);</a:t>
            </a:r>
            <a:endParaRPr b="1" sz="1300">
              <a:solidFill>
                <a:srgbClr val="262626"/>
              </a:solidFill>
              <a:latin typeface="Courier New"/>
              <a:ea typeface="Courier New"/>
              <a:cs typeface="Courier New"/>
              <a:sym typeface="Courier New"/>
            </a:endParaRPr>
          </a:p>
          <a:p>
            <a:pPr indent="0" lvl="0" marL="457200" rtl="0" algn="l">
              <a:spcBef>
                <a:spcPts val="0"/>
              </a:spcBef>
              <a:spcAft>
                <a:spcPts val="0"/>
              </a:spcAft>
              <a:buNone/>
            </a:pPr>
            <a:r>
              <a:rPr b="1" lang="en" sz="1350">
                <a:solidFill>
                  <a:srgbClr val="9E9E9E"/>
                </a:solidFill>
                <a:latin typeface="Courier New"/>
                <a:ea typeface="Courier New"/>
                <a:cs typeface="Courier New"/>
                <a:sym typeface="Courier New"/>
              </a:rPr>
              <a:t>   // Suppression du premier élément de la liste</a:t>
            </a:r>
            <a:endParaRPr b="1" sz="1350">
              <a:solidFill>
                <a:srgbClr val="9E9E9E"/>
              </a:solidFill>
              <a:latin typeface="Courier New"/>
              <a:ea typeface="Courier New"/>
              <a:cs typeface="Courier New"/>
              <a:sym typeface="Courier New"/>
            </a:endParaRPr>
          </a:p>
          <a:p>
            <a:pPr indent="0" lvl="0" marL="457200" rtl="0" algn="l">
              <a:spcBef>
                <a:spcPts val="0"/>
              </a:spcBef>
              <a:spcAft>
                <a:spcPts val="0"/>
              </a:spcAft>
              <a:buNone/>
            </a:pPr>
            <a:r>
              <a:rPr b="1" lang="en" sz="1350">
                <a:solidFill>
                  <a:srgbClr val="262626"/>
                </a:solidFill>
                <a:latin typeface="Courier New"/>
                <a:ea typeface="Courier New"/>
                <a:cs typeface="Courier New"/>
                <a:sym typeface="Courier New"/>
              </a:rPr>
              <a:t>   maListe.</a:t>
            </a:r>
            <a:r>
              <a:rPr b="1" lang="en" sz="1350">
                <a:solidFill>
                  <a:srgbClr val="7928A1"/>
                </a:solidFill>
                <a:latin typeface="Courier New"/>
                <a:ea typeface="Courier New"/>
                <a:cs typeface="Courier New"/>
                <a:sym typeface="Courier New"/>
              </a:rPr>
              <a:t>remove</a:t>
            </a:r>
            <a:r>
              <a:rPr b="1" lang="en" sz="1350">
                <a:solidFill>
                  <a:srgbClr val="262626"/>
                </a:solidFill>
                <a:latin typeface="Courier New"/>
                <a:ea typeface="Courier New"/>
                <a:cs typeface="Courier New"/>
                <a:sym typeface="Courier New"/>
              </a:rPr>
              <a:t>(</a:t>
            </a:r>
            <a:r>
              <a:rPr b="1" lang="en" sz="1350">
                <a:solidFill>
                  <a:srgbClr val="995400"/>
                </a:solidFill>
                <a:latin typeface="Courier New"/>
                <a:ea typeface="Courier New"/>
                <a:cs typeface="Courier New"/>
                <a:sym typeface="Courier New"/>
              </a:rPr>
              <a:t>0</a:t>
            </a:r>
            <a:r>
              <a:rPr b="1" lang="en" sz="1350">
                <a:solidFill>
                  <a:srgbClr val="262626"/>
                </a:solidFill>
                <a:latin typeface="Courier New"/>
                <a:ea typeface="Courier New"/>
                <a:cs typeface="Courier New"/>
                <a:sym typeface="Courier New"/>
              </a:rPr>
              <a:t>);</a:t>
            </a:r>
            <a:endParaRPr b="1" sz="135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50">
                <a:solidFill>
                  <a:srgbClr val="262626"/>
                </a:solidFill>
                <a:latin typeface="Courier New"/>
                <a:ea typeface="Courier New"/>
                <a:cs typeface="Courier New"/>
                <a:sym typeface="Courier New"/>
              </a:rPr>
              <a:t>       System.</a:t>
            </a:r>
            <a:r>
              <a:rPr b="1" lang="en" sz="1350">
                <a:solidFill>
                  <a:schemeClr val="dk1"/>
                </a:solidFill>
                <a:latin typeface="Courier New"/>
                <a:ea typeface="Courier New"/>
                <a:cs typeface="Courier New"/>
                <a:sym typeface="Courier New"/>
              </a:rPr>
              <a:t>out</a:t>
            </a:r>
            <a:r>
              <a:rPr b="1" lang="en" sz="1350">
                <a:solidFill>
                  <a:srgbClr val="262626"/>
                </a:solidFill>
                <a:latin typeface="Courier New"/>
                <a:ea typeface="Courier New"/>
                <a:cs typeface="Courier New"/>
                <a:sym typeface="Courier New"/>
              </a:rPr>
              <a:t>.println(</a:t>
            </a:r>
            <a:r>
              <a:rPr b="1" lang="en" sz="1350">
                <a:solidFill>
                  <a:srgbClr val="007500"/>
                </a:solidFill>
                <a:latin typeface="Courier New"/>
                <a:ea typeface="Courier New"/>
                <a:cs typeface="Courier New"/>
                <a:sym typeface="Courier New"/>
              </a:rPr>
              <a:t>"Liste modifiée : "</a:t>
            </a:r>
            <a:r>
              <a:rPr b="1" lang="en" sz="1350">
                <a:solidFill>
                  <a:srgbClr val="262626"/>
                </a:solidFill>
                <a:latin typeface="Courier New"/>
                <a:ea typeface="Courier New"/>
                <a:cs typeface="Courier New"/>
                <a:sym typeface="Courier New"/>
              </a:rPr>
              <a:t> + maListe);</a:t>
            </a:r>
            <a:endParaRPr b="1" sz="135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50">
                <a:solidFill>
                  <a:srgbClr val="262626"/>
                </a:solidFill>
                <a:latin typeface="Courier New"/>
                <a:ea typeface="Courier New"/>
                <a:cs typeface="Courier New"/>
                <a:sym typeface="Courier New"/>
              </a:rPr>
              <a:t> </a:t>
            </a:r>
            <a:endParaRPr b="1" sz="1350">
              <a:solidFill>
                <a:srgbClr val="CDCDCD"/>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50">
                <a:solidFill>
                  <a:srgbClr val="CDCDCD"/>
                </a:solidFill>
                <a:latin typeface="Courier New"/>
                <a:ea typeface="Courier New"/>
                <a:cs typeface="Courier New"/>
                <a:sym typeface="Courier New"/>
              </a:rPr>
              <a:t>       </a:t>
            </a:r>
            <a:r>
              <a:rPr b="1" lang="en" sz="1350">
                <a:solidFill>
                  <a:srgbClr val="9E9E9E"/>
                </a:solidFill>
                <a:latin typeface="Courier New"/>
                <a:ea typeface="Courier New"/>
                <a:cs typeface="Courier New"/>
                <a:sym typeface="Courier New"/>
              </a:rPr>
              <a:t>// Recherche d'un élément dans la liste</a:t>
            </a:r>
            <a:endParaRPr b="1" sz="1350">
              <a:solidFill>
                <a:srgbClr val="9E9E9E"/>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50">
                <a:solidFill>
                  <a:srgbClr val="262626"/>
                </a:solidFill>
                <a:latin typeface="Courier New"/>
                <a:ea typeface="Courier New"/>
                <a:cs typeface="Courier New"/>
                <a:sym typeface="Courier New"/>
              </a:rPr>
              <a:t>       System.</a:t>
            </a:r>
            <a:r>
              <a:rPr b="1" lang="en" sz="1350">
                <a:solidFill>
                  <a:schemeClr val="dk1"/>
                </a:solidFill>
                <a:latin typeface="Courier New"/>
                <a:ea typeface="Courier New"/>
                <a:cs typeface="Courier New"/>
                <a:sym typeface="Courier New"/>
              </a:rPr>
              <a:t>out</a:t>
            </a:r>
            <a:r>
              <a:rPr b="1" lang="en" sz="1350">
                <a:solidFill>
                  <a:srgbClr val="262626"/>
                </a:solidFill>
                <a:latin typeface="Courier New"/>
                <a:ea typeface="Courier New"/>
                <a:cs typeface="Courier New"/>
                <a:sym typeface="Courier New"/>
              </a:rPr>
              <a:t>.println(maListe.contains(</a:t>
            </a:r>
            <a:r>
              <a:rPr b="1" lang="en" sz="1300">
                <a:solidFill>
                  <a:srgbClr val="007500"/>
                </a:solidFill>
                <a:latin typeface="Courier New"/>
                <a:ea typeface="Courier New"/>
                <a:cs typeface="Courier New"/>
                <a:sym typeface="Courier New"/>
              </a:rPr>
              <a:t>"Bonjour"</a:t>
            </a:r>
            <a:r>
              <a:rPr b="1" lang="en" sz="1350">
                <a:solidFill>
                  <a:srgbClr val="262626"/>
                </a:solidFill>
                <a:latin typeface="Courier New"/>
                <a:ea typeface="Courier New"/>
                <a:cs typeface="Courier New"/>
                <a:sym typeface="Courier New"/>
              </a:rPr>
              <a:t>));</a:t>
            </a:r>
            <a:endParaRPr b="1" sz="1300">
              <a:solidFill>
                <a:schemeClr val="lt2"/>
              </a:solidFill>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lang="en" sz="1300">
                <a:solidFill>
                  <a:srgbClr val="262626"/>
                </a:solidFill>
                <a:latin typeface="Courier New"/>
                <a:ea typeface="Courier New"/>
                <a:cs typeface="Courier New"/>
                <a:sym typeface="Courier New"/>
              </a:rPr>
              <a:t>}</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solidFill>
                  <a:srgbClr val="262626"/>
                </a:solidFill>
                <a:latin typeface="Courier New"/>
                <a:ea typeface="Courier New"/>
                <a:cs typeface="Courier New"/>
                <a:sym typeface="Courier New"/>
              </a:rPr>
              <a:t>}</a:t>
            </a:r>
            <a:endParaRPr b="1" sz="1300">
              <a:solidFill>
                <a:srgbClr val="262626"/>
              </a:solidFill>
              <a:latin typeface="Courier New"/>
              <a:ea typeface="Courier New"/>
              <a:cs typeface="Courier New"/>
              <a:sym typeface="Courier New"/>
            </a:endParaRPr>
          </a:p>
        </p:txBody>
      </p:sp>
      <p:sp>
        <p:nvSpPr>
          <p:cNvPr id="248" name="Google Shape;248;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49" name="Google Shape;249;p32"/>
          <p:cNvSpPr txBox="1"/>
          <p:nvPr/>
        </p:nvSpPr>
        <p:spPr>
          <a:xfrm>
            <a:off x="838825" y="61475"/>
            <a:ext cx="48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List : ArrayList</a:t>
            </a:r>
            <a:endParaRPr b="1">
              <a:solidFill>
                <a:srgbClr val="E20B0B"/>
              </a:solidFill>
            </a:endParaRPr>
          </a:p>
        </p:txBody>
      </p:sp>
      <p:sp>
        <p:nvSpPr>
          <p:cNvPr id="250" name="Google Shape;250;p32"/>
          <p:cNvSpPr txBox="1"/>
          <p:nvPr/>
        </p:nvSpPr>
        <p:spPr>
          <a:xfrm>
            <a:off x="582175" y="4252275"/>
            <a:ext cx="7900800" cy="770700"/>
          </a:xfrm>
          <a:prstGeom prst="rect">
            <a:avLst/>
          </a:prstGeom>
          <a:noFill/>
          <a:ln>
            <a:noFill/>
          </a:ln>
        </p:spPr>
        <p:txBody>
          <a:bodyPr anchorCtr="0" anchor="t" bIns="91425" lIns="91425" spcFirstLastPara="1" rIns="91425" wrap="square" tIns="91425">
            <a:spAutoFit/>
          </a:bodyPr>
          <a:lstStyle/>
          <a:p>
            <a:pPr indent="0" lvl="0" marL="0" rtl="0" algn="just">
              <a:lnSpc>
                <a:spcPct val="138000"/>
              </a:lnSpc>
              <a:spcBef>
                <a:spcPts val="1200"/>
              </a:spcBef>
              <a:spcAft>
                <a:spcPts val="0"/>
              </a:spcAft>
              <a:buNone/>
            </a:pPr>
            <a:r>
              <a:rPr b="1" lang="en" sz="1600">
                <a:solidFill>
                  <a:srgbClr val="E20B0B"/>
                </a:solidFill>
                <a:latin typeface="Roboto"/>
                <a:ea typeface="Roboto"/>
                <a:cs typeface="Roboto"/>
                <a:sym typeface="Roboto"/>
              </a:rPr>
              <a:t>Pour afficher les éléments d’une liste avec l'instruction “System.out.println()” , la redéfinition de la méthode  toString() est nécessaire. </a:t>
            </a:r>
            <a:endParaRPr b="1" sz="1600">
              <a:solidFill>
                <a:srgbClr val="E20B0B"/>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cxnSp>
        <p:nvCxnSpPr>
          <p:cNvPr id="255" name="Google Shape;255;p33"/>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56" name="Google Shape;256;p33"/>
          <p:cNvSpPr/>
          <p:nvPr/>
        </p:nvSpPr>
        <p:spPr>
          <a:xfrm>
            <a:off x="1102850" y="1456175"/>
            <a:ext cx="438900" cy="42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7" name="Google Shape;257;p33"/>
          <p:cNvSpPr txBox="1"/>
          <p:nvPr/>
        </p:nvSpPr>
        <p:spPr>
          <a:xfrm>
            <a:off x="582175" y="543175"/>
            <a:ext cx="8060100" cy="4268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7928A1"/>
                </a:solidFill>
                <a:latin typeface="Courier New"/>
                <a:ea typeface="Courier New"/>
                <a:cs typeface="Courier New"/>
                <a:sym typeface="Courier New"/>
              </a:rPr>
              <a:t>public</a:t>
            </a:r>
            <a:r>
              <a:rPr b="1" lang="en" sz="1300">
                <a:solidFill>
                  <a:srgbClr val="262626"/>
                </a:solidFill>
                <a:latin typeface="Courier New"/>
                <a:ea typeface="Courier New"/>
                <a:cs typeface="Courier New"/>
                <a:sym typeface="Courier New"/>
              </a:rPr>
              <a:t> </a:t>
            </a:r>
            <a:r>
              <a:rPr b="1" lang="en" sz="1300">
                <a:solidFill>
                  <a:srgbClr val="7928A1"/>
                </a:solidFill>
                <a:latin typeface="Courier New"/>
                <a:ea typeface="Courier New"/>
                <a:cs typeface="Courier New"/>
                <a:sym typeface="Courier New"/>
              </a:rPr>
              <a:t>class</a:t>
            </a:r>
            <a:r>
              <a:rPr b="1" lang="en" sz="1300">
                <a:solidFill>
                  <a:srgbClr val="262626"/>
                </a:solidFill>
                <a:latin typeface="Courier New"/>
                <a:ea typeface="Courier New"/>
                <a:cs typeface="Courier New"/>
                <a:sym typeface="Courier New"/>
              </a:rPr>
              <a:t> </a:t>
            </a:r>
            <a:r>
              <a:rPr b="1" lang="en" sz="1300">
                <a:solidFill>
                  <a:srgbClr val="006F94"/>
                </a:solidFill>
                <a:latin typeface="Courier New"/>
                <a:ea typeface="Courier New"/>
                <a:cs typeface="Courier New"/>
                <a:sym typeface="Courier New"/>
              </a:rPr>
              <a:t>ListeExemple</a:t>
            </a:r>
            <a:r>
              <a:rPr b="1" lang="en" sz="1300">
                <a:solidFill>
                  <a:srgbClr val="262626"/>
                </a:solidFill>
                <a:latin typeface="Courier New"/>
                <a:ea typeface="Courier New"/>
                <a:cs typeface="Courier New"/>
                <a:sym typeface="Courier New"/>
              </a:rPr>
              <a:t> {</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None/>
            </a:pPr>
            <a:r>
              <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None/>
            </a:pPr>
            <a:r>
              <a:rPr b="1" lang="en" sz="1300">
                <a:solidFill>
                  <a:srgbClr val="262626"/>
                </a:solidFill>
                <a:latin typeface="Courier New"/>
                <a:ea typeface="Courier New"/>
                <a:cs typeface="Courier New"/>
                <a:sym typeface="Courier New"/>
              </a:rPr>
              <a:t>    </a:t>
            </a:r>
            <a:r>
              <a:rPr b="1" lang="en" sz="1300">
                <a:solidFill>
                  <a:srgbClr val="7928A1"/>
                </a:solidFill>
                <a:latin typeface="Courier New"/>
                <a:ea typeface="Courier New"/>
                <a:cs typeface="Courier New"/>
                <a:sym typeface="Courier New"/>
              </a:rPr>
              <a:t>public</a:t>
            </a:r>
            <a:r>
              <a:rPr b="1" lang="en" sz="1300">
                <a:solidFill>
                  <a:srgbClr val="262626"/>
                </a:solidFill>
                <a:latin typeface="Courier New"/>
                <a:ea typeface="Courier New"/>
                <a:cs typeface="Courier New"/>
                <a:sym typeface="Courier New"/>
              </a:rPr>
              <a:t> </a:t>
            </a:r>
            <a:r>
              <a:rPr b="1" lang="en" sz="1300">
                <a:solidFill>
                  <a:srgbClr val="7928A1"/>
                </a:solidFill>
                <a:latin typeface="Courier New"/>
                <a:ea typeface="Courier New"/>
                <a:cs typeface="Courier New"/>
                <a:sym typeface="Courier New"/>
              </a:rPr>
              <a:t>static</a:t>
            </a:r>
            <a:r>
              <a:rPr b="1" lang="en" sz="1300">
                <a:solidFill>
                  <a:srgbClr val="262626"/>
                </a:solidFill>
                <a:latin typeface="Courier New"/>
                <a:ea typeface="Courier New"/>
                <a:cs typeface="Courier New"/>
                <a:sym typeface="Courier New"/>
              </a:rPr>
              <a:t> </a:t>
            </a:r>
            <a:r>
              <a:rPr b="1" lang="en" sz="1300">
                <a:solidFill>
                  <a:srgbClr val="7928A1"/>
                </a:solidFill>
                <a:latin typeface="Courier New"/>
                <a:ea typeface="Courier New"/>
                <a:cs typeface="Courier New"/>
                <a:sym typeface="Courier New"/>
              </a:rPr>
              <a:t>void</a:t>
            </a:r>
            <a:r>
              <a:rPr b="1" lang="en" sz="1300">
                <a:solidFill>
                  <a:srgbClr val="262626"/>
                </a:solidFill>
                <a:latin typeface="Courier New"/>
                <a:ea typeface="Courier New"/>
                <a:cs typeface="Courier New"/>
                <a:sym typeface="Courier New"/>
              </a:rPr>
              <a:t> </a:t>
            </a:r>
            <a:r>
              <a:rPr b="1" lang="en" sz="1300">
                <a:solidFill>
                  <a:srgbClr val="006F94"/>
                </a:solidFill>
                <a:latin typeface="Courier New"/>
                <a:ea typeface="Courier New"/>
                <a:cs typeface="Courier New"/>
                <a:sym typeface="Courier New"/>
              </a:rPr>
              <a:t>main</a:t>
            </a:r>
            <a:r>
              <a:rPr b="1" lang="en" sz="1300">
                <a:solidFill>
                  <a:srgbClr val="262626"/>
                </a:solidFill>
                <a:latin typeface="Courier New"/>
                <a:ea typeface="Courier New"/>
                <a:cs typeface="Courier New"/>
                <a:sym typeface="Courier New"/>
              </a:rPr>
              <a:t>(</a:t>
            </a:r>
            <a:r>
              <a:rPr b="1" lang="en" sz="1300">
                <a:solidFill>
                  <a:srgbClr val="995400"/>
                </a:solidFill>
                <a:latin typeface="Courier New"/>
                <a:ea typeface="Courier New"/>
                <a:cs typeface="Courier New"/>
                <a:sym typeface="Courier New"/>
              </a:rPr>
              <a:t>String[] args</a:t>
            </a:r>
            <a:r>
              <a:rPr b="1" lang="en" sz="1300">
                <a:solidFill>
                  <a:srgbClr val="262626"/>
                </a:solidFill>
                <a:latin typeface="Courier New"/>
                <a:ea typeface="Courier New"/>
                <a:cs typeface="Courier New"/>
                <a:sym typeface="Courier New"/>
              </a:rPr>
              <a:t>) {</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None/>
            </a:pPr>
            <a:r>
              <a:rPr b="1" lang="en" sz="1300">
                <a:solidFill>
                  <a:srgbClr val="262626"/>
                </a:solidFill>
                <a:latin typeface="Courier New"/>
                <a:ea typeface="Courier New"/>
                <a:cs typeface="Courier New"/>
                <a:sym typeface="Courier New"/>
              </a:rPr>
              <a:t>        List&lt;String&gt; maListe = </a:t>
            </a:r>
            <a:r>
              <a:rPr b="1" lang="en" sz="1300">
                <a:solidFill>
                  <a:srgbClr val="7928A1"/>
                </a:solidFill>
                <a:latin typeface="Courier New"/>
                <a:ea typeface="Courier New"/>
                <a:cs typeface="Courier New"/>
                <a:sym typeface="Courier New"/>
              </a:rPr>
              <a:t>new</a:t>
            </a:r>
            <a:r>
              <a:rPr b="1" lang="en" sz="1300">
                <a:solidFill>
                  <a:srgbClr val="262626"/>
                </a:solidFill>
                <a:latin typeface="Courier New"/>
                <a:ea typeface="Courier New"/>
                <a:cs typeface="Courier New"/>
                <a:sym typeface="Courier New"/>
              </a:rPr>
              <a:t> ArrayList&lt;&gt;();</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None/>
            </a:pPr>
            <a:r>
              <a:rPr b="1" lang="en" sz="1300">
                <a:solidFill>
                  <a:srgbClr val="262626"/>
                </a:solidFill>
                <a:latin typeface="Courier New"/>
                <a:ea typeface="Courier New"/>
                <a:cs typeface="Courier New"/>
                <a:sym typeface="Courier New"/>
              </a:rPr>
              <a:t> </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None/>
            </a:pPr>
            <a:r>
              <a:rPr b="1" lang="en" sz="1300">
                <a:solidFill>
                  <a:srgbClr val="262626"/>
                </a:solidFill>
                <a:latin typeface="Courier New"/>
                <a:ea typeface="Courier New"/>
                <a:cs typeface="Courier New"/>
                <a:sym typeface="Courier New"/>
              </a:rPr>
              <a:t>        maListe.</a:t>
            </a:r>
            <a:r>
              <a:rPr b="1" lang="en" sz="1300">
                <a:solidFill>
                  <a:srgbClr val="7928A1"/>
                </a:solidFill>
                <a:latin typeface="Courier New"/>
                <a:ea typeface="Courier New"/>
                <a:cs typeface="Courier New"/>
                <a:sym typeface="Courier New"/>
              </a:rPr>
              <a:t>add</a:t>
            </a:r>
            <a:r>
              <a:rPr b="1" lang="en" sz="1300">
                <a:solidFill>
                  <a:srgbClr val="262626"/>
                </a:solidFill>
                <a:latin typeface="Courier New"/>
                <a:ea typeface="Courier New"/>
                <a:cs typeface="Courier New"/>
                <a:sym typeface="Courier New"/>
              </a:rPr>
              <a:t>(</a:t>
            </a:r>
            <a:r>
              <a:rPr b="1" lang="en" sz="1300">
                <a:solidFill>
                  <a:srgbClr val="007500"/>
                </a:solidFill>
                <a:latin typeface="Courier New"/>
                <a:ea typeface="Courier New"/>
                <a:cs typeface="Courier New"/>
                <a:sym typeface="Courier New"/>
              </a:rPr>
              <a:t>"Bonjour"</a:t>
            </a:r>
            <a:r>
              <a:rPr b="1" lang="en" sz="1300">
                <a:solidFill>
                  <a:srgbClr val="262626"/>
                </a:solidFill>
                <a:latin typeface="Courier New"/>
                <a:ea typeface="Courier New"/>
                <a:cs typeface="Courier New"/>
                <a:sym typeface="Courier New"/>
              </a:rPr>
              <a:t>);</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None/>
            </a:pPr>
            <a:r>
              <a:rPr b="1" lang="en" sz="1300">
                <a:solidFill>
                  <a:srgbClr val="262626"/>
                </a:solidFill>
                <a:latin typeface="Courier New"/>
                <a:ea typeface="Courier New"/>
                <a:cs typeface="Courier New"/>
                <a:sym typeface="Courier New"/>
              </a:rPr>
              <a:t>        maListe.</a:t>
            </a:r>
            <a:r>
              <a:rPr b="1" lang="en" sz="1300">
                <a:solidFill>
                  <a:srgbClr val="7928A1"/>
                </a:solidFill>
                <a:latin typeface="Courier New"/>
                <a:ea typeface="Courier New"/>
                <a:cs typeface="Courier New"/>
                <a:sym typeface="Courier New"/>
              </a:rPr>
              <a:t>add</a:t>
            </a:r>
            <a:r>
              <a:rPr b="1" lang="en" sz="1300">
                <a:solidFill>
                  <a:srgbClr val="262626"/>
                </a:solidFill>
                <a:latin typeface="Courier New"/>
                <a:ea typeface="Courier New"/>
                <a:cs typeface="Courier New"/>
                <a:sym typeface="Courier New"/>
              </a:rPr>
              <a:t>(</a:t>
            </a:r>
            <a:r>
              <a:rPr b="1" lang="en" sz="1300">
                <a:solidFill>
                  <a:srgbClr val="007500"/>
                </a:solidFill>
                <a:latin typeface="Courier New"/>
                <a:ea typeface="Courier New"/>
                <a:cs typeface="Courier New"/>
                <a:sym typeface="Courier New"/>
              </a:rPr>
              <a:t>"à"</a:t>
            </a:r>
            <a:r>
              <a:rPr b="1" lang="en" sz="1300">
                <a:solidFill>
                  <a:srgbClr val="262626"/>
                </a:solidFill>
                <a:latin typeface="Courier New"/>
                <a:ea typeface="Courier New"/>
                <a:cs typeface="Courier New"/>
                <a:sym typeface="Courier New"/>
              </a:rPr>
              <a:t>);</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None/>
            </a:pPr>
            <a:r>
              <a:rPr b="1" lang="en" sz="1300">
                <a:solidFill>
                  <a:srgbClr val="262626"/>
                </a:solidFill>
                <a:latin typeface="Courier New"/>
                <a:ea typeface="Courier New"/>
                <a:cs typeface="Courier New"/>
                <a:sym typeface="Courier New"/>
              </a:rPr>
              <a:t>        maListe.</a:t>
            </a:r>
            <a:r>
              <a:rPr b="1" lang="en" sz="1300">
                <a:solidFill>
                  <a:srgbClr val="7928A1"/>
                </a:solidFill>
                <a:latin typeface="Courier New"/>
                <a:ea typeface="Courier New"/>
                <a:cs typeface="Courier New"/>
                <a:sym typeface="Courier New"/>
              </a:rPr>
              <a:t>add</a:t>
            </a:r>
            <a:r>
              <a:rPr b="1" lang="en" sz="1300">
                <a:solidFill>
                  <a:srgbClr val="262626"/>
                </a:solidFill>
                <a:latin typeface="Courier New"/>
                <a:ea typeface="Courier New"/>
                <a:cs typeface="Courier New"/>
                <a:sym typeface="Courier New"/>
              </a:rPr>
              <a:t>(</a:t>
            </a:r>
            <a:r>
              <a:rPr b="1" lang="en" sz="1300">
                <a:solidFill>
                  <a:srgbClr val="007500"/>
                </a:solidFill>
                <a:latin typeface="Courier New"/>
                <a:ea typeface="Courier New"/>
                <a:cs typeface="Courier New"/>
                <a:sym typeface="Courier New"/>
              </a:rPr>
              <a:t>"tous"</a:t>
            </a:r>
            <a:r>
              <a:rPr b="1" lang="en" sz="1300">
                <a:solidFill>
                  <a:srgbClr val="262626"/>
                </a:solidFill>
                <a:latin typeface="Courier New"/>
                <a:ea typeface="Courier New"/>
                <a:cs typeface="Courier New"/>
                <a:sym typeface="Courier New"/>
              </a:rPr>
              <a:t>);</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None/>
            </a:pPr>
            <a:r>
              <a:t/>
            </a:r>
            <a:endParaRPr b="1" sz="1300">
              <a:solidFill>
                <a:srgbClr val="262626"/>
              </a:solidFill>
              <a:latin typeface="Courier New"/>
              <a:ea typeface="Courier New"/>
              <a:cs typeface="Courier New"/>
              <a:sym typeface="Courier New"/>
            </a:endParaRPr>
          </a:p>
          <a:p>
            <a:pPr indent="0" lvl="0" marL="457200" rtl="0" algn="l">
              <a:spcBef>
                <a:spcPts val="0"/>
              </a:spcBef>
              <a:spcAft>
                <a:spcPts val="0"/>
              </a:spcAft>
              <a:buNone/>
            </a:pPr>
            <a:r>
              <a:rPr b="1" lang="en" sz="1350">
                <a:solidFill>
                  <a:srgbClr val="9E9E9E"/>
                </a:solidFill>
                <a:latin typeface="Courier New"/>
                <a:ea typeface="Courier New"/>
                <a:cs typeface="Courier New"/>
                <a:sym typeface="Courier New"/>
              </a:rPr>
              <a:t>   // Suppression du premier élément de la liste</a:t>
            </a:r>
            <a:endParaRPr b="1" sz="1350">
              <a:solidFill>
                <a:srgbClr val="9E9E9E"/>
              </a:solidFill>
              <a:latin typeface="Courier New"/>
              <a:ea typeface="Courier New"/>
              <a:cs typeface="Courier New"/>
              <a:sym typeface="Courier New"/>
            </a:endParaRPr>
          </a:p>
          <a:p>
            <a:pPr indent="0" lvl="0" marL="457200" rtl="0" algn="l">
              <a:spcBef>
                <a:spcPts val="0"/>
              </a:spcBef>
              <a:spcAft>
                <a:spcPts val="0"/>
              </a:spcAft>
              <a:buNone/>
            </a:pPr>
            <a:r>
              <a:rPr b="1" lang="en" sz="1350">
                <a:solidFill>
                  <a:srgbClr val="262626"/>
                </a:solidFill>
                <a:latin typeface="Courier New"/>
                <a:ea typeface="Courier New"/>
                <a:cs typeface="Courier New"/>
                <a:sym typeface="Courier New"/>
              </a:rPr>
              <a:t>   maListe.</a:t>
            </a:r>
            <a:r>
              <a:rPr b="1" lang="en" sz="1350">
                <a:solidFill>
                  <a:srgbClr val="7928A1"/>
                </a:solidFill>
                <a:latin typeface="Courier New"/>
                <a:ea typeface="Courier New"/>
                <a:cs typeface="Courier New"/>
                <a:sym typeface="Courier New"/>
              </a:rPr>
              <a:t>remove</a:t>
            </a:r>
            <a:r>
              <a:rPr b="1" lang="en" sz="1350">
                <a:solidFill>
                  <a:srgbClr val="262626"/>
                </a:solidFill>
                <a:latin typeface="Courier New"/>
                <a:ea typeface="Courier New"/>
                <a:cs typeface="Courier New"/>
                <a:sym typeface="Courier New"/>
              </a:rPr>
              <a:t>(</a:t>
            </a:r>
            <a:r>
              <a:rPr b="1" lang="en" sz="1350">
                <a:solidFill>
                  <a:srgbClr val="995400"/>
                </a:solidFill>
                <a:latin typeface="Courier New"/>
                <a:ea typeface="Courier New"/>
                <a:cs typeface="Courier New"/>
                <a:sym typeface="Courier New"/>
              </a:rPr>
              <a:t>0</a:t>
            </a:r>
            <a:r>
              <a:rPr b="1" lang="en" sz="1350">
                <a:solidFill>
                  <a:srgbClr val="262626"/>
                </a:solidFill>
                <a:latin typeface="Courier New"/>
                <a:ea typeface="Courier New"/>
                <a:cs typeface="Courier New"/>
                <a:sym typeface="Courier New"/>
              </a:rPr>
              <a:t>);</a:t>
            </a:r>
            <a:endParaRPr b="1" sz="1350">
              <a:solidFill>
                <a:srgbClr val="262626"/>
              </a:solidFill>
              <a:latin typeface="Courier New"/>
              <a:ea typeface="Courier New"/>
              <a:cs typeface="Courier New"/>
              <a:sym typeface="Courier New"/>
            </a:endParaRPr>
          </a:p>
          <a:p>
            <a:pPr indent="0" lvl="0" marL="0" rtl="0" algn="l">
              <a:spcBef>
                <a:spcPts val="0"/>
              </a:spcBef>
              <a:spcAft>
                <a:spcPts val="0"/>
              </a:spcAft>
              <a:buNone/>
            </a:pPr>
            <a:r>
              <a:rPr b="1" lang="en" sz="1350">
                <a:solidFill>
                  <a:srgbClr val="262626"/>
                </a:solidFill>
                <a:latin typeface="Courier New"/>
                <a:ea typeface="Courier New"/>
                <a:cs typeface="Courier New"/>
                <a:sym typeface="Courier New"/>
              </a:rPr>
              <a:t>     </a:t>
            </a:r>
            <a:endParaRPr b="1" sz="1350">
              <a:solidFill>
                <a:srgbClr val="CDCDCD"/>
              </a:solidFill>
              <a:latin typeface="Courier New"/>
              <a:ea typeface="Courier New"/>
              <a:cs typeface="Courier New"/>
              <a:sym typeface="Courier New"/>
            </a:endParaRPr>
          </a:p>
          <a:p>
            <a:pPr indent="0" lvl="0" marL="0" rtl="0" algn="l">
              <a:spcBef>
                <a:spcPts val="0"/>
              </a:spcBef>
              <a:spcAft>
                <a:spcPts val="0"/>
              </a:spcAft>
              <a:buNone/>
            </a:pPr>
            <a:r>
              <a:rPr b="1" lang="en" sz="1350">
                <a:solidFill>
                  <a:srgbClr val="CDCDCD"/>
                </a:solidFill>
                <a:latin typeface="Courier New"/>
                <a:ea typeface="Courier New"/>
                <a:cs typeface="Courier New"/>
                <a:sym typeface="Courier New"/>
              </a:rPr>
              <a:t>       </a:t>
            </a:r>
            <a:r>
              <a:rPr b="1" lang="en" sz="1350">
                <a:solidFill>
                  <a:srgbClr val="9E9E9E"/>
                </a:solidFill>
                <a:latin typeface="Courier New"/>
                <a:ea typeface="Courier New"/>
                <a:cs typeface="Courier New"/>
                <a:sym typeface="Courier New"/>
              </a:rPr>
              <a:t>// Recherche d'un élément dans la liste</a:t>
            </a:r>
            <a:endParaRPr b="1" sz="1350">
              <a:solidFill>
                <a:srgbClr val="9E9E9E"/>
              </a:solidFill>
              <a:latin typeface="Courier New"/>
              <a:ea typeface="Courier New"/>
              <a:cs typeface="Courier New"/>
              <a:sym typeface="Courier New"/>
            </a:endParaRPr>
          </a:p>
          <a:p>
            <a:pPr indent="0" lvl="0" marL="0" rtl="0" algn="l">
              <a:spcBef>
                <a:spcPts val="0"/>
              </a:spcBef>
              <a:spcAft>
                <a:spcPts val="0"/>
              </a:spcAft>
              <a:buNone/>
            </a:pPr>
            <a:r>
              <a:rPr b="1" lang="en" sz="1350">
                <a:solidFill>
                  <a:srgbClr val="262626"/>
                </a:solidFill>
                <a:latin typeface="Courier New"/>
                <a:ea typeface="Courier New"/>
                <a:cs typeface="Courier New"/>
                <a:sym typeface="Courier New"/>
              </a:rPr>
              <a:t>       System.</a:t>
            </a:r>
            <a:r>
              <a:rPr b="1" lang="en" sz="1350">
                <a:solidFill>
                  <a:srgbClr val="7928A1"/>
                </a:solidFill>
                <a:latin typeface="Courier New"/>
                <a:ea typeface="Courier New"/>
                <a:cs typeface="Courier New"/>
                <a:sym typeface="Courier New"/>
              </a:rPr>
              <a:t>out</a:t>
            </a:r>
            <a:r>
              <a:rPr b="1" lang="en" sz="1350">
                <a:solidFill>
                  <a:srgbClr val="262626"/>
                </a:solidFill>
                <a:latin typeface="Courier New"/>
                <a:ea typeface="Courier New"/>
                <a:cs typeface="Courier New"/>
                <a:sym typeface="Courier New"/>
              </a:rPr>
              <a:t>.println(maListe.</a:t>
            </a:r>
            <a:r>
              <a:rPr b="1" lang="en" sz="1350">
                <a:solidFill>
                  <a:srgbClr val="7928A1"/>
                </a:solidFill>
                <a:latin typeface="Courier New"/>
                <a:ea typeface="Courier New"/>
                <a:cs typeface="Courier New"/>
                <a:sym typeface="Courier New"/>
              </a:rPr>
              <a:t>contains</a:t>
            </a:r>
            <a:r>
              <a:rPr b="1" lang="en" sz="1350">
                <a:solidFill>
                  <a:srgbClr val="262626"/>
                </a:solidFill>
                <a:latin typeface="Courier New"/>
                <a:ea typeface="Courier New"/>
                <a:cs typeface="Courier New"/>
                <a:sym typeface="Courier New"/>
              </a:rPr>
              <a:t>(</a:t>
            </a:r>
            <a:r>
              <a:rPr b="1" lang="en" sz="1300">
                <a:solidFill>
                  <a:srgbClr val="007500"/>
                </a:solidFill>
                <a:latin typeface="Courier New"/>
                <a:ea typeface="Courier New"/>
                <a:cs typeface="Courier New"/>
                <a:sym typeface="Courier New"/>
              </a:rPr>
              <a:t>"Bonjour"</a:t>
            </a:r>
            <a:r>
              <a:rPr b="1" lang="en" sz="1350">
                <a:solidFill>
                  <a:srgbClr val="262626"/>
                </a:solidFill>
                <a:latin typeface="Courier New"/>
                <a:ea typeface="Courier New"/>
                <a:cs typeface="Courier New"/>
                <a:sym typeface="Courier New"/>
              </a:rPr>
              <a:t>));</a:t>
            </a:r>
            <a:endParaRPr b="1" sz="1300">
              <a:solidFill>
                <a:schemeClr val="lt2"/>
              </a:solidFill>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lang="en" sz="1300">
                <a:solidFill>
                  <a:srgbClr val="262626"/>
                </a:solidFill>
                <a:latin typeface="Courier New"/>
                <a:ea typeface="Courier New"/>
                <a:cs typeface="Courier New"/>
                <a:sym typeface="Courier New"/>
              </a:rPr>
              <a:t>}</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solidFill>
                  <a:srgbClr val="262626"/>
                </a:solidFill>
                <a:latin typeface="Courier New"/>
                <a:ea typeface="Courier New"/>
                <a:cs typeface="Courier New"/>
                <a:sym typeface="Courier New"/>
              </a:rPr>
              <a:t>}</a:t>
            </a:r>
            <a:endParaRPr b="1" sz="1300">
              <a:solidFill>
                <a:srgbClr val="262626"/>
              </a:solidFill>
              <a:latin typeface="Courier New"/>
              <a:ea typeface="Courier New"/>
              <a:cs typeface="Courier New"/>
              <a:sym typeface="Courier New"/>
            </a:endParaRPr>
          </a:p>
        </p:txBody>
      </p:sp>
      <p:sp>
        <p:nvSpPr>
          <p:cNvPr id="258" name="Google Shape;258;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59" name="Google Shape;259;p33"/>
          <p:cNvSpPr txBox="1"/>
          <p:nvPr/>
        </p:nvSpPr>
        <p:spPr>
          <a:xfrm>
            <a:off x="582175" y="4034575"/>
            <a:ext cx="8060100" cy="770700"/>
          </a:xfrm>
          <a:prstGeom prst="rect">
            <a:avLst/>
          </a:prstGeom>
          <a:noFill/>
          <a:ln>
            <a:noFill/>
          </a:ln>
        </p:spPr>
        <p:txBody>
          <a:bodyPr anchorCtr="0" anchor="t" bIns="91425" lIns="91425" spcFirstLastPara="1" rIns="91425" wrap="square" tIns="91425">
            <a:spAutoFit/>
          </a:bodyPr>
          <a:lstStyle/>
          <a:p>
            <a:pPr indent="0" lvl="0" marL="0" rtl="0" algn="just">
              <a:lnSpc>
                <a:spcPct val="138000"/>
              </a:lnSpc>
              <a:spcBef>
                <a:spcPts val="1200"/>
              </a:spcBef>
              <a:spcAft>
                <a:spcPts val="0"/>
              </a:spcAft>
              <a:buNone/>
            </a:pPr>
            <a:r>
              <a:rPr b="1" lang="en" sz="1600">
                <a:solidFill>
                  <a:srgbClr val="E20B0B"/>
                </a:solidFill>
                <a:latin typeface="Roboto"/>
                <a:ea typeface="Roboto"/>
                <a:cs typeface="Roboto"/>
                <a:sym typeface="Roboto"/>
              </a:rPr>
              <a:t>Pour rechercher ou supprimer un élément , l</a:t>
            </a:r>
            <a:r>
              <a:rPr b="1" lang="en" sz="1600">
                <a:solidFill>
                  <a:srgbClr val="E20B0B"/>
                </a:solidFill>
                <a:latin typeface="Roboto"/>
                <a:ea typeface="Roboto"/>
                <a:cs typeface="Roboto"/>
                <a:sym typeface="Roboto"/>
              </a:rPr>
              <a:t>a redéfinition de la </a:t>
            </a:r>
            <a:r>
              <a:rPr b="1" lang="en" sz="1600">
                <a:solidFill>
                  <a:srgbClr val="E20B0B"/>
                </a:solidFill>
                <a:latin typeface="Roboto"/>
                <a:ea typeface="Roboto"/>
                <a:cs typeface="Roboto"/>
                <a:sym typeface="Roboto"/>
              </a:rPr>
              <a:t>méthode</a:t>
            </a:r>
            <a:r>
              <a:rPr b="1" lang="en" sz="1600">
                <a:solidFill>
                  <a:srgbClr val="E20B0B"/>
                </a:solidFill>
                <a:latin typeface="Roboto"/>
                <a:ea typeface="Roboto"/>
                <a:cs typeface="Roboto"/>
                <a:sym typeface="Roboto"/>
              </a:rPr>
              <a:t>  equals(Object obj) est nécessaire pour comparer deux objets selon leurs attributs. </a:t>
            </a:r>
            <a:endParaRPr b="1" sz="1600">
              <a:solidFill>
                <a:srgbClr val="E20B0B"/>
              </a:solidFill>
              <a:latin typeface="Roboto"/>
              <a:ea typeface="Roboto"/>
              <a:cs typeface="Roboto"/>
              <a:sym typeface="Roboto"/>
            </a:endParaRPr>
          </a:p>
        </p:txBody>
      </p:sp>
      <p:cxnSp>
        <p:nvCxnSpPr>
          <p:cNvPr id="260" name="Google Shape;260;p33"/>
          <p:cNvCxnSpPr/>
          <p:nvPr/>
        </p:nvCxnSpPr>
        <p:spPr>
          <a:xfrm>
            <a:off x="4182350" y="3442850"/>
            <a:ext cx="792300" cy="0"/>
          </a:xfrm>
          <a:prstGeom prst="straightConnector1">
            <a:avLst/>
          </a:prstGeom>
          <a:noFill/>
          <a:ln cap="flat" cmpd="sng" w="19050">
            <a:solidFill>
              <a:srgbClr val="FF0000"/>
            </a:solidFill>
            <a:prstDash val="solid"/>
            <a:round/>
            <a:headEnd len="med" w="med" type="none"/>
            <a:tailEnd len="med" w="med" type="none"/>
          </a:ln>
        </p:spPr>
      </p:cxnSp>
      <p:cxnSp>
        <p:nvCxnSpPr>
          <p:cNvPr id="261" name="Google Shape;261;p33"/>
          <p:cNvCxnSpPr/>
          <p:nvPr/>
        </p:nvCxnSpPr>
        <p:spPr>
          <a:xfrm flipH="1" rot="10800000">
            <a:off x="2265225" y="2835800"/>
            <a:ext cx="627000" cy="900"/>
          </a:xfrm>
          <a:prstGeom prst="straightConnector1">
            <a:avLst/>
          </a:prstGeom>
          <a:noFill/>
          <a:ln cap="flat" cmpd="sng" w="19050">
            <a:solidFill>
              <a:srgbClr val="FF0000"/>
            </a:solidFill>
            <a:prstDash val="solid"/>
            <a:round/>
            <a:headEnd len="med" w="med" type="none"/>
            <a:tailEnd len="med" w="med" type="none"/>
          </a:ln>
        </p:spPr>
      </p:cxnSp>
      <p:sp>
        <p:nvSpPr>
          <p:cNvPr id="262" name="Google Shape;262;p33"/>
          <p:cNvSpPr txBox="1"/>
          <p:nvPr/>
        </p:nvSpPr>
        <p:spPr>
          <a:xfrm>
            <a:off x="838825" y="61475"/>
            <a:ext cx="48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List : ArrayList</a:t>
            </a:r>
            <a:endParaRPr b="1">
              <a:solidFill>
                <a:srgbClr val="E20B0B"/>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cxnSp>
        <p:nvCxnSpPr>
          <p:cNvPr id="267" name="Google Shape;267;p34"/>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68" name="Google Shape;268;p34"/>
          <p:cNvSpPr txBox="1"/>
          <p:nvPr>
            <p:ph idx="12" type="sldNum"/>
          </p:nvPr>
        </p:nvSpPr>
        <p:spPr>
          <a:xfrm>
            <a:off x="85486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pic>
        <p:nvPicPr>
          <p:cNvPr descr="D:\esprit 2014\ESPRIT 2014\charte essprit 2014\render\support final\triangle.png" id="269" name="Google Shape;269;p34"/>
          <p:cNvPicPr preferRelativeResize="0"/>
          <p:nvPr/>
        </p:nvPicPr>
        <p:blipFill rotWithShape="1">
          <a:blip r:embed="rId3">
            <a:alphaModFix/>
          </a:blip>
          <a:srcRect b="0" l="0" r="0" t="0"/>
          <a:stretch/>
        </p:blipFill>
        <p:spPr>
          <a:xfrm rot="10800000">
            <a:off x="6772580" y="2150"/>
            <a:ext cx="2371432" cy="1631872"/>
          </a:xfrm>
          <a:prstGeom prst="rect">
            <a:avLst/>
          </a:prstGeom>
          <a:noFill/>
          <a:ln>
            <a:noFill/>
          </a:ln>
        </p:spPr>
      </p:pic>
      <p:sp>
        <p:nvSpPr>
          <p:cNvPr id="270" name="Google Shape;270;p34"/>
          <p:cNvSpPr txBox="1"/>
          <p:nvPr/>
        </p:nvSpPr>
        <p:spPr>
          <a:xfrm>
            <a:off x="534475" y="1023325"/>
            <a:ext cx="8014200" cy="27885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15000"/>
              </a:lnSpc>
              <a:spcBef>
                <a:spcPts val="0"/>
              </a:spcBef>
              <a:spcAft>
                <a:spcPts val="0"/>
              </a:spcAft>
              <a:buClr>
                <a:srgbClr val="000000"/>
              </a:buClr>
              <a:buSzPts val="1800"/>
              <a:buFont typeface="Roboto Light"/>
              <a:buChar char="-"/>
            </a:pPr>
            <a:r>
              <a:rPr b="1" lang="en" sz="1800">
                <a:solidFill>
                  <a:schemeClr val="accent4"/>
                </a:solidFill>
                <a:latin typeface="Roboto"/>
                <a:ea typeface="Roboto"/>
                <a:cs typeface="Roboto"/>
                <a:sym typeface="Roboto"/>
              </a:rPr>
              <a:t>Collection </a:t>
            </a:r>
            <a:r>
              <a:rPr lang="en" sz="1800">
                <a:solidFill>
                  <a:schemeClr val="dk1"/>
                </a:solidFill>
                <a:latin typeface="Roboto Light"/>
                <a:ea typeface="Roboto Light"/>
                <a:cs typeface="Roboto Light"/>
                <a:sym typeface="Roboto Light"/>
              </a:rPr>
              <a:t>est une interface qui définit le comportement générique des collections de données en Java.</a:t>
            </a:r>
            <a:endParaRPr i="0" sz="1800" u="none" cap="none" strike="noStrike">
              <a:solidFill>
                <a:schemeClr val="dk1"/>
              </a:solidFill>
              <a:latin typeface="Roboto Light"/>
              <a:ea typeface="Roboto Light"/>
              <a:cs typeface="Roboto Light"/>
              <a:sym typeface="Roboto Light"/>
            </a:endParaRPr>
          </a:p>
          <a:p>
            <a:pPr indent="0" lvl="0" marL="457200" marR="0" rtl="0" algn="just">
              <a:lnSpc>
                <a:spcPct val="115000"/>
              </a:lnSpc>
              <a:spcBef>
                <a:spcPts val="0"/>
              </a:spcBef>
              <a:spcAft>
                <a:spcPts val="0"/>
              </a:spcAft>
              <a:buClr>
                <a:srgbClr val="000000"/>
              </a:buClr>
              <a:buSzPts val="2400"/>
              <a:buFont typeface="Arial"/>
              <a:buNone/>
            </a:pPr>
            <a:r>
              <a:t/>
            </a:r>
            <a:endParaRPr i="0" sz="1800" u="none" cap="none" strike="noStrike">
              <a:solidFill>
                <a:srgbClr val="000000"/>
              </a:solidFill>
              <a:latin typeface="Roboto Light"/>
              <a:ea typeface="Roboto Light"/>
              <a:cs typeface="Roboto Light"/>
              <a:sym typeface="Roboto Light"/>
            </a:endParaRPr>
          </a:p>
          <a:p>
            <a:pPr indent="-342900" lvl="0" marL="457200" marR="0" rtl="0" algn="just">
              <a:lnSpc>
                <a:spcPct val="115000"/>
              </a:lnSpc>
              <a:spcBef>
                <a:spcPts val="0"/>
              </a:spcBef>
              <a:spcAft>
                <a:spcPts val="0"/>
              </a:spcAft>
              <a:buSzPts val="1800"/>
              <a:buFont typeface="Roboto Light"/>
              <a:buChar char="-"/>
            </a:pPr>
            <a:r>
              <a:rPr b="1" i="0" lang="en" sz="1800" u="none" cap="none" strike="noStrike">
                <a:solidFill>
                  <a:srgbClr val="E20B0B"/>
                </a:solidFill>
                <a:latin typeface="Roboto"/>
                <a:ea typeface="Roboto"/>
                <a:cs typeface="Roboto"/>
                <a:sym typeface="Roboto"/>
              </a:rPr>
              <a:t>Collections</a:t>
            </a:r>
            <a:r>
              <a:rPr b="1" i="0" lang="en" sz="1800" u="none" cap="none" strike="noStrike">
                <a:solidFill>
                  <a:srgbClr val="A61C00"/>
                </a:solidFill>
                <a:latin typeface="Roboto"/>
                <a:ea typeface="Roboto"/>
                <a:cs typeface="Roboto"/>
                <a:sym typeface="Roboto"/>
              </a:rPr>
              <a:t> </a:t>
            </a:r>
            <a:r>
              <a:rPr i="0" lang="en" sz="1800" u="none" cap="none" strike="noStrike">
                <a:solidFill>
                  <a:srgbClr val="000000"/>
                </a:solidFill>
                <a:latin typeface="Roboto Light"/>
                <a:ea typeface="Roboto Light"/>
                <a:cs typeface="Roboto Light"/>
                <a:sym typeface="Roboto Light"/>
              </a:rPr>
              <a:t>est une classe utilitaire qui </a:t>
            </a:r>
            <a:r>
              <a:rPr lang="en" sz="1800">
                <a:latin typeface="Roboto Light"/>
                <a:ea typeface="Roboto Light"/>
                <a:cs typeface="Roboto Light"/>
                <a:sym typeface="Roboto Light"/>
              </a:rPr>
              <a:t>possède</a:t>
            </a:r>
            <a:r>
              <a:rPr i="0" lang="en" sz="1800" u="none" cap="none" strike="noStrike">
                <a:solidFill>
                  <a:srgbClr val="000000"/>
                </a:solidFill>
                <a:latin typeface="Roboto Light"/>
                <a:ea typeface="Roboto Light"/>
                <a:cs typeface="Roboto Light"/>
                <a:sym typeface="Roboto Light"/>
              </a:rPr>
              <a:t> des méthodes statiques pour manipuler </a:t>
            </a:r>
            <a:r>
              <a:rPr lang="en" sz="1800">
                <a:latin typeface="Roboto Light"/>
                <a:ea typeface="Roboto Light"/>
                <a:cs typeface="Roboto Light"/>
                <a:sym typeface="Roboto Light"/>
              </a:rPr>
              <a:t>des collections. Cette classe contient des méthodes qui permettent de </a:t>
            </a:r>
            <a:r>
              <a:rPr b="1" lang="en" sz="1800">
                <a:latin typeface="Roboto"/>
                <a:ea typeface="Roboto"/>
                <a:cs typeface="Roboto"/>
                <a:sym typeface="Roboto"/>
              </a:rPr>
              <a:t>trier, rechercher, inverser, mélanger, etc.</a:t>
            </a:r>
            <a:r>
              <a:rPr lang="en" sz="1800">
                <a:latin typeface="Roboto Light"/>
                <a:ea typeface="Roboto Light"/>
                <a:cs typeface="Roboto Light"/>
                <a:sym typeface="Roboto Light"/>
              </a:rPr>
              <a:t> les éléments d’une collection.</a:t>
            </a:r>
            <a:endParaRPr b="1" i="0" sz="1800" u="none" cap="none" strike="noStrike">
              <a:solidFill>
                <a:srgbClr val="000000"/>
              </a:solidFill>
              <a:latin typeface="Roboto"/>
              <a:ea typeface="Roboto"/>
              <a:cs typeface="Roboto"/>
              <a:sym typeface="Roboto"/>
            </a:endParaRPr>
          </a:p>
        </p:txBody>
      </p:sp>
      <p:sp>
        <p:nvSpPr>
          <p:cNvPr id="271" name="Google Shape;271;p34"/>
          <p:cNvSpPr txBox="1"/>
          <p:nvPr/>
        </p:nvSpPr>
        <p:spPr>
          <a:xfrm>
            <a:off x="838825" y="61475"/>
            <a:ext cx="48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Collection vs Collections</a:t>
            </a:r>
            <a:endParaRPr b="1">
              <a:solidFill>
                <a:srgbClr val="E20B0B"/>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cxnSp>
        <p:nvCxnSpPr>
          <p:cNvPr id="276" name="Google Shape;276;p35"/>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77" name="Google Shape;277;p35"/>
          <p:cNvSpPr txBox="1"/>
          <p:nvPr>
            <p:ph idx="12" type="sldNum"/>
          </p:nvPr>
        </p:nvSpPr>
        <p:spPr>
          <a:xfrm>
            <a:off x="85486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pic>
        <p:nvPicPr>
          <p:cNvPr descr="D:\esprit 2014\ESPRIT 2014\charte essprit 2014\render\support final\triangle.png" id="278" name="Google Shape;278;p35"/>
          <p:cNvPicPr preferRelativeResize="0"/>
          <p:nvPr/>
        </p:nvPicPr>
        <p:blipFill rotWithShape="1">
          <a:blip r:embed="rId3">
            <a:alphaModFix/>
          </a:blip>
          <a:srcRect b="0" l="0" r="0" t="0"/>
          <a:stretch/>
        </p:blipFill>
        <p:spPr>
          <a:xfrm rot="10800000">
            <a:off x="6772580" y="2150"/>
            <a:ext cx="2371432" cy="1631872"/>
          </a:xfrm>
          <a:prstGeom prst="rect">
            <a:avLst/>
          </a:prstGeom>
          <a:noFill/>
          <a:ln>
            <a:noFill/>
          </a:ln>
        </p:spPr>
      </p:pic>
      <p:graphicFrame>
        <p:nvGraphicFramePr>
          <p:cNvPr id="279" name="Google Shape;279;p35"/>
          <p:cNvGraphicFramePr/>
          <p:nvPr/>
        </p:nvGraphicFramePr>
        <p:xfrm>
          <a:off x="762625" y="916475"/>
          <a:ext cx="3000000" cy="3000000"/>
        </p:xfrm>
        <a:graphic>
          <a:graphicData uri="http://schemas.openxmlformats.org/drawingml/2006/table">
            <a:tbl>
              <a:tblPr>
                <a:noFill/>
                <a:tableStyleId>{7F8EAFDB-CC97-41A2-B6BA-0F072BAA39C5}</a:tableStyleId>
              </a:tblPr>
              <a:tblGrid>
                <a:gridCol w="3581400"/>
                <a:gridCol w="3581400"/>
              </a:tblGrid>
              <a:tr h="438150">
                <a:tc>
                  <a:txBody>
                    <a:bodyPr/>
                    <a:lstStyle/>
                    <a:p>
                      <a:pPr indent="0" lvl="0" marL="0" rtl="0" algn="ctr">
                        <a:lnSpc>
                          <a:spcPct val="150000"/>
                        </a:lnSpc>
                        <a:spcBef>
                          <a:spcPts val="0"/>
                        </a:spcBef>
                        <a:spcAft>
                          <a:spcPts val="0"/>
                        </a:spcAft>
                        <a:buNone/>
                      </a:pPr>
                      <a:r>
                        <a:rPr b="1" lang="en" sz="1100">
                          <a:solidFill>
                            <a:schemeClr val="lt1"/>
                          </a:solidFill>
                        </a:rPr>
                        <a:t>Méthode</a:t>
                      </a:r>
                      <a:endParaRPr b="1" sz="1100">
                        <a:solidFill>
                          <a:schemeClr val="lt1"/>
                        </a:solidFill>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chemeClr val="dk2"/>
                    </a:solidFill>
                  </a:tcPr>
                </a:tc>
                <a:tc>
                  <a:txBody>
                    <a:bodyPr/>
                    <a:lstStyle/>
                    <a:p>
                      <a:pPr indent="0" lvl="0" marL="0" rtl="0" algn="ctr">
                        <a:lnSpc>
                          <a:spcPct val="150000"/>
                        </a:lnSpc>
                        <a:spcBef>
                          <a:spcPts val="0"/>
                        </a:spcBef>
                        <a:spcAft>
                          <a:spcPts val="0"/>
                        </a:spcAft>
                        <a:buNone/>
                      </a:pPr>
                      <a:r>
                        <a:rPr b="1" lang="en" sz="1100">
                          <a:solidFill>
                            <a:schemeClr val="lt1"/>
                          </a:solidFill>
                        </a:rPr>
                        <a:t>Description</a:t>
                      </a:r>
                      <a:endParaRPr b="1" sz="1100">
                        <a:solidFill>
                          <a:schemeClr val="lt1"/>
                        </a:solidFill>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chemeClr val="dk2"/>
                    </a:solidFill>
                  </a:tcPr>
                </a:tc>
              </a:tr>
              <a:tr h="638175">
                <a:tc>
                  <a:txBody>
                    <a:bodyPr/>
                    <a:lstStyle/>
                    <a:p>
                      <a:pPr indent="0" lvl="0" marL="0" rtl="0" algn="l">
                        <a:lnSpc>
                          <a:spcPct val="150000"/>
                        </a:lnSpc>
                        <a:spcBef>
                          <a:spcPts val="0"/>
                        </a:spcBef>
                        <a:spcAft>
                          <a:spcPts val="0"/>
                        </a:spcAft>
                        <a:buNone/>
                      </a:pPr>
                      <a:r>
                        <a:rPr lang="en">
                          <a:latin typeface="Barlow Condensed"/>
                          <a:ea typeface="Barlow Condensed"/>
                          <a:cs typeface="Barlow Condensed"/>
                          <a:sym typeface="Barlow Condensed"/>
                        </a:rPr>
                        <a:t>copy(List&lt;? super T&gt; dest, List&lt;? extends T&gt; src)</a:t>
                      </a:r>
                      <a:endParaRPr>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a:latin typeface="Barlow Condensed"/>
                          <a:ea typeface="Barlow Condensed"/>
                          <a:cs typeface="Barlow Condensed"/>
                          <a:sym typeface="Barlow Condensed"/>
                        </a:rPr>
                        <a:t>Copie tous les éléments de la liste source vers la liste de destination</a:t>
                      </a:r>
                      <a:endParaRPr>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r>
              <a:tr h="438150">
                <a:tc>
                  <a:txBody>
                    <a:bodyPr/>
                    <a:lstStyle/>
                    <a:p>
                      <a:pPr indent="0" lvl="0" marL="0" rtl="0" algn="l">
                        <a:lnSpc>
                          <a:spcPct val="150000"/>
                        </a:lnSpc>
                        <a:spcBef>
                          <a:spcPts val="0"/>
                        </a:spcBef>
                        <a:spcAft>
                          <a:spcPts val="0"/>
                        </a:spcAft>
                        <a:buNone/>
                      </a:pPr>
                      <a:r>
                        <a:rPr lang="en">
                          <a:latin typeface="Barlow Condensed"/>
                          <a:ea typeface="Barlow Condensed"/>
                          <a:cs typeface="Barlow Condensed"/>
                          <a:sym typeface="Barlow Condensed"/>
                        </a:rPr>
                        <a:t>fill(List&lt;? super T&gt; list, T obj)</a:t>
                      </a:r>
                      <a:endParaRPr>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a:latin typeface="Barlow Condensed"/>
                          <a:ea typeface="Barlow Condensed"/>
                          <a:cs typeface="Barlow Condensed"/>
                          <a:sym typeface="Barlow Condensed"/>
                        </a:rPr>
                        <a:t>Remplit tous les éléments de la liste avec l'objet spécifié</a:t>
                      </a:r>
                      <a:endParaRPr>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r>
              <a:tr h="638175">
                <a:tc>
                  <a:txBody>
                    <a:bodyPr/>
                    <a:lstStyle/>
                    <a:p>
                      <a:pPr indent="0" lvl="0" marL="0" rtl="0" algn="l">
                        <a:lnSpc>
                          <a:spcPct val="150000"/>
                        </a:lnSpc>
                        <a:spcBef>
                          <a:spcPts val="0"/>
                        </a:spcBef>
                        <a:spcAft>
                          <a:spcPts val="0"/>
                        </a:spcAft>
                        <a:buNone/>
                      </a:pPr>
                      <a:r>
                        <a:rPr lang="en">
                          <a:latin typeface="Barlow Condensed"/>
                          <a:ea typeface="Barlow Condensed"/>
                          <a:cs typeface="Barlow Condensed"/>
                          <a:sym typeface="Barlow Condensed"/>
                        </a:rPr>
                        <a:t>max(Collection&lt;? extends T&gt; coll)</a:t>
                      </a:r>
                      <a:endParaRPr>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a:latin typeface="Barlow Condensed"/>
                          <a:ea typeface="Barlow Condensed"/>
                          <a:cs typeface="Barlow Condensed"/>
                          <a:sym typeface="Barlow Condensed"/>
                        </a:rPr>
                        <a:t>Retourne l'élément maximum de la collection donnée, selon l'ordre naturel des éléments</a:t>
                      </a:r>
                      <a:endParaRPr>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r>
              <a:tr h="638175">
                <a:tc>
                  <a:txBody>
                    <a:bodyPr/>
                    <a:lstStyle/>
                    <a:p>
                      <a:pPr indent="0" lvl="0" marL="0" rtl="0" algn="l">
                        <a:lnSpc>
                          <a:spcPct val="150000"/>
                        </a:lnSpc>
                        <a:spcBef>
                          <a:spcPts val="0"/>
                        </a:spcBef>
                        <a:spcAft>
                          <a:spcPts val="0"/>
                        </a:spcAft>
                        <a:buNone/>
                      </a:pPr>
                      <a:r>
                        <a:rPr lang="en">
                          <a:latin typeface="Barlow Condensed"/>
                          <a:ea typeface="Barlow Condensed"/>
                          <a:cs typeface="Barlow Condensed"/>
                          <a:sym typeface="Barlow Condensed"/>
                        </a:rPr>
                        <a:t>min(Collection&lt;? extends T&gt; coll)</a:t>
                      </a:r>
                      <a:endParaRPr>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a:latin typeface="Barlow Condensed"/>
                          <a:ea typeface="Barlow Condensed"/>
                          <a:cs typeface="Barlow Condensed"/>
                          <a:sym typeface="Barlow Condensed"/>
                        </a:rPr>
                        <a:t>Retourne l'élément minimum de la collection donnée, selon l'ordre naturel des éléments</a:t>
                      </a:r>
                      <a:endParaRPr>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r>
            </a:tbl>
          </a:graphicData>
        </a:graphic>
      </p:graphicFrame>
      <p:sp>
        <p:nvSpPr>
          <p:cNvPr id="280" name="Google Shape;280;p35"/>
          <p:cNvSpPr txBox="1"/>
          <p:nvPr/>
        </p:nvSpPr>
        <p:spPr>
          <a:xfrm>
            <a:off x="838825" y="61475"/>
            <a:ext cx="48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La classe </a:t>
            </a:r>
            <a:r>
              <a:rPr b="1" lang="en">
                <a:solidFill>
                  <a:srgbClr val="E20B0B"/>
                </a:solidFill>
              </a:rPr>
              <a:t>Collections</a:t>
            </a:r>
            <a:endParaRPr b="1">
              <a:solidFill>
                <a:srgbClr val="E20B0B"/>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cxnSp>
        <p:nvCxnSpPr>
          <p:cNvPr id="285" name="Google Shape;285;p36"/>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86" name="Google Shape;286;p36"/>
          <p:cNvSpPr txBox="1"/>
          <p:nvPr>
            <p:ph idx="12" type="sldNum"/>
          </p:nvPr>
        </p:nvSpPr>
        <p:spPr>
          <a:xfrm>
            <a:off x="85486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pic>
        <p:nvPicPr>
          <p:cNvPr descr="D:\esprit 2014\ESPRIT 2014\charte essprit 2014\render\support final\triangle.png" id="287" name="Google Shape;287;p36"/>
          <p:cNvPicPr preferRelativeResize="0"/>
          <p:nvPr/>
        </p:nvPicPr>
        <p:blipFill rotWithShape="1">
          <a:blip r:embed="rId3">
            <a:alphaModFix/>
          </a:blip>
          <a:srcRect b="0" l="0" r="0" t="0"/>
          <a:stretch/>
        </p:blipFill>
        <p:spPr>
          <a:xfrm rot="10800000">
            <a:off x="6772580" y="2150"/>
            <a:ext cx="2371432" cy="1631872"/>
          </a:xfrm>
          <a:prstGeom prst="rect">
            <a:avLst/>
          </a:prstGeom>
          <a:noFill/>
          <a:ln>
            <a:noFill/>
          </a:ln>
        </p:spPr>
      </p:pic>
      <p:graphicFrame>
        <p:nvGraphicFramePr>
          <p:cNvPr id="288" name="Google Shape;288;p36"/>
          <p:cNvGraphicFramePr/>
          <p:nvPr/>
        </p:nvGraphicFramePr>
        <p:xfrm>
          <a:off x="762625" y="916475"/>
          <a:ext cx="3000000" cy="3000000"/>
        </p:xfrm>
        <a:graphic>
          <a:graphicData uri="http://schemas.openxmlformats.org/drawingml/2006/table">
            <a:tbl>
              <a:tblPr>
                <a:noFill/>
                <a:tableStyleId>{7F8EAFDB-CC97-41A2-B6BA-0F072BAA39C5}</a:tableStyleId>
              </a:tblPr>
              <a:tblGrid>
                <a:gridCol w="3581400"/>
                <a:gridCol w="3581400"/>
              </a:tblGrid>
              <a:tr h="438150">
                <a:tc>
                  <a:txBody>
                    <a:bodyPr/>
                    <a:lstStyle/>
                    <a:p>
                      <a:pPr indent="0" lvl="0" marL="0" rtl="0" algn="ctr">
                        <a:lnSpc>
                          <a:spcPct val="150000"/>
                        </a:lnSpc>
                        <a:spcBef>
                          <a:spcPts val="0"/>
                        </a:spcBef>
                        <a:spcAft>
                          <a:spcPts val="0"/>
                        </a:spcAft>
                        <a:buNone/>
                      </a:pPr>
                      <a:r>
                        <a:rPr b="1" lang="en" sz="1100">
                          <a:solidFill>
                            <a:schemeClr val="lt1"/>
                          </a:solidFill>
                        </a:rPr>
                        <a:t>Méthode</a:t>
                      </a:r>
                      <a:endParaRPr b="1" sz="1100">
                        <a:solidFill>
                          <a:schemeClr val="lt1"/>
                        </a:solidFill>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chemeClr val="dk2"/>
                    </a:solidFill>
                  </a:tcPr>
                </a:tc>
                <a:tc>
                  <a:txBody>
                    <a:bodyPr/>
                    <a:lstStyle/>
                    <a:p>
                      <a:pPr indent="0" lvl="0" marL="0" rtl="0" algn="ctr">
                        <a:lnSpc>
                          <a:spcPct val="150000"/>
                        </a:lnSpc>
                        <a:spcBef>
                          <a:spcPts val="0"/>
                        </a:spcBef>
                        <a:spcAft>
                          <a:spcPts val="0"/>
                        </a:spcAft>
                        <a:buNone/>
                      </a:pPr>
                      <a:r>
                        <a:rPr b="1" lang="en" sz="1100">
                          <a:solidFill>
                            <a:schemeClr val="lt1"/>
                          </a:solidFill>
                        </a:rPr>
                        <a:t>Description</a:t>
                      </a:r>
                      <a:endParaRPr b="1" sz="1100">
                        <a:solidFill>
                          <a:schemeClr val="lt1"/>
                        </a:solidFill>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chemeClr val="dk2"/>
                    </a:solidFill>
                  </a:tcPr>
                </a:tc>
              </a:tr>
              <a:tr h="638175">
                <a:tc>
                  <a:txBody>
                    <a:bodyPr/>
                    <a:lstStyle/>
                    <a:p>
                      <a:pPr indent="0" lvl="0" marL="0" rtl="0" algn="l">
                        <a:lnSpc>
                          <a:spcPct val="150000"/>
                        </a:lnSpc>
                        <a:spcBef>
                          <a:spcPts val="0"/>
                        </a:spcBef>
                        <a:spcAft>
                          <a:spcPts val="0"/>
                        </a:spcAft>
                        <a:buNone/>
                      </a:pPr>
                      <a:r>
                        <a:rPr lang="en">
                          <a:latin typeface="Barlow Condensed"/>
                          <a:ea typeface="Barlow Condensed"/>
                          <a:cs typeface="Barlow Condensed"/>
                          <a:sym typeface="Barlow Condensed"/>
                        </a:rPr>
                        <a:t>reverse(List&lt;?&gt; list)</a:t>
                      </a:r>
                      <a:endParaRPr>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a:latin typeface="Barlow Condensed"/>
                          <a:ea typeface="Barlow Condensed"/>
                          <a:cs typeface="Barlow Condensed"/>
                          <a:sym typeface="Barlow Condensed"/>
                        </a:rPr>
                        <a:t>Inverse l'ordre des éléments de la liste</a:t>
                      </a:r>
                      <a:endParaRPr>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r>
              <a:tr h="638175">
                <a:tc>
                  <a:txBody>
                    <a:bodyPr/>
                    <a:lstStyle/>
                    <a:p>
                      <a:pPr indent="0" lvl="0" marL="0" rtl="0" algn="l">
                        <a:lnSpc>
                          <a:spcPct val="150000"/>
                        </a:lnSpc>
                        <a:spcBef>
                          <a:spcPts val="0"/>
                        </a:spcBef>
                        <a:spcAft>
                          <a:spcPts val="0"/>
                        </a:spcAft>
                        <a:buNone/>
                      </a:pPr>
                      <a:r>
                        <a:rPr lang="en">
                          <a:latin typeface="Barlow Condensed"/>
                          <a:ea typeface="Barlow Condensed"/>
                          <a:cs typeface="Barlow Condensed"/>
                          <a:sym typeface="Barlow Condensed"/>
                        </a:rPr>
                        <a:t>shuffle(List&lt;?&gt; list)</a:t>
                      </a:r>
                      <a:endParaRPr>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a:latin typeface="Barlow Condensed"/>
                          <a:ea typeface="Barlow Condensed"/>
                          <a:cs typeface="Barlow Condensed"/>
                          <a:sym typeface="Barlow Condensed"/>
                        </a:rPr>
                        <a:t>Mélange les éléments de la liste dans un ordre aléatoire</a:t>
                      </a:r>
                      <a:endParaRPr>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r>
              <a:tr h="438150">
                <a:tc>
                  <a:txBody>
                    <a:bodyPr/>
                    <a:lstStyle/>
                    <a:p>
                      <a:pPr indent="0" lvl="0" marL="0" rtl="0" algn="l">
                        <a:lnSpc>
                          <a:spcPct val="150000"/>
                        </a:lnSpc>
                        <a:spcBef>
                          <a:spcPts val="0"/>
                        </a:spcBef>
                        <a:spcAft>
                          <a:spcPts val="0"/>
                        </a:spcAft>
                        <a:buNone/>
                      </a:pPr>
                      <a:r>
                        <a:rPr lang="en">
                          <a:latin typeface="Barlow Condensed"/>
                          <a:ea typeface="Barlow Condensed"/>
                          <a:cs typeface="Barlow Condensed"/>
                          <a:sym typeface="Barlow Condensed"/>
                        </a:rPr>
                        <a:t>sort(List&lt;T&gt; list)</a:t>
                      </a:r>
                      <a:endParaRPr>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a:latin typeface="Barlow Condensed"/>
                          <a:ea typeface="Barlow Condensed"/>
                          <a:cs typeface="Barlow Condensed"/>
                          <a:sym typeface="Barlow Condensed"/>
                        </a:rPr>
                        <a:t>Trie les éléments de la liste dans l'ordre naturel des éléments</a:t>
                      </a:r>
                      <a:endParaRPr>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r>
              <a:tr h="638175">
                <a:tc>
                  <a:txBody>
                    <a:bodyPr/>
                    <a:lstStyle/>
                    <a:p>
                      <a:pPr indent="0" lvl="0" marL="0" rtl="0" algn="l">
                        <a:lnSpc>
                          <a:spcPct val="150000"/>
                        </a:lnSpc>
                        <a:spcBef>
                          <a:spcPts val="0"/>
                        </a:spcBef>
                        <a:spcAft>
                          <a:spcPts val="0"/>
                        </a:spcAft>
                        <a:buNone/>
                      </a:pPr>
                      <a:r>
                        <a:rPr lang="en">
                          <a:latin typeface="Barlow Condensed"/>
                          <a:ea typeface="Barlow Condensed"/>
                          <a:cs typeface="Barlow Condensed"/>
                          <a:sym typeface="Barlow Condensed"/>
                        </a:rPr>
                        <a:t>swap(List&lt;?&gt; list, int i, int j)</a:t>
                      </a:r>
                      <a:endParaRPr>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a:latin typeface="Barlow Condensed"/>
                          <a:ea typeface="Barlow Condensed"/>
                          <a:cs typeface="Barlow Condensed"/>
                          <a:sym typeface="Barlow Condensed"/>
                        </a:rPr>
                        <a:t>Échange les éléments à la position i et j dans la liste</a:t>
                      </a:r>
                      <a:endParaRPr>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r>
            </a:tbl>
          </a:graphicData>
        </a:graphic>
      </p:graphicFrame>
      <p:sp>
        <p:nvSpPr>
          <p:cNvPr id="289" name="Google Shape;289;p36"/>
          <p:cNvSpPr txBox="1"/>
          <p:nvPr/>
        </p:nvSpPr>
        <p:spPr>
          <a:xfrm>
            <a:off x="838825" y="61475"/>
            <a:ext cx="48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La classe Collections</a:t>
            </a:r>
            <a:endParaRPr b="1">
              <a:solidFill>
                <a:srgbClr val="E20B0B"/>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cxnSp>
        <p:nvCxnSpPr>
          <p:cNvPr id="294" name="Google Shape;294;p37"/>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95" name="Google Shape;295;p37"/>
          <p:cNvSpPr txBox="1"/>
          <p:nvPr>
            <p:ph idx="12" type="sldNum"/>
          </p:nvPr>
        </p:nvSpPr>
        <p:spPr>
          <a:xfrm>
            <a:off x="85486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pic>
        <p:nvPicPr>
          <p:cNvPr descr="D:\esprit 2014\ESPRIT 2014\charte essprit 2014\render\support final\triangle.png" id="296" name="Google Shape;296;p37"/>
          <p:cNvPicPr preferRelativeResize="0"/>
          <p:nvPr/>
        </p:nvPicPr>
        <p:blipFill rotWithShape="1">
          <a:blip r:embed="rId3">
            <a:alphaModFix/>
          </a:blip>
          <a:srcRect b="0" l="0" r="0" t="0"/>
          <a:stretch/>
        </p:blipFill>
        <p:spPr>
          <a:xfrm rot="10800000">
            <a:off x="6772580" y="2150"/>
            <a:ext cx="2371432" cy="1631872"/>
          </a:xfrm>
          <a:prstGeom prst="rect">
            <a:avLst/>
          </a:prstGeom>
          <a:noFill/>
          <a:ln>
            <a:noFill/>
          </a:ln>
        </p:spPr>
      </p:pic>
      <p:sp>
        <p:nvSpPr>
          <p:cNvPr id="297" name="Google Shape;297;p37"/>
          <p:cNvSpPr txBox="1"/>
          <p:nvPr/>
        </p:nvSpPr>
        <p:spPr>
          <a:xfrm>
            <a:off x="439800" y="847550"/>
            <a:ext cx="8109000" cy="3904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000"/>
              </a:spcBef>
              <a:spcAft>
                <a:spcPts val="0"/>
              </a:spcAft>
              <a:buNone/>
            </a:pPr>
            <a:r>
              <a:rPr lang="en" sz="1800">
                <a:latin typeface="Roboto Light"/>
                <a:ea typeface="Roboto Light"/>
                <a:cs typeface="Roboto Light"/>
                <a:sym typeface="Roboto Light"/>
              </a:rPr>
              <a:t>La méthode </a:t>
            </a:r>
            <a:r>
              <a:rPr b="1" lang="en" sz="1800">
                <a:solidFill>
                  <a:srgbClr val="FF0000"/>
                </a:solidFill>
                <a:latin typeface="Roboto"/>
                <a:ea typeface="Roboto"/>
                <a:cs typeface="Roboto"/>
                <a:sym typeface="Roboto"/>
              </a:rPr>
              <a:t>Collections.sort(List l)</a:t>
            </a:r>
            <a:r>
              <a:rPr lang="en" sz="1800">
                <a:latin typeface="Roboto Light"/>
                <a:ea typeface="Roboto Light"/>
                <a:cs typeface="Roboto Light"/>
                <a:sym typeface="Roboto Light"/>
              </a:rPr>
              <a:t> est une méthode statique fournie par la classe Collections, qui permet de trier les éléments d'une collection donnée dans l'ordre naturel des éléments.</a:t>
            </a:r>
            <a:endParaRPr sz="1800">
              <a:latin typeface="Roboto Light"/>
              <a:ea typeface="Roboto Light"/>
              <a:cs typeface="Roboto Light"/>
              <a:sym typeface="Roboto Light"/>
            </a:endParaRPr>
          </a:p>
          <a:p>
            <a:pPr indent="0" lvl="0" marL="457200" marR="0" rtl="0" algn="just">
              <a:lnSpc>
                <a:spcPct val="115000"/>
              </a:lnSpc>
              <a:spcBef>
                <a:spcPts val="0"/>
              </a:spcBef>
              <a:spcAft>
                <a:spcPts val="0"/>
              </a:spcAft>
              <a:buNone/>
            </a:pPr>
            <a:r>
              <a:t/>
            </a:r>
            <a:endParaRPr sz="1800">
              <a:latin typeface="Roboto Light"/>
              <a:ea typeface="Roboto Light"/>
              <a:cs typeface="Roboto Light"/>
              <a:sym typeface="Roboto Light"/>
            </a:endParaRPr>
          </a:p>
          <a:p>
            <a:pPr indent="0" lvl="0" marL="0" marR="0" rtl="0" algn="just">
              <a:lnSpc>
                <a:spcPct val="115000"/>
              </a:lnSpc>
              <a:spcBef>
                <a:spcPts val="0"/>
              </a:spcBef>
              <a:spcAft>
                <a:spcPts val="0"/>
              </a:spcAft>
              <a:buNone/>
            </a:pPr>
            <a:r>
              <a:rPr i="0" lang="en" sz="1800" u="none" cap="none" strike="noStrike">
                <a:solidFill>
                  <a:srgbClr val="000000"/>
                </a:solidFill>
                <a:latin typeface="Roboto Light"/>
                <a:ea typeface="Roboto Light"/>
                <a:cs typeface="Roboto Light"/>
                <a:sym typeface="Roboto Light"/>
              </a:rPr>
              <a:t>Si la méthode </a:t>
            </a:r>
            <a:r>
              <a:rPr b="1" i="0" lang="en" sz="1800" u="none" cap="none" strike="noStrike">
                <a:solidFill>
                  <a:srgbClr val="000000"/>
                </a:solidFill>
                <a:latin typeface="Roboto"/>
                <a:ea typeface="Roboto"/>
                <a:cs typeface="Roboto"/>
                <a:sym typeface="Roboto"/>
              </a:rPr>
              <a:t>sort()</a:t>
            </a:r>
            <a:r>
              <a:rPr i="0" lang="en" sz="1800" u="none" cap="none" strike="noStrike">
                <a:solidFill>
                  <a:srgbClr val="000000"/>
                </a:solidFill>
                <a:latin typeface="Roboto Light"/>
                <a:ea typeface="Roboto Light"/>
                <a:cs typeface="Roboto Light"/>
                <a:sym typeface="Roboto Light"/>
              </a:rPr>
              <a:t> est utilisée, il faut obligatoirement que l</a:t>
            </a:r>
            <a:r>
              <a:rPr i="0" lang="en" sz="1800" u="none" cap="none" strike="noStrike">
                <a:solidFill>
                  <a:srgbClr val="000000"/>
                </a:solidFill>
                <a:latin typeface="Roboto Light"/>
                <a:ea typeface="Roboto Light"/>
                <a:cs typeface="Roboto Light"/>
                <a:sym typeface="Roboto Light"/>
              </a:rPr>
              <a:t>es</a:t>
            </a:r>
            <a:r>
              <a:rPr i="0" lang="en" sz="1800" u="none" cap="none" strike="noStrike">
                <a:solidFill>
                  <a:srgbClr val="000000"/>
                </a:solidFill>
                <a:latin typeface="Roboto Light"/>
                <a:ea typeface="Roboto Light"/>
                <a:cs typeface="Roboto Light"/>
                <a:sym typeface="Roboto Light"/>
              </a:rPr>
              <a:t> éléments inclus dans la liste implément</a:t>
            </a:r>
            <a:r>
              <a:rPr i="0" lang="en" sz="1800" u="none" cap="none" strike="noStrike">
                <a:solidFill>
                  <a:srgbClr val="000000"/>
                </a:solidFill>
                <a:latin typeface="Roboto Light"/>
                <a:ea typeface="Roboto Light"/>
                <a:cs typeface="Roboto Light"/>
                <a:sym typeface="Roboto Light"/>
              </a:rPr>
              <a:t>ent</a:t>
            </a:r>
            <a:r>
              <a:rPr i="0" lang="en" sz="1800" u="none" cap="none" strike="noStrike">
                <a:solidFill>
                  <a:srgbClr val="000000"/>
                </a:solidFill>
                <a:latin typeface="Roboto Light"/>
                <a:ea typeface="Roboto Light"/>
                <a:cs typeface="Roboto Light"/>
                <a:sym typeface="Roboto Light"/>
              </a:rPr>
              <a:t> </a:t>
            </a:r>
            <a:r>
              <a:rPr i="0" lang="en" sz="1800" u="none" cap="none" strike="noStrike">
                <a:solidFill>
                  <a:srgbClr val="000000"/>
                </a:solidFill>
                <a:latin typeface="Roboto Light"/>
                <a:ea typeface="Roboto Light"/>
                <a:cs typeface="Roboto Light"/>
                <a:sym typeface="Roboto Light"/>
              </a:rPr>
              <a:t>tous </a:t>
            </a:r>
            <a:r>
              <a:rPr i="0" lang="en" sz="1800" u="none" cap="none" strike="noStrike">
                <a:solidFill>
                  <a:srgbClr val="000000"/>
                </a:solidFill>
                <a:latin typeface="Roboto Light"/>
                <a:ea typeface="Roboto Light"/>
                <a:cs typeface="Roboto Light"/>
                <a:sym typeface="Roboto Light"/>
              </a:rPr>
              <a:t>l'interface </a:t>
            </a:r>
            <a:r>
              <a:rPr b="1" i="0" lang="en" sz="1800" u="none" cap="none" strike="noStrike">
                <a:solidFill>
                  <a:srgbClr val="FF0000"/>
                </a:solidFill>
                <a:latin typeface="Roboto"/>
                <a:ea typeface="Roboto"/>
                <a:cs typeface="Roboto"/>
                <a:sym typeface="Roboto"/>
              </a:rPr>
              <a:t>Comparable </a:t>
            </a:r>
            <a:r>
              <a:rPr i="0" lang="en" sz="1800" u="none" cap="none" strike="noStrike">
                <a:solidFill>
                  <a:srgbClr val="000000"/>
                </a:solidFill>
                <a:latin typeface="Roboto Light"/>
                <a:ea typeface="Roboto Light"/>
                <a:cs typeface="Roboto Light"/>
                <a:sym typeface="Roboto Light"/>
              </a:rPr>
              <a:t>sinon une exception de type </a:t>
            </a:r>
            <a:r>
              <a:rPr b="1" i="1" lang="en" sz="1800" u="none" cap="none" strike="noStrike">
                <a:solidFill>
                  <a:srgbClr val="FF0000"/>
                </a:solidFill>
                <a:latin typeface="Roboto"/>
                <a:ea typeface="Roboto"/>
                <a:cs typeface="Roboto"/>
                <a:sym typeface="Roboto"/>
              </a:rPr>
              <a:t>ClassCastException</a:t>
            </a:r>
            <a:r>
              <a:rPr b="1" i="0" lang="en" sz="1800" u="none" cap="none" strike="noStrike">
                <a:solidFill>
                  <a:srgbClr val="FF0000"/>
                </a:solidFill>
                <a:latin typeface="Roboto"/>
                <a:ea typeface="Roboto"/>
                <a:cs typeface="Roboto"/>
                <a:sym typeface="Roboto"/>
              </a:rPr>
              <a:t> </a:t>
            </a:r>
            <a:r>
              <a:rPr i="0" lang="en" sz="1800" u="none" cap="none" strike="noStrike">
                <a:solidFill>
                  <a:srgbClr val="000000"/>
                </a:solidFill>
                <a:latin typeface="Roboto Light"/>
                <a:ea typeface="Roboto Light"/>
                <a:cs typeface="Roboto Light"/>
                <a:sym typeface="Roboto Light"/>
              </a:rPr>
              <a:t>est levée.</a:t>
            </a:r>
            <a:endParaRPr b="1" sz="1800">
              <a:solidFill>
                <a:srgbClr val="FF0000"/>
              </a:solidFill>
              <a:latin typeface="Roboto"/>
              <a:ea typeface="Roboto"/>
              <a:cs typeface="Roboto"/>
              <a:sym typeface="Roboto"/>
            </a:endParaRPr>
          </a:p>
        </p:txBody>
      </p:sp>
      <p:sp>
        <p:nvSpPr>
          <p:cNvPr id="298" name="Google Shape;298;p37"/>
          <p:cNvSpPr txBox="1"/>
          <p:nvPr/>
        </p:nvSpPr>
        <p:spPr>
          <a:xfrm>
            <a:off x="838825" y="61475"/>
            <a:ext cx="48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La classe Collections (Tri)</a:t>
            </a:r>
            <a:endParaRPr b="1">
              <a:solidFill>
                <a:srgbClr val="E20B0B"/>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cxnSp>
        <p:nvCxnSpPr>
          <p:cNvPr id="303" name="Google Shape;303;p38"/>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304" name="Google Shape;304;p38"/>
          <p:cNvSpPr txBox="1"/>
          <p:nvPr>
            <p:ph idx="12" type="sldNum"/>
          </p:nvPr>
        </p:nvSpPr>
        <p:spPr>
          <a:xfrm>
            <a:off x="85486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pic>
        <p:nvPicPr>
          <p:cNvPr descr="D:\esprit 2014\ESPRIT 2014\charte essprit 2014\render\support final\triangle.png" id="305" name="Google Shape;305;p38"/>
          <p:cNvPicPr preferRelativeResize="0"/>
          <p:nvPr/>
        </p:nvPicPr>
        <p:blipFill rotWithShape="1">
          <a:blip r:embed="rId3">
            <a:alphaModFix/>
          </a:blip>
          <a:srcRect b="0" l="0" r="0" t="0"/>
          <a:stretch/>
        </p:blipFill>
        <p:spPr>
          <a:xfrm rot="10800000">
            <a:off x="6772580" y="2150"/>
            <a:ext cx="2371432" cy="1631872"/>
          </a:xfrm>
          <a:prstGeom prst="rect">
            <a:avLst/>
          </a:prstGeom>
          <a:noFill/>
          <a:ln>
            <a:noFill/>
          </a:ln>
        </p:spPr>
      </p:pic>
      <p:sp>
        <p:nvSpPr>
          <p:cNvPr id="306" name="Google Shape;306;p38"/>
          <p:cNvSpPr txBox="1"/>
          <p:nvPr/>
        </p:nvSpPr>
        <p:spPr>
          <a:xfrm>
            <a:off x="838825" y="61475"/>
            <a:ext cx="48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La classe Collections (Tri)</a:t>
            </a:r>
            <a:endParaRPr b="1">
              <a:solidFill>
                <a:srgbClr val="E20B0B"/>
              </a:solidFill>
            </a:endParaRPr>
          </a:p>
        </p:txBody>
      </p:sp>
      <p:sp>
        <p:nvSpPr>
          <p:cNvPr id="307" name="Google Shape;307;p38"/>
          <p:cNvSpPr txBox="1"/>
          <p:nvPr/>
        </p:nvSpPr>
        <p:spPr>
          <a:xfrm>
            <a:off x="582175" y="543175"/>
            <a:ext cx="8060100" cy="3714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7928A1"/>
                </a:solidFill>
                <a:latin typeface="Courier New"/>
                <a:ea typeface="Courier New"/>
                <a:cs typeface="Courier New"/>
                <a:sym typeface="Courier New"/>
              </a:rPr>
              <a:t>public</a:t>
            </a:r>
            <a:r>
              <a:rPr b="1" lang="en" sz="1300">
                <a:solidFill>
                  <a:srgbClr val="262626"/>
                </a:solidFill>
                <a:latin typeface="Courier New"/>
                <a:ea typeface="Courier New"/>
                <a:cs typeface="Courier New"/>
                <a:sym typeface="Courier New"/>
              </a:rPr>
              <a:t> </a:t>
            </a:r>
            <a:r>
              <a:rPr b="1" lang="en" sz="1300">
                <a:solidFill>
                  <a:srgbClr val="7928A1"/>
                </a:solidFill>
                <a:latin typeface="Courier New"/>
                <a:ea typeface="Courier New"/>
                <a:cs typeface="Courier New"/>
                <a:sym typeface="Courier New"/>
              </a:rPr>
              <a:t>class</a:t>
            </a:r>
            <a:r>
              <a:rPr b="1" lang="en" sz="1300">
                <a:solidFill>
                  <a:srgbClr val="262626"/>
                </a:solidFill>
                <a:latin typeface="Courier New"/>
                <a:ea typeface="Courier New"/>
                <a:cs typeface="Courier New"/>
                <a:sym typeface="Courier New"/>
              </a:rPr>
              <a:t> </a:t>
            </a:r>
            <a:r>
              <a:rPr b="1" lang="en" sz="1300">
                <a:solidFill>
                  <a:srgbClr val="006F94"/>
                </a:solidFill>
                <a:latin typeface="Courier New"/>
                <a:ea typeface="Courier New"/>
                <a:cs typeface="Courier New"/>
                <a:sym typeface="Courier New"/>
              </a:rPr>
              <a:t>ListeExemple</a:t>
            </a:r>
            <a:r>
              <a:rPr b="1" lang="en" sz="1300">
                <a:solidFill>
                  <a:srgbClr val="262626"/>
                </a:solidFill>
                <a:latin typeface="Courier New"/>
                <a:ea typeface="Courier New"/>
                <a:cs typeface="Courier New"/>
                <a:sym typeface="Courier New"/>
              </a:rPr>
              <a:t> {</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None/>
            </a:pPr>
            <a:r>
              <a:rPr b="1" lang="en" sz="1300">
                <a:solidFill>
                  <a:srgbClr val="262626"/>
                </a:solidFill>
                <a:latin typeface="Courier New"/>
                <a:ea typeface="Courier New"/>
                <a:cs typeface="Courier New"/>
                <a:sym typeface="Courier New"/>
              </a:rPr>
              <a:t>    </a:t>
            </a:r>
            <a:r>
              <a:rPr b="1" lang="en" sz="1300">
                <a:solidFill>
                  <a:srgbClr val="7928A1"/>
                </a:solidFill>
                <a:latin typeface="Courier New"/>
                <a:ea typeface="Courier New"/>
                <a:cs typeface="Courier New"/>
                <a:sym typeface="Courier New"/>
              </a:rPr>
              <a:t>public</a:t>
            </a:r>
            <a:r>
              <a:rPr b="1" lang="en" sz="1300">
                <a:solidFill>
                  <a:srgbClr val="262626"/>
                </a:solidFill>
                <a:latin typeface="Courier New"/>
                <a:ea typeface="Courier New"/>
                <a:cs typeface="Courier New"/>
                <a:sym typeface="Courier New"/>
              </a:rPr>
              <a:t> </a:t>
            </a:r>
            <a:r>
              <a:rPr b="1" lang="en" sz="1300">
                <a:solidFill>
                  <a:srgbClr val="7928A1"/>
                </a:solidFill>
                <a:latin typeface="Courier New"/>
                <a:ea typeface="Courier New"/>
                <a:cs typeface="Courier New"/>
                <a:sym typeface="Courier New"/>
              </a:rPr>
              <a:t>static</a:t>
            </a:r>
            <a:r>
              <a:rPr b="1" lang="en" sz="1300">
                <a:solidFill>
                  <a:srgbClr val="262626"/>
                </a:solidFill>
                <a:latin typeface="Courier New"/>
                <a:ea typeface="Courier New"/>
                <a:cs typeface="Courier New"/>
                <a:sym typeface="Courier New"/>
              </a:rPr>
              <a:t> </a:t>
            </a:r>
            <a:r>
              <a:rPr b="1" lang="en" sz="1300">
                <a:solidFill>
                  <a:srgbClr val="7928A1"/>
                </a:solidFill>
                <a:latin typeface="Courier New"/>
                <a:ea typeface="Courier New"/>
                <a:cs typeface="Courier New"/>
                <a:sym typeface="Courier New"/>
              </a:rPr>
              <a:t>void</a:t>
            </a:r>
            <a:r>
              <a:rPr b="1" lang="en" sz="1300">
                <a:solidFill>
                  <a:srgbClr val="262626"/>
                </a:solidFill>
                <a:latin typeface="Courier New"/>
                <a:ea typeface="Courier New"/>
                <a:cs typeface="Courier New"/>
                <a:sym typeface="Courier New"/>
              </a:rPr>
              <a:t> </a:t>
            </a:r>
            <a:r>
              <a:rPr b="1" lang="en" sz="1300">
                <a:solidFill>
                  <a:srgbClr val="006F94"/>
                </a:solidFill>
                <a:latin typeface="Courier New"/>
                <a:ea typeface="Courier New"/>
                <a:cs typeface="Courier New"/>
                <a:sym typeface="Courier New"/>
              </a:rPr>
              <a:t>main</a:t>
            </a:r>
            <a:r>
              <a:rPr b="1" lang="en" sz="1300">
                <a:solidFill>
                  <a:srgbClr val="262626"/>
                </a:solidFill>
                <a:latin typeface="Courier New"/>
                <a:ea typeface="Courier New"/>
                <a:cs typeface="Courier New"/>
                <a:sym typeface="Courier New"/>
              </a:rPr>
              <a:t>(</a:t>
            </a:r>
            <a:r>
              <a:rPr b="1" lang="en" sz="1300">
                <a:solidFill>
                  <a:srgbClr val="995400"/>
                </a:solidFill>
                <a:latin typeface="Courier New"/>
                <a:ea typeface="Courier New"/>
                <a:cs typeface="Courier New"/>
                <a:sym typeface="Courier New"/>
              </a:rPr>
              <a:t>String[] args</a:t>
            </a:r>
            <a:r>
              <a:rPr b="1" lang="en" sz="1300">
                <a:solidFill>
                  <a:srgbClr val="262626"/>
                </a:solidFill>
                <a:latin typeface="Courier New"/>
                <a:ea typeface="Courier New"/>
                <a:cs typeface="Courier New"/>
                <a:sym typeface="Courier New"/>
              </a:rPr>
              <a:t>) {</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None/>
            </a:pPr>
            <a:r>
              <a:rPr b="1" lang="en" sz="1300">
                <a:solidFill>
                  <a:srgbClr val="262626"/>
                </a:solidFill>
                <a:latin typeface="Courier New"/>
                <a:ea typeface="Courier New"/>
                <a:cs typeface="Courier New"/>
                <a:sym typeface="Courier New"/>
              </a:rPr>
              <a:t>        List&lt;String&gt; fruits = </a:t>
            </a:r>
            <a:r>
              <a:rPr b="1" lang="en" sz="1300">
                <a:solidFill>
                  <a:srgbClr val="7928A1"/>
                </a:solidFill>
                <a:latin typeface="Courier New"/>
                <a:ea typeface="Courier New"/>
                <a:cs typeface="Courier New"/>
                <a:sym typeface="Courier New"/>
              </a:rPr>
              <a:t>new</a:t>
            </a:r>
            <a:r>
              <a:rPr b="1" lang="en" sz="1300">
                <a:solidFill>
                  <a:srgbClr val="262626"/>
                </a:solidFill>
                <a:latin typeface="Courier New"/>
                <a:ea typeface="Courier New"/>
                <a:cs typeface="Courier New"/>
                <a:sym typeface="Courier New"/>
              </a:rPr>
              <a:t> ArrayList&lt;&gt;();</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None/>
            </a:pPr>
            <a:r>
              <a:rPr b="1" lang="en" sz="1300">
                <a:solidFill>
                  <a:srgbClr val="262626"/>
                </a:solidFill>
                <a:latin typeface="Courier New"/>
                <a:ea typeface="Courier New"/>
                <a:cs typeface="Courier New"/>
                <a:sym typeface="Courier New"/>
              </a:rPr>
              <a:t> </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None/>
            </a:pPr>
            <a:r>
              <a:rPr b="1" lang="en" sz="1300">
                <a:solidFill>
                  <a:srgbClr val="262626"/>
                </a:solidFill>
                <a:latin typeface="Courier New"/>
                <a:ea typeface="Courier New"/>
                <a:cs typeface="Courier New"/>
                <a:sym typeface="Courier New"/>
              </a:rPr>
              <a:t>        </a:t>
            </a:r>
            <a:r>
              <a:rPr b="1" lang="en" sz="1300">
                <a:solidFill>
                  <a:srgbClr val="262626"/>
                </a:solidFill>
                <a:latin typeface="Courier New"/>
                <a:ea typeface="Courier New"/>
                <a:cs typeface="Courier New"/>
                <a:sym typeface="Courier New"/>
              </a:rPr>
              <a:t>fruits.</a:t>
            </a:r>
            <a:r>
              <a:rPr b="1" lang="en" sz="1300">
                <a:solidFill>
                  <a:srgbClr val="7928A1"/>
                </a:solidFill>
                <a:latin typeface="Courier New"/>
                <a:ea typeface="Courier New"/>
                <a:cs typeface="Courier New"/>
                <a:sym typeface="Courier New"/>
              </a:rPr>
              <a:t>add</a:t>
            </a:r>
            <a:r>
              <a:rPr b="1" lang="en" sz="1300">
                <a:solidFill>
                  <a:srgbClr val="262626"/>
                </a:solidFill>
                <a:latin typeface="Courier New"/>
                <a:ea typeface="Courier New"/>
                <a:cs typeface="Courier New"/>
                <a:sym typeface="Courier New"/>
              </a:rPr>
              <a:t>(</a:t>
            </a:r>
            <a:r>
              <a:rPr b="1" lang="en" sz="1300">
                <a:solidFill>
                  <a:srgbClr val="007500"/>
                </a:solidFill>
                <a:latin typeface="Courier New"/>
                <a:ea typeface="Courier New"/>
                <a:cs typeface="Courier New"/>
                <a:sym typeface="Courier New"/>
              </a:rPr>
              <a:t>"pomme"</a:t>
            </a:r>
            <a:r>
              <a:rPr b="1" lang="en" sz="1300">
                <a:solidFill>
                  <a:srgbClr val="262626"/>
                </a:solidFill>
                <a:latin typeface="Courier New"/>
                <a:ea typeface="Courier New"/>
                <a:cs typeface="Courier New"/>
                <a:sym typeface="Courier New"/>
              </a:rPr>
              <a:t>);</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solidFill>
                  <a:srgbClr val="262626"/>
                </a:solidFill>
                <a:latin typeface="Courier New"/>
                <a:ea typeface="Courier New"/>
                <a:cs typeface="Courier New"/>
                <a:sym typeface="Courier New"/>
              </a:rPr>
              <a:t>        fruits.</a:t>
            </a:r>
            <a:r>
              <a:rPr b="1" lang="en" sz="1300">
                <a:solidFill>
                  <a:srgbClr val="7928A1"/>
                </a:solidFill>
                <a:latin typeface="Courier New"/>
                <a:ea typeface="Courier New"/>
                <a:cs typeface="Courier New"/>
                <a:sym typeface="Courier New"/>
              </a:rPr>
              <a:t>add</a:t>
            </a:r>
            <a:r>
              <a:rPr b="1" lang="en" sz="1300">
                <a:solidFill>
                  <a:srgbClr val="262626"/>
                </a:solidFill>
                <a:latin typeface="Courier New"/>
                <a:ea typeface="Courier New"/>
                <a:cs typeface="Courier New"/>
                <a:sym typeface="Courier New"/>
              </a:rPr>
              <a:t>(</a:t>
            </a:r>
            <a:r>
              <a:rPr b="1" lang="en" sz="1300">
                <a:solidFill>
                  <a:srgbClr val="007500"/>
                </a:solidFill>
                <a:latin typeface="Courier New"/>
                <a:ea typeface="Courier New"/>
                <a:cs typeface="Courier New"/>
                <a:sym typeface="Courier New"/>
              </a:rPr>
              <a:t>"banane"</a:t>
            </a:r>
            <a:r>
              <a:rPr b="1" lang="en" sz="1300">
                <a:solidFill>
                  <a:srgbClr val="262626"/>
                </a:solidFill>
                <a:latin typeface="Courier New"/>
                <a:ea typeface="Courier New"/>
                <a:cs typeface="Courier New"/>
                <a:sym typeface="Courier New"/>
              </a:rPr>
              <a:t>);</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None/>
            </a:pPr>
            <a:r>
              <a:rPr b="1" lang="en" sz="1300">
                <a:solidFill>
                  <a:srgbClr val="262626"/>
                </a:solidFill>
                <a:latin typeface="Courier New"/>
                <a:ea typeface="Courier New"/>
                <a:cs typeface="Courier New"/>
                <a:sym typeface="Courier New"/>
              </a:rPr>
              <a:t>        fruits.</a:t>
            </a:r>
            <a:r>
              <a:rPr b="1" lang="en" sz="1300">
                <a:solidFill>
                  <a:srgbClr val="7928A1"/>
                </a:solidFill>
                <a:latin typeface="Courier New"/>
                <a:ea typeface="Courier New"/>
                <a:cs typeface="Courier New"/>
                <a:sym typeface="Courier New"/>
              </a:rPr>
              <a:t>add</a:t>
            </a:r>
            <a:r>
              <a:rPr b="1" lang="en" sz="1300">
                <a:solidFill>
                  <a:srgbClr val="262626"/>
                </a:solidFill>
                <a:latin typeface="Courier New"/>
                <a:ea typeface="Courier New"/>
                <a:cs typeface="Courier New"/>
                <a:sym typeface="Courier New"/>
              </a:rPr>
              <a:t>(</a:t>
            </a:r>
            <a:r>
              <a:rPr b="1" lang="en" sz="1300">
                <a:solidFill>
                  <a:srgbClr val="007500"/>
                </a:solidFill>
                <a:latin typeface="Courier New"/>
                <a:ea typeface="Courier New"/>
                <a:cs typeface="Courier New"/>
                <a:sym typeface="Courier New"/>
              </a:rPr>
              <a:t>"orange"</a:t>
            </a:r>
            <a:r>
              <a:rPr b="1" lang="en" sz="1300">
                <a:solidFill>
                  <a:srgbClr val="262626"/>
                </a:solidFill>
                <a:latin typeface="Courier New"/>
                <a:ea typeface="Courier New"/>
                <a:cs typeface="Courier New"/>
                <a:sym typeface="Courier New"/>
              </a:rPr>
              <a:t>);</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None/>
            </a:pPr>
            <a:r>
              <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None/>
            </a:pPr>
            <a:r>
              <a:rPr b="1" lang="en" sz="1300">
                <a:solidFill>
                  <a:srgbClr val="CDCDCD"/>
                </a:solidFill>
                <a:latin typeface="Courier New"/>
                <a:ea typeface="Courier New"/>
                <a:cs typeface="Courier New"/>
                <a:sym typeface="Courier New"/>
              </a:rPr>
              <a:t>       </a:t>
            </a:r>
            <a:r>
              <a:rPr b="1" lang="en" sz="1300">
                <a:solidFill>
                  <a:srgbClr val="9E9E9E"/>
                </a:solidFill>
                <a:latin typeface="Courier New"/>
                <a:ea typeface="Courier New"/>
                <a:cs typeface="Courier New"/>
                <a:sym typeface="Courier New"/>
              </a:rPr>
              <a:t>// Affichage de la liste non triée</a:t>
            </a:r>
            <a:endParaRPr b="1" sz="1300">
              <a:solidFill>
                <a:srgbClr val="9E9E9E"/>
              </a:solidFill>
              <a:latin typeface="Courier New"/>
              <a:ea typeface="Courier New"/>
              <a:cs typeface="Courier New"/>
              <a:sym typeface="Courier New"/>
            </a:endParaRPr>
          </a:p>
          <a:p>
            <a:pPr indent="0" lvl="0" marL="0" rtl="0" algn="l">
              <a:spcBef>
                <a:spcPts val="0"/>
              </a:spcBef>
              <a:spcAft>
                <a:spcPts val="0"/>
              </a:spcAft>
              <a:buNone/>
            </a:pPr>
            <a:r>
              <a:rPr b="1" lang="en" sz="1300">
                <a:solidFill>
                  <a:srgbClr val="262626"/>
                </a:solidFill>
                <a:latin typeface="Courier New"/>
                <a:ea typeface="Courier New"/>
                <a:cs typeface="Courier New"/>
                <a:sym typeface="Courier New"/>
              </a:rPr>
              <a:t>       System.</a:t>
            </a:r>
            <a:r>
              <a:rPr b="1" lang="en" sz="1300">
                <a:solidFill>
                  <a:srgbClr val="7928A1"/>
                </a:solidFill>
                <a:latin typeface="Courier New"/>
                <a:ea typeface="Courier New"/>
                <a:cs typeface="Courier New"/>
                <a:sym typeface="Courier New"/>
              </a:rPr>
              <a:t>out</a:t>
            </a:r>
            <a:r>
              <a:rPr b="1" lang="en" sz="1300">
                <a:solidFill>
                  <a:srgbClr val="262626"/>
                </a:solidFill>
                <a:latin typeface="Courier New"/>
                <a:ea typeface="Courier New"/>
                <a:cs typeface="Courier New"/>
                <a:sym typeface="Courier New"/>
              </a:rPr>
              <a:t>.println(</a:t>
            </a:r>
            <a:r>
              <a:rPr b="1" lang="en" sz="1300">
                <a:solidFill>
                  <a:srgbClr val="007500"/>
                </a:solidFill>
                <a:latin typeface="Courier New"/>
                <a:ea typeface="Courier New"/>
                <a:cs typeface="Courier New"/>
                <a:sym typeface="Courier New"/>
              </a:rPr>
              <a:t>"Liste non triée : "</a:t>
            </a:r>
            <a:r>
              <a:rPr b="1" lang="en" sz="1300">
                <a:solidFill>
                  <a:srgbClr val="262626"/>
                </a:solidFill>
                <a:latin typeface="Courier New"/>
                <a:ea typeface="Courier New"/>
                <a:cs typeface="Courier New"/>
                <a:sym typeface="Courier New"/>
              </a:rPr>
              <a:t> + maListe);</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None/>
            </a:pPr>
            <a:r>
              <a:t/>
            </a:r>
            <a:endParaRPr b="1" sz="1300">
              <a:solidFill>
                <a:srgbClr val="262626"/>
              </a:solidFill>
              <a:latin typeface="Courier New"/>
              <a:ea typeface="Courier New"/>
              <a:cs typeface="Courier New"/>
              <a:sym typeface="Courier New"/>
            </a:endParaRPr>
          </a:p>
          <a:p>
            <a:pPr indent="0" lvl="0" marL="457200" rtl="0" algn="l">
              <a:spcBef>
                <a:spcPts val="0"/>
              </a:spcBef>
              <a:spcAft>
                <a:spcPts val="0"/>
              </a:spcAft>
              <a:buNone/>
            </a:pPr>
            <a:r>
              <a:rPr b="1" lang="en" sz="1300">
                <a:solidFill>
                  <a:srgbClr val="262626"/>
                </a:solidFill>
                <a:latin typeface="Courier New"/>
                <a:ea typeface="Courier New"/>
                <a:cs typeface="Courier New"/>
                <a:sym typeface="Courier New"/>
              </a:rPr>
              <a:t>  </a:t>
            </a:r>
            <a:r>
              <a:rPr b="1" lang="en" sz="1300">
                <a:solidFill>
                  <a:srgbClr val="9E9E9E"/>
                </a:solidFill>
                <a:latin typeface="Courier New"/>
                <a:ea typeface="Courier New"/>
                <a:cs typeface="Courier New"/>
                <a:sym typeface="Courier New"/>
              </a:rPr>
              <a:t>// Tri de la liste en utilisant Collections.sort()</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None/>
            </a:pPr>
            <a:r>
              <a:rPr b="1" lang="en" sz="1300">
                <a:solidFill>
                  <a:srgbClr val="262626"/>
                </a:solidFill>
                <a:latin typeface="Courier New"/>
                <a:ea typeface="Courier New"/>
                <a:cs typeface="Courier New"/>
                <a:sym typeface="Courier New"/>
              </a:rPr>
              <a:t>       </a:t>
            </a:r>
            <a:r>
              <a:rPr b="1" lang="en" sz="1300">
                <a:solidFill>
                  <a:srgbClr val="995400"/>
                </a:solidFill>
                <a:latin typeface="Courier New"/>
                <a:ea typeface="Courier New"/>
                <a:cs typeface="Courier New"/>
                <a:sym typeface="Courier New"/>
              </a:rPr>
              <a:t>Collections</a:t>
            </a:r>
            <a:r>
              <a:rPr b="1" lang="en" sz="1300">
                <a:solidFill>
                  <a:srgbClr val="262626"/>
                </a:solidFill>
                <a:latin typeface="Courier New"/>
                <a:ea typeface="Courier New"/>
                <a:cs typeface="Courier New"/>
                <a:sym typeface="Courier New"/>
              </a:rPr>
              <a:t>.</a:t>
            </a:r>
            <a:r>
              <a:rPr b="1" lang="en" sz="1300">
                <a:solidFill>
                  <a:srgbClr val="7928A1"/>
                </a:solidFill>
                <a:latin typeface="Courier New"/>
                <a:ea typeface="Courier New"/>
                <a:cs typeface="Courier New"/>
                <a:sym typeface="Courier New"/>
              </a:rPr>
              <a:t>sort</a:t>
            </a:r>
            <a:r>
              <a:rPr b="1" lang="en" sz="1300">
                <a:solidFill>
                  <a:srgbClr val="262626"/>
                </a:solidFill>
                <a:latin typeface="Courier New"/>
                <a:ea typeface="Courier New"/>
                <a:cs typeface="Courier New"/>
                <a:sym typeface="Courier New"/>
              </a:rPr>
              <a:t>(fruits);</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None/>
            </a:pPr>
            <a:r>
              <a:rPr b="1" lang="en" sz="1300">
                <a:solidFill>
                  <a:srgbClr val="262626"/>
                </a:solidFill>
                <a:latin typeface="Courier New"/>
                <a:ea typeface="Courier New"/>
                <a:cs typeface="Courier New"/>
                <a:sym typeface="Courier New"/>
              </a:rPr>
              <a:t> </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None/>
            </a:pPr>
            <a:r>
              <a:rPr b="1" lang="en" sz="1300">
                <a:solidFill>
                  <a:srgbClr val="262626"/>
                </a:solidFill>
                <a:latin typeface="Courier New"/>
                <a:ea typeface="Courier New"/>
                <a:cs typeface="Courier New"/>
                <a:sym typeface="Courier New"/>
              </a:rPr>
              <a:t>       </a:t>
            </a:r>
            <a:r>
              <a:rPr b="1" lang="en" sz="1300">
                <a:solidFill>
                  <a:srgbClr val="9E9E9E"/>
                </a:solidFill>
                <a:latin typeface="Courier New"/>
                <a:ea typeface="Courier New"/>
                <a:cs typeface="Courier New"/>
                <a:sym typeface="Courier New"/>
              </a:rPr>
              <a:t>// Affichage de la liste triée</a:t>
            </a:r>
            <a:endParaRPr b="1" sz="1300">
              <a:solidFill>
                <a:srgbClr val="9E9E9E"/>
              </a:solidFill>
              <a:latin typeface="Courier New"/>
              <a:ea typeface="Courier New"/>
              <a:cs typeface="Courier New"/>
              <a:sym typeface="Courier New"/>
            </a:endParaRPr>
          </a:p>
          <a:p>
            <a:pPr indent="0" lvl="0" marL="0" rtl="0" algn="l">
              <a:spcBef>
                <a:spcPts val="0"/>
              </a:spcBef>
              <a:spcAft>
                <a:spcPts val="0"/>
              </a:spcAft>
              <a:buNone/>
            </a:pPr>
            <a:r>
              <a:rPr b="1" lang="en" sz="1300">
                <a:solidFill>
                  <a:srgbClr val="262626"/>
                </a:solidFill>
                <a:latin typeface="Courier New"/>
                <a:ea typeface="Courier New"/>
                <a:cs typeface="Courier New"/>
                <a:sym typeface="Courier New"/>
              </a:rPr>
              <a:t>       System.out.println(</a:t>
            </a:r>
            <a:r>
              <a:rPr b="1" lang="en" sz="1300">
                <a:solidFill>
                  <a:srgbClr val="007500"/>
                </a:solidFill>
                <a:latin typeface="Courier New"/>
                <a:ea typeface="Courier New"/>
                <a:cs typeface="Courier New"/>
                <a:sym typeface="Courier New"/>
              </a:rPr>
              <a:t>"Liste triée : "</a:t>
            </a:r>
            <a:r>
              <a:rPr b="1" lang="en" sz="1300">
                <a:solidFill>
                  <a:srgbClr val="262626"/>
                </a:solidFill>
                <a:latin typeface="Courier New"/>
                <a:ea typeface="Courier New"/>
                <a:cs typeface="Courier New"/>
                <a:sym typeface="Courier New"/>
              </a:rPr>
              <a:t> + fruits);</a:t>
            </a:r>
            <a:endParaRPr b="1" sz="1300">
              <a:solidFill>
                <a:srgbClr val="262626"/>
              </a:solidFill>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lang="en" sz="1300">
                <a:solidFill>
                  <a:srgbClr val="262626"/>
                </a:solidFill>
                <a:latin typeface="Courier New"/>
                <a:ea typeface="Courier New"/>
                <a:cs typeface="Courier New"/>
                <a:sym typeface="Courier New"/>
              </a:rPr>
              <a:t>}</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solidFill>
                  <a:srgbClr val="262626"/>
                </a:solidFill>
                <a:latin typeface="Courier New"/>
                <a:ea typeface="Courier New"/>
                <a:cs typeface="Courier New"/>
                <a:sym typeface="Courier New"/>
              </a:rPr>
              <a:t>}</a:t>
            </a:r>
            <a:endParaRPr b="1" sz="1300">
              <a:solidFill>
                <a:srgbClr val="262626"/>
              </a:solidFill>
              <a:latin typeface="Courier New"/>
              <a:ea typeface="Courier New"/>
              <a:cs typeface="Courier New"/>
              <a:sym typeface="Courier New"/>
            </a:endParaRPr>
          </a:p>
        </p:txBody>
      </p:sp>
      <p:sp>
        <p:nvSpPr>
          <p:cNvPr id="308" name="Google Shape;308;p38"/>
          <p:cNvSpPr txBox="1"/>
          <p:nvPr/>
        </p:nvSpPr>
        <p:spPr>
          <a:xfrm>
            <a:off x="1660425" y="4338975"/>
            <a:ext cx="41196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Liste non triée : [pomme, banane, orange]</a:t>
            </a:r>
            <a:endParaRPr/>
          </a:p>
          <a:p>
            <a:pPr indent="0" lvl="0" marL="0" rtl="0" algn="l">
              <a:spcBef>
                <a:spcPts val="0"/>
              </a:spcBef>
              <a:spcAft>
                <a:spcPts val="0"/>
              </a:spcAft>
              <a:buNone/>
            </a:pPr>
            <a:r>
              <a:rPr lang="en"/>
              <a:t>Liste triée : [banane, orange, pomme]</a:t>
            </a:r>
            <a:endParaRPr/>
          </a:p>
        </p:txBody>
      </p:sp>
      <p:sp>
        <p:nvSpPr>
          <p:cNvPr id="309" name="Google Shape;309;p38"/>
          <p:cNvSpPr txBox="1"/>
          <p:nvPr/>
        </p:nvSpPr>
        <p:spPr>
          <a:xfrm>
            <a:off x="695375" y="4406350"/>
            <a:ext cx="120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latin typeface="Roboto"/>
                <a:ea typeface="Roboto"/>
                <a:cs typeface="Roboto"/>
                <a:sym typeface="Roboto"/>
              </a:rPr>
              <a:t>Output : </a:t>
            </a:r>
            <a:endParaRPr b="1">
              <a:solidFill>
                <a:srgbClr val="E20B0B"/>
              </a:solidFill>
              <a:latin typeface="Roboto"/>
              <a:ea typeface="Roboto"/>
              <a:cs typeface="Roboto"/>
              <a:sym typeface="Roboto"/>
            </a:endParaRPr>
          </a:p>
        </p:txBody>
      </p:sp>
      <p:sp>
        <p:nvSpPr>
          <p:cNvPr id="310" name="Google Shape;310;p38"/>
          <p:cNvSpPr txBox="1"/>
          <p:nvPr/>
        </p:nvSpPr>
        <p:spPr>
          <a:xfrm>
            <a:off x="6553850" y="3426175"/>
            <a:ext cx="2139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latin typeface="Roboto"/>
                <a:ea typeface="Roboto"/>
                <a:cs typeface="Roboto"/>
                <a:sym typeface="Roboto"/>
              </a:rPr>
              <a:t>Nb: La classe String implémente l’interface Comparable</a:t>
            </a:r>
            <a:endParaRPr b="1">
              <a:solidFill>
                <a:srgbClr val="E20B0B"/>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cxnSp>
        <p:nvCxnSpPr>
          <p:cNvPr id="315" name="Google Shape;315;p39"/>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316" name="Google Shape;316;p39"/>
          <p:cNvSpPr txBox="1"/>
          <p:nvPr>
            <p:ph idx="12" type="sldNum"/>
          </p:nvPr>
        </p:nvSpPr>
        <p:spPr>
          <a:xfrm>
            <a:off x="85486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pic>
        <p:nvPicPr>
          <p:cNvPr descr="D:\esprit 2014\ESPRIT 2014\charte essprit 2014\render\support final\triangle.png" id="317" name="Google Shape;317;p39"/>
          <p:cNvPicPr preferRelativeResize="0"/>
          <p:nvPr/>
        </p:nvPicPr>
        <p:blipFill rotWithShape="1">
          <a:blip r:embed="rId3">
            <a:alphaModFix/>
          </a:blip>
          <a:srcRect b="0" l="0" r="0" t="0"/>
          <a:stretch/>
        </p:blipFill>
        <p:spPr>
          <a:xfrm rot="10800000">
            <a:off x="6772580" y="2150"/>
            <a:ext cx="2371432" cy="1631872"/>
          </a:xfrm>
          <a:prstGeom prst="rect">
            <a:avLst/>
          </a:prstGeom>
          <a:noFill/>
          <a:ln>
            <a:noFill/>
          </a:ln>
        </p:spPr>
      </p:pic>
      <p:sp>
        <p:nvSpPr>
          <p:cNvPr id="318" name="Google Shape;318;p39"/>
          <p:cNvSpPr txBox="1"/>
          <p:nvPr/>
        </p:nvSpPr>
        <p:spPr>
          <a:xfrm>
            <a:off x="391475" y="891722"/>
            <a:ext cx="8268000" cy="122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sz="1800">
                <a:latin typeface="Roboto Light"/>
                <a:ea typeface="Roboto Light"/>
                <a:cs typeface="Roboto Light"/>
                <a:sym typeface="Roboto Light"/>
              </a:rPr>
              <a:t>L’interface </a:t>
            </a:r>
            <a:r>
              <a:rPr b="1" lang="en" sz="1800">
                <a:solidFill>
                  <a:srgbClr val="FF0000"/>
                </a:solidFill>
                <a:latin typeface="Roboto"/>
                <a:ea typeface="Roboto"/>
                <a:cs typeface="Roboto"/>
                <a:sym typeface="Roboto"/>
              </a:rPr>
              <a:t>Comparable </a:t>
            </a:r>
            <a:r>
              <a:rPr lang="en" sz="1800">
                <a:latin typeface="Roboto Light"/>
                <a:ea typeface="Roboto Light"/>
                <a:cs typeface="Roboto Light"/>
                <a:sym typeface="Roboto Light"/>
              </a:rPr>
              <a:t>est utilisée pour permettre la comparaison d'objets entre eux. Cette interface définit une méthode </a:t>
            </a:r>
            <a:r>
              <a:rPr b="1" lang="en" sz="1800">
                <a:solidFill>
                  <a:srgbClr val="FF0000"/>
                </a:solidFill>
                <a:latin typeface="Roboto"/>
                <a:ea typeface="Roboto"/>
                <a:cs typeface="Roboto"/>
                <a:sym typeface="Roboto"/>
              </a:rPr>
              <a:t>compareTo </a:t>
            </a:r>
            <a:r>
              <a:rPr lang="en" sz="1800">
                <a:latin typeface="Roboto Light"/>
                <a:ea typeface="Roboto Light"/>
                <a:cs typeface="Roboto Light"/>
                <a:sym typeface="Roboto Light"/>
              </a:rPr>
              <a:t>qui prend en argument un </a:t>
            </a:r>
            <a:r>
              <a:rPr b="1" lang="en" sz="1800">
                <a:latin typeface="Roboto"/>
                <a:ea typeface="Roboto"/>
                <a:cs typeface="Roboto"/>
                <a:sym typeface="Roboto"/>
              </a:rPr>
              <a:t>objet </a:t>
            </a:r>
            <a:r>
              <a:rPr lang="en" sz="1800">
                <a:latin typeface="Roboto Light"/>
                <a:ea typeface="Roboto Light"/>
                <a:cs typeface="Roboto Light"/>
                <a:sym typeface="Roboto Light"/>
              </a:rPr>
              <a:t>et retourne un </a:t>
            </a:r>
            <a:r>
              <a:rPr b="1" lang="en" sz="1800">
                <a:latin typeface="Roboto"/>
                <a:ea typeface="Roboto"/>
                <a:cs typeface="Roboto"/>
                <a:sym typeface="Roboto"/>
              </a:rPr>
              <a:t>entier</a:t>
            </a:r>
            <a:r>
              <a:rPr lang="en" sz="1800">
                <a:latin typeface="Roboto Light"/>
                <a:ea typeface="Roboto Light"/>
                <a:cs typeface="Roboto Light"/>
                <a:sym typeface="Roboto Light"/>
              </a:rPr>
              <a:t>.</a:t>
            </a:r>
            <a:endParaRPr sz="1800">
              <a:latin typeface="Roboto Light"/>
              <a:ea typeface="Roboto Light"/>
              <a:cs typeface="Roboto Light"/>
              <a:sym typeface="Roboto Light"/>
            </a:endParaRPr>
          </a:p>
        </p:txBody>
      </p:sp>
      <p:sp>
        <p:nvSpPr>
          <p:cNvPr id="319" name="Google Shape;319;p39"/>
          <p:cNvSpPr txBox="1"/>
          <p:nvPr/>
        </p:nvSpPr>
        <p:spPr>
          <a:xfrm>
            <a:off x="838825" y="61475"/>
            <a:ext cx="48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L’interface Comparable&lt;T&gt;</a:t>
            </a:r>
            <a:endParaRPr b="1">
              <a:solidFill>
                <a:srgbClr val="E20B0B"/>
              </a:solidFill>
            </a:endParaRPr>
          </a:p>
        </p:txBody>
      </p:sp>
      <p:sp>
        <p:nvSpPr>
          <p:cNvPr id="320" name="Google Shape;320;p39"/>
          <p:cNvSpPr txBox="1"/>
          <p:nvPr/>
        </p:nvSpPr>
        <p:spPr>
          <a:xfrm>
            <a:off x="541950" y="2238925"/>
            <a:ext cx="8060100" cy="813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7928A1"/>
                </a:solidFill>
                <a:latin typeface="Courier New"/>
                <a:ea typeface="Courier New"/>
                <a:cs typeface="Courier New"/>
                <a:sym typeface="Courier New"/>
              </a:rPr>
              <a:t>public</a:t>
            </a:r>
            <a:r>
              <a:rPr b="1" lang="en">
                <a:solidFill>
                  <a:srgbClr val="262626"/>
                </a:solidFill>
                <a:latin typeface="Courier New"/>
                <a:ea typeface="Courier New"/>
                <a:cs typeface="Courier New"/>
                <a:sym typeface="Courier New"/>
              </a:rPr>
              <a:t> </a:t>
            </a:r>
            <a:r>
              <a:rPr b="1" lang="en">
                <a:solidFill>
                  <a:srgbClr val="7928A1"/>
                </a:solidFill>
                <a:latin typeface="Courier New"/>
                <a:ea typeface="Courier New"/>
                <a:cs typeface="Courier New"/>
                <a:sym typeface="Courier New"/>
              </a:rPr>
              <a:t>interface </a:t>
            </a:r>
            <a:r>
              <a:rPr b="1" lang="en">
                <a:solidFill>
                  <a:srgbClr val="006F94"/>
                </a:solidFill>
                <a:latin typeface="Courier New"/>
                <a:ea typeface="Courier New"/>
                <a:cs typeface="Courier New"/>
                <a:sym typeface="Courier New"/>
              </a:rPr>
              <a:t>Comparable</a:t>
            </a:r>
            <a:r>
              <a:rPr b="1" lang="en">
                <a:solidFill>
                  <a:srgbClr val="262626"/>
                </a:solidFill>
                <a:latin typeface="Courier New"/>
                <a:ea typeface="Courier New"/>
                <a:cs typeface="Courier New"/>
                <a:sym typeface="Courier New"/>
              </a:rPr>
              <a:t>&lt;</a:t>
            </a:r>
            <a:r>
              <a:rPr b="1" lang="en">
                <a:solidFill>
                  <a:srgbClr val="006F94"/>
                </a:solidFill>
                <a:latin typeface="Courier New"/>
                <a:ea typeface="Courier New"/>
                <a:cs typeface="Courier New"/>
                <a:sym typeface="Courier New"/>
              </a:rPr>
              <a:t>T</a:t>
            </a:r>
            <a:r>
              <a:rPr b="1" lang="en">
                <a:solidFill>
                  <a:srgbClr val="262626"/>
                </a:solidFill>
                <a:latin typeface="Courier New"/>
                <a:ea typeface="Courier New"/>
                <a:cs typeface="Courier New"/>
                <a:sym typeface="Courier New"/>
              </a:rPr>
              <a:t>&gt; {</a:t>
            </a:r>
            <a:endParaRPr b="1">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a:solidFill>
                  <a:srgbClr val="262626"/>
                </a:solidFill>
                <a:latin typeface="Courier New"/>
                <a:ea typeface="Courier New"/>
                <a:cs typeface="Courier New"/>
                <a:sym typeface="Courier New"/>
              </a:rPr>
              <a:t>    </a:t>
            </a:r>
            <a:r>
              <a:rPr b="1" lang="en">
                <a:solidFill>
                  <a:srgbClr val="7928A1"/>
                </a:solidFill>
                <a:latin typeface="Courier New"/>
                <a:ea typeface="Courier New"/>
                <a:cs typeface="Courier New"/>
                <a:sym typeface="Courier New"/>
              </a:rPr>
              <a:t>public</a:t>
            </a:r>
            <a:r>
              <a:rPr b="1" lang="en">
                <a:solidFill>
                  <a:srgbClr val="262626"/>
                </a:solidFill>
                <a:latin typeface="Courier New"/>
                <a:ea typeface="Courier New"/>
                <a:cs typeface="Courier New"/>
                <a:sym typeface="Courier New"/>
              </a:rPr>
              <a:t> </a:t>
            </a:r>
            <a:r>
              <a:rPr b="1" lang="en">
                <a:solidFill>
                  <a:srgbClr val="995400"/>
                </a:solidFill>
                <a:latin typeface="Courier New"/>
                <a:ea typeface="Courier New"/>
                <a:cs typeface="Courier New"/>
                <a:sym typeface="Courier New"/>
              </a:rPr>
              <a:t>int</a:t>
            </a:r>
            <a:r>
              <a:rPr b="1" lang="en">
                <a:solidFill>
                  <a:srgbClr val="262626"/>
                </a:solidFill>
                <a:latin typeface="Courier New"/>
                <a:ea typeface="Courier New"/>
                <a:cs typeface="Courier New"/>
                <a:sym typeface="Courier New"/>
              </a:rPr>
              <a:t> </a:t>
            </a:r>
            <a:r>
              <a:rPr b="1" lang="en">
                <a:solidFill>
                  <a:srgbClr val="006F94"/>
                </a:solidFill>
                <a:latin typeface="Courier New"/>
                <a:ea typeface="Courier New"/>
                <a:cs typeface="Courier New"/>
                <a:sym typeface="Courier New"/>
              </a:rPr>
              <a:t>compareTo</a:t>
            </a:r>
            <a:r>
              <a:rPr b="1" lang="en">
                <a:solidFill>
                  <a:srgbClr val="262626"/>
                </a:solidFill>
                <a:latin typeface="Courier New"/>
                <a:ea typeface="Courier New"/>
                <a:cs typeface="Courier New"/>
                <a:sym typeface="Courier New"/>
              </a:rPr>
              <a:t>(</a:t>
            </a:r>
            <a:r>
              <a:rPr b="1" lang="en">
                <a:solidFill>
                  <a:srgbClr val="995400"/>
                </a:solidFill>
                <a:latin typeface="Courier New"/>
                <a:ea typeface="Courier New"/>
                <a:cs typeface="Courier New"/>
                <a:sym typeface="Courier New"/>
              </a:rPr>
              <a:t>T o</a:t>
            </a:r>
            <a:r>
              <a:rPr b="1" lang="en">
                <a:solidFill>
                  <a:srgbClr val="262626"/>
                </a:solidFill>
                <a:latin typeface="Courier New"/>
                <a:ea typeface="Courier New"/>
                <a:cs typeface="Courier New"/>
                <a:sym typeface="Courier New"/>
              </a:rPr>
              <a:t>);</a:t>
            </a:r>
            <a:endParaRPr b="1">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a:solidFill>
                  <a:srgbClr val="262626"/>
                </a:solidFill>
                <a:latin typeface="Courier New"/>
                <a:ea typeface="Courier New"/>
                <a:cs typeface="Courier New"/>
                <a:sym typeface="Courier New"/>
              </a:rPr>
              <a:t>}</a:t>
            </a:r>
            <a:endParaRPr b="1">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a:solidFill>
                <a:srgbClr val="7928A1"/>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cxnSp>
        <p:nvCxnSpPr>
          <p:cNvPr id="325" name="Google Shape;325;p40"/>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326" name="Google Shape;326;p40"/>
          <p:cNvSpPr txBox="1"/>
          <p:nvPr>
            <p:ph idx="12" type="sldNum"/>
          </p:nvPr>
        </p:nvSpPr>
        <p:spPr>
          <a:xfrm>
            <a:off x="85486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pic>
        <p:nvPicPr>
          <p:cNvPr descr="D:\esprit 2014\ESPRIT 2014\charte essprit 2014\render\support final\triangle.png" id="327" name="Google Shape;327;p40"/>
          <p:cNvPicPr preferRelativeResize="0"/>
          <p:nvPr/>
        </p:nvPicPr>
        <p:blipFill rotWithShape="1">
          <a:blip r:embed="rId3">
            <a:alphaModFix/>
          </a:blip>
          <a:srcRect b="0" l="0" r="0" t="0"/>
          <a:stretch/>
        </p:blipFill>
        <p:spPr>
          <a:xfrm rot="10800000">
            <a:off x="6772580" y="2150"/>
            <a:ext cx="2371432" cy="1631872"/>
          </a:xfrm>
          <a:prstGeom prst="rect">
            <a:avLst/>
          </a:prstGeom>
          <a:noFill/>
          <a:ln>
            <a:noFill/>
          </a:ln>
        </p:spPr>
      </p:pic>
      <p:sp>
        <p:nvSpPr>
          <p:cNvPr id="328" name="Google Shape;328;p40"/>
          <p:cNvSpPr txBox="1"/>
          <p:nvPr/>
        </p:nvSpPr>
        <p:spPr>
          <a:xfrm>
            <a:off x="391475" y="891721"/>
            <a:ext cx="8268000" cy="408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sz="1800">
                <a:latin typeface="Roboto Light"/>
                <a:ea typeface="Roboto Light"/>
                <a:cs typeface="Roboto Light"/>
                <a:sym typeface="Roboto Light"/>
              </a:rPr>
              <a:t>La méthode </a:t>
            </a:r>
            <a:r>
              <a:rPr b="1" lang="en" sz="1800">
                <a:latin typeface="Roboto"/>
                <a:ea typeface="Roboto"/>
                <a:cs typeface="Roboto"/>
                <a:sym typeface="Roboto"/>
              </a:rPr>
              <a:t>compareTo </a:t>
            </a:r>
            <a:r>
              <a:rPr lang="en" sz="1800">
                <a:latin typeface="Roboto Light"/>
                <a:ea typeface="Roboto Light"/>
                <a:cs typeface="Roboto Light"/>
                <a:sym typeface="Roboto Light"/>
              </a:rPr>
              <a:t>compare l'objet courant avec l'objet donné en argument et renvoie :</a:t>
            </a:r>
            <a:endParaRPr sz="1800">
              <a:latin typeface="Roboto Light"/>
              <a:ea typeface="Roboto Light"/>
              <a:cs typeface="Roboto Light"/>
              <a:sym typeface="Roboto Light"/>
            </a:endParaRPr>
          </a:p>
          <a:p>
            <a:pPr indent="-342900" lvl="0" marL="457200" rtl="0" algn="l">
              <a:lnSpc>
                <a:spcPct val="115000"/>
              </a:lnSpc>
              <a:spcBef>
                <a:spcPts val="1000"/>
              </a:spcBef>
              <a:spcAft>
                <a:spcPts val="0"/>
              </a:spcAft>
              <a:buSzPts val="1800"/>
              <a:buFont typeface="Roboto Light"/>
              <a:buChar char="●"/>
            </a:pPr>
            <a:r>
              <a:rPr lang="en" sz="1800">
                <a:latin typeface="Roboto Light"/>
                <a:ea typeface="Roboto Light"/>
                <a:cs typeface="Roboto Light"/>
                <a:sym typeface="Roboto Light"/>
              </a:rPr>
              <a:t>un nombre négatif si l'objet courant est inférieur à l'objet donné en argument.</a:t>
            </a:r>
            <a:endParaRPr sz="1800">
              <a:latin typeface="Roboto Light"/>
              <a:ea typeface="Roboto Light"/>
              <a:cs typeface="Roboto Light"/>
              <a:sym typeface="Roboto Light"/>
            </a:endParaRPr>
          </a:p>
          <a:p>
            <a:pPr indent="-342900" lvl="0" marL="457200" rtl="0" algn="l">
              <a:lnSpc>
                <a:spcPct val="115000"/>
              </a:lnSpc>
              <a:spcBef>
                <a:spcPts val="0"/>
              </a:spcBef>
              <a:spcAft>
                <a:spcPts val="0"/>
              </a:spcAft>
              <a:buSzPts val="1800"/>
              <a:buFont typeface="Roboto Light"/>
              <a:buChar char="●"/>
            </a:pPr>
            <a:r>
              <a:rPr lang="en" sz="1800">
                <a:latin typeface="Roboto Light"/>
                <a:ea typeface="Roboto Light"/>
                <a:cs typeface="Roboto Light"/>
                <a:sym typeface="Roboto Light"/>
              </a:rPr>
              <a:t>zéro si l'objet courant est égal à l'objet donné en argument.</a:t>
            </a:r>
            <a:endParaRPr sz="1800">
              <a:latin typeface="Roboto Light"/>
              <a:ea typeface="Roboto Light"/>
              <a:cs typeface="Roboto Light"/>
              <a:sym typeface="Roboto Light"/>
            </a:endParaRPr>
          </a:p>
          <a:p>
            <a:pPr indent="-342900" lvl="0" marL="457200" rtl="0" algn="l">
              <a:lnSpc>
                <a:spcPct val="115000"/>
              </a:lnSpc>
              <a:spcBef>
                <a:spcPts val="0"/>
              </a:spcBef>
              <a:spcAft>
                <a:spcPts val="0"/>
              </a:spcAft>
              <a:buSzPts val="1800"/>
              <a:buFont typeface="Roboto Light"/>
              <a:buChar char="●"/>
            </a:pPr>
            <a:r>
              <a:rPr lang="en" sz="1800">
                <a:latin typeface="Roboto Light"/>
                <a:ea typeface="Roboto Light"/>
                <a:cs typeface="Roboto Light"/>
                <a:sym typeface="Roboto Light"/>
              </a:rPr>
              <a:t>un nombre positif si l'objet courant est supérieur à l'objet donné en argument.</a:t>
            </a:r>
            <a:endParaRPr sz="1800">
              <a:latin typeface="Roboto Light"/>
              <a:ea typeface="Roboto Light"/>
              <a:cs typeface="Roboto Light"/>
              <a:sym typeface="Roboto Light"/>
            </a:endParaRPr>
          </a:p>
          <a:p>
            <a:pPr indent="0" lvl="0" marL="0" marR="0" rtl="0" algn="l">
              <a:lnSpc>
                <a:spcPct val="115000"/>
              </a:lnSpc>
              <a:spcBef>
                <a:spcPts val="1000"/>
              </a:spcBef>
              <a:spcAft>
                <a:spcPts val="0"/>
              </a:spcAft>
              <a:buClr>
                <a:srgbClr val="000000"/>
              </a:buClr>
              <a:buSzPts val="2400"/>
              <a:buFont typeface="Arial"/>
              <a:buNone/>
            </a:pPr>
            <a:r>
              <a:t/>
            </a:r>
            <a:endParaRPr sz="1800">
              <a:latin typeface="Roboto Light"/>
              <a:ea typeface="Roboto Light"/>
              <a:cs typeface="Roboto Light"/>
              <a:sym typeface="Roboto Light"/>
            </a:endParaRPr>
          </a:p>
        </p:txBody>
      </p:sp>
      <p:sp>
        <p:nvSpPr>
          <p:cNvPr id="329" name="Google Shape;329;p40"/>
          <p:cNvSpPr txBox="1"/>
          <p:nvPr/>
        </p:nvSpPr>
        <p:spPr>
          <a:xfrm>
            <a:off x="838825" y="61475"/>
            <a:ext cx="48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L’interface Comparable&lt;T&gt;</a:t>
            </a:r>
            <a:endParaRPr b="1">
              <a:solidFill>
                <a:srgbClr val="E20B0B"/>
              </a:solidFill>
            </a:endParaRPr>
          </a:p>
        </p:txBody>
      </p:sp>
      <p:pic>
        <p:nvPicPr>
          <p:cNvPr id="330" name="Google Shape;330;p40"/>
          <p:cNvPicPr preferRelativeResize="0"/>
          <p:nvPr/>
        </p:nvPicPr>
        <p:blipFill rotWithShape="1">
          <a:blip r:embed="rId4">
            <a:alphaModFix/>
          </a:blip>
          <a:srcRect b="0" l="0" r="0" t="0"/>
          <a:stretch/>
        </p:blipFill>
        <p:spPr>
          <a:xfrm>
            <a:off x="204775" y="3149225"/>
            <a:ext cx="8734425" cy="1628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cxnSp>
        <p:nvCxnSpPr>
          <p:cNvPr id="335" name="Google Shape;335;p41"/>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336" name="Google Shape;336;p41"/>
          <p:cNvSpPr txBox="1"/>
          <p:nvPr>
            <p:ph idx="12" type="sldNum"/>
          </p:nvPr>
        </p:nvSpPr>
        <p:spPr>
          <a:xfrm>
            <a:off x="85486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pic>
        <p:nvPicPr>
          <p:cNvPr descr="D:\esprit 2014\ESPRIT 2014\charte essprit 2014\render\support final\triangle.png" id="337" name="Google Shape;337;p41"/>
          <p:cNvPicPr preferRelativeResize="0"/>
          <p:nvPr/>
        </p:nvPicPr>
        <p:blipFill rotWithShape="1">
          <a:blip r:embed="rId3">
            <a:alphaModFix/>
          </a:blip>
          <a:srcRect b="0" l="0" r="0" t="0"/>
          <a:stretch/>
        </p:blipFill>
        <p:spPr>
          <a:xfrm rot="10800000">
            <a:off x="6772580" y="2150"/>
            <a:ext cx="2371432" cy="1631872"/>
          </a:xfrm>
          <a:prstGeom prst="rect">
            <a:avLst/>
          </a:prstGeom>
          <a:noFill/>
          <a:ln>
            <a:noFill/>
          </a:ln>
        </p:spPr>
      </p:pic>
      <p:sp>
        <p:nvSpPr>
          <p:cNvPr id="338" name="Google Shape;338;p41"/>
          <p:cNvSpPr txBox="1"/>
          <p:nvPr/>
        </p:nvSpPr>
        <p:spPr>
          <a:xfrm>
            <a:off x="582175" y="466975"/>
            <a:ext cx="8060100" cy="4590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00">
                <a:solidFill>
                  <a:srgbClr val="7928A1"/>
                </a:solidFill>
                <a:latin typeface="Courier New"/>
                <a:ea typeface="Courier New"/>
                <a:cs typeface="Courier New"/>
                <a:sym typeface="Courier New"/>
              </a:rPr>
              <a:t>public</a:t>
            </a:r>
            <a:r>
              <a:rPr b="1" lang="en" sz="1300">
                <a:solidFill>
                  <a:srgbClr val="262626"/>
                </a:solidFill>
                <a:latin typeface="Courier New"/>
                <a:ea typeface="Courier New"/>
                <a:cs typeface="Courier New"/>
                <a:sym typeface="Courier New"/>
              </a:rPr>
              <a:t> </a:t>
            </a:r>
            <a:r>
              <a:rPr b="1" lang="en" sz="1300">
                <a:solidFill>
                  <a:srgbClr val="7928A1"/>
                </a:solidFill>
                <a:latin typeface="Courier New"/>
                <a:ea typeface="Courier New"/>
                <a:cs typeface="Courier New"/>
                <a:sym typeface="Courier New"/>
              </a:rPr>
              <a:t>class</a:t>
            </a:r>
            <a:r>
              <a:rPr b="1" lang="en" sz="1300">
                <a:solidFill>
                  <a:srgbClr val="262626"/>
                </a:solidFill>
                <a:latin typeface="Courier New"/>
                <a:ea typeface="Courier New"/>
                <a:cs typeface="Courier New"/>
                <a:sym typeface="Courier New"/>
              </a:rPr>
              <a:t> </a:t>
            </a:r>
            <a:r>
              <a:rPr b="1" lang="en" sz="1300">
                <a:solidFill>
                  <a:srgbClr val="006F94"/>
                </a:solidFill>
                <a:latin typeface="Courier New"/>
                <a:ea typeface="Courier New"/>
                <a:cs typeface="Courier New"/>
                <a:sym typeface="Courier New"/>
              </a:rPr>
              <a:t>Personne</a:t>
            </a:r>
            <a:r>
              <a:rPr b="1" lang="en" sz="1300">
                <a:solidFill>
                  <a:srgbClr val="262626"/>
                </a:solidFill>
                <a:latin typeface="Courier New"/>
                <a:ea typeface="Courier New"/>
                <a:cs typeface="Courier New"/>
                <a:sym typeface="Courier New"/>
              </a:rPr>
              <a:t> </a:t>
            </a:r>
            <a:r>
              <a:rPr b="1" lang="en" sz="1300">
                <a:solidFill>
                  <a:srgbClr val="006F94"/>
                </a:solidFill>
                <a:latin typeface="Courier New"/>
                <a:ea typeface="Courier New"/>
                <a:cs typeface="Courier New"/>
                <a:sym typeface="Courier New"/>
              </a:rPr>
              <a:t>implements</a:t>
            </a:r>
            <a:r>
              <a:rPr b="1" lang="en" sz="1300">
                <a:solidFill>
                  <a:srgbClr val="262626"/>
                </a:solidFill>
                <a:latin typeface="Courier New"/>
                <a:ea typeface="Courier New"/>
                <a:cs typeface="Courier New"/>
                <a:sym typeface="Courier New"/>
              </a:rPr>
              <a:t> </a:t>
            </a:r>
            <a:r>
              <a:rPr b="1" lang="en" sz="1300">
                <a:solidFill>
                  <a:srgbClr val="006F94"/>
                </a:solidFill>
                <a:latin typeface="Courier New"/>
                <a:ea typeface="Courier New"/>
                <a:cs typeface="Courier New"/>
                <a:sym typeface="Courier New"/>
              </a:rPr>
              <a:t>Comparable</a:t>
            </a:r>
            <a:r>
              <a:rPr b="1" lang="en" sz="1300">
                <a:solidFill>
                  <a:srgbClr val="262626"/>
                </a:solidFill>
                <a:latin typeface="Courier New"/>
                <a:ea typeface="Courier New"/>
                <a:cs typeface="Courier New"/>
                <a:sym typeface="Courier New"/>
              </a:rPr>
              <a:t>&lt;</a:t>
            </a:r>
            <a:r>
              <a:rPr b="1" lang="en" sz="1300">
                <a:solidFill>
                  <a:srgbClr val="006F94"/>
                </a:solidFill>
                <a:latin typeface="Courier New"/>
                <a:ea typeface="Courier New"/>
                <a:cs typeface="Courier New"/>
                <a:sym typeface="Courier New"/>
              </a:rPr>
              <a:t>Personne</a:t>
            </a:r>
            <a:r>
              <a:rPr b="1" lang="en" sz="1300">
                <a:solidFill>
                  <a:srgbClr val="262626"/>
                </a:solidFill>
                <a:latin typeface="Courier New"/>
                <a:ea typeface="Courier New"/>
                <a:cs typeface="Courier New"/>
                <a:sym typeface="Courier New"/>
              </a:rPr>
              <a:t>&gt; {</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solidFill>
                  <a:srgbClr val="262626"/>
                </a:solidFill>
                <a:latin typeface="Courier New"/>
                <a:ea typeface="Courier New"/>
                <a:cs typeface="Courier New"/>
                <a:sym typeface="Courier New"/>
              </a:rPr>
              <a:t>    </a:t>
            </a:r>
            <a:r>
              <a:rPr b="1" lang="en" sz="1300">
                <a:solidFill>
                  <a:srgbClr val="7928A1"/>
                </a:solidFill>
                <a:latin typeface="Courier New"/>
                <a:ea typeface="Courier New"/>
                <a:cs typeface="Courier New"/>
                <a:sym typeface="Courier New"/>
              </a:rPr>
              <a:t>private</a:t>
            </a:r>
            <a:r>
              <a:rPr b="1" lang="en" sz="1300">
                <a:solidFill>
                  <a:srgbClr val="262626"/>
                </a:solidFill>
                <a:latin typeface="Courier New"/>
                <a:ea typeface="Courier New"/>
                <a:cs typeface="Courier New"/>
                <a:sym typeface="Courier New"/>
              </a:rPr>
              <a:t> String nom;</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solidFill>
                  <a:srgbClr val="262626"/>
                </a:solidFill>
                <a:latin typeface="Courier New"/>
                <a:ea typeface="Courier New"/>
                <a:cs typeface="Courier New"/>
                <a:sym typeface="Courier New"/>
              </a:rPr>
              <a:t>    </a:t>
            </a:r>
            <a:r>
              <a:rPr b="1" lang="en" sz="1300">
                <a:solidFill>
                  <a:srgbClr val="7928A1"/>
                </a:solidFill>
                <a:latin typeface="Courier New"/>
                <a:ea typeface="Courier New"/>
                <a:cs typeface="Courier New"/>
                <a:sym typeface="Courier New"/>
              </a:rPr>
              <a:t>private</a:t>
            </a:r>
            <a:r>
              <a:rPr b="1" lang="en" sz="1300">
                <a:solidFill>
                  <a:srgbClr val="262626"/>
                </a:solidFill>
                <a:latin typeface="Courier New"/>
                <a:ea typeface="Courier New"/>
                <a:cs typeface="Courier New"/>
                <a:sym typeface="Courier New"/>
              </a:rPr>
              <a:t> </a:t>
            </a:r>
            <a:r>
              <a:rPr b="1" lang="en" sz="1300">
                <a:solidFill>
                  <a:srgbClr val="995400"/>
                </a:solidFill>
                <a:latin typeface="Courier New"/>
                <a:ea typeface="Courier New"/>
                <a:cs typeface="Courier New"/>
                <a:sym typeface="Courier New"/>
              </a:rPr>
              <a:t>int</a:t>
            </a:r>
            <a:r>
              <a:rPr b="1" lang="en" sz="1300">
                <a:solidFill>
                  <a:srgbClr val="262626"/>
                </a:solidFill>
                <a:latin typeface="Courier New"/>
                <a:ea typeface="Courier New"/>
                <a:cs typeface="Courier New"/>
                <a:sym typeface="Courier New"/>
              </a:rPr>
              <a:t> age;</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solidFill>
                  <a:srgbClr val="262626"/>
                </a:solidFill>
                <a:latin typeface="Courier New"/>
                <a:ea typeface="Courier New"/>
                <a:cs typeface="Courier New"/>
                <a:sym typeface="Courier New"/>
              </a:rPr>
              <a:t> </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solidFill>
                  <a:srgbClr val="262626"/>
                </a:solidFill>
                <a:latin typeface="Courier New"/>
                <a:ea typeface="Courier New"/>
                <a:cs typeface="Courier New"/>
                <a:sym typeface="Courier New"/>
              </a:rPr>
              <a:t> </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solidFill>
                  <a:srgbClr val="262626"/>
                </a:solidFill>
                <a:latin typeface="Courier New"/>
                <a:ea typeface="Courier New"/>
                <a:cs typeface="Courier New"/>
                <a:sym typeface="Courier New"/>
              </a:rPr>
              <a:t>    </a:t>
            </a:r>
            <a:r>
              <a:rPr b="1" lang="en" sz="1300">
                <a:solidFill>
                  <a:srgbClr val="7928A1"/>
                </a:solidFill>
                <a:latin typeface="Courier New"/>
                <a:ea typeface="Courier New"/>
                <a:cs typeface="Courier New"/>
                <a:sym typeface="Courier New"/>
              </a:rPr>
              <a:t>public</a:t>
            </a:r>
            <a:r>
              <a:rPr b="1" lang="en" sz="1300">
                <a:solidFill>
                  <a:srgbClr val="262626"/>
                </a:solidFill>
                <a:latin typeface="Courier New"/>
                <a:ea typeface="Courier New"/>
                <a:cs typeface="Courier New"/>
                <a:sym typeface="Courier New"/>
              </a:rPr>
              <a:t> </a:t>
            </a:r>
            <a:r>
              <a:rPr b="1" lang="en" sz="1300">
                <a:solidFill>
                  <a:srgbClr val="006F94"/>
                </a:solidFill>
                <a:latin typeface="Courier New"/>
                <a:ea typeface="Courier New"/>
                <a:cs typeface="Courier New"/>
                <a:sym typeface="Courier New"/>
              </a:rPr>
              <a:t>Personne</a:t>
            </a:r>
            <a:r>
              <a:rPr b="1" lang="en" sz="1300">
                <a:solidFill>
                  <a:srgbClr val="262626"/>
                </a:solidFill>
                <a:latin typeface="Courier New"/>
                <a:ea typeface="Courier New"/>
                <a:cs typeface="Courier New"/>
                <a:sym typeface="Courier New"/>
              </a:rPr>
              <a:t>(</a:t>
            </a:r>
            <a:r>
              <a:rPr b="1" lang="en" sz="1300">
                <a:solidFill>
                  <a:srgbClr val="995400"/>
                </a:solidFill>
                <a:latin typeface="Courier New"/>
                <a:ea typeface="Courier New"/>
                <a:cs typeface="Courier New"/>
                <a:sym typeface="Courier New"/>
              </a:rPr>
              <a:t>String </a:t>
            </a:r>
            <a:r>
              <a:rPr b="1" lang="en" sz="1300">
                <a:solidFill>
                  <a:schemeClr val="dk1"/>
                </a:solidFill>
                <a:latin typeface="Courier New"/>
                <a:ea typeface="Courier New"/>
                <a:cs typeface="Courier New"/>
                <a:sym typeface="Courier New"/>
              </a:rPr>
              <a:t>nom</a:t>
            </a:r>
            <a:r>
              <a:rPr b="1" lang="en" sz="1300">
                <a:solidFill>
                  <a:srgbClr val="995400"/>
                </a:solidFill>
                <a:latin typeface="Courier New"/>
                <a:ea typeface="Courier New"/>
                <a:cs typeface="Courier New"/>
                <a:sym typeface="Courier New"/>
              </a:rPr>
              <a:t>, int </a:t>
            </a:r>
            <a:r>
              <a:rPr b="1" lang="en" sz="1300">
                <a:solidFill>
                  <a:schemeClr val="dk1"/>
                </a:solidFill>
                <a:latin typeface="Courier New"/>
                <a:ea typeface="Courier New"/>
                <a:cs typeface="Courier New"/>
                <a:sym typeface="Courier New"/>
              </a:rPr>
              <a:t>age</a:t>
            </a:r>
            <a:r>
              <a:rPr b="1" lang="en" sz="1300">
                <a:solidFill>
                  <a:srgbClr val="262626"/>
                </a:solidFill>
                <a:latin typeface="Courier New"/>
                <a:ea typeface="Courier New"/>
                <a:cs typeface="Courier New"/>
                <a:sym typeface="Courier New"/>
              </a:rPr>
              <a:t>) {</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solidFill>
                  <a:srgbClr val="262626"/>
                </a:solidFill>
                <a:latin typeface="Courier New"/>
                <a:ea typeface="Courier New"/>
                <a:cs typeface="Courier New"/>
                <a:sym typeface="Courier New"/>
              </a:rPr>
              <a:t>        </a:t>
            </a:r>
            <a:r>
              <a:rPr b="1" lang="en" sz="1300">
                <a:solidFill>
                  <a:srgbClr val="7928A1"/>
                </a:solidFill>
                <a:latin typeface="Courier New"/>
                <a:ea typeface="Courier New"/>
                <a:cs typeface="Courier New"/>
                <a:sym typeface="Courier New"/>
              </a:rPr>
              <a:t>this</a:t>
            </a:r>
            <a:r>
              <a:rPr b="1" lang="en" sz="1300">
                <a:solidFill>
                  <a:srgbClr val="262626"/>
                </a:solidFill>
                <a:latin typeface="Courier New"/>
                <a:ea typeface="Courier New"/>
                <a:cs typeface="Courier New"/>
                <a:sym typeface="Courier New"/>
              </a:rPr>
              <a:t>.nom = nom;</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solidFill>
                  <a:srgbClr val="262626"/>
                </a:solidFill>
                <a:latin typeface="Courier New"/>
                <a:ea typeface="Courier New"/>
                <a:cs typeface="Courier New"/>
                <a:sym typeface="Courier New"/>
              </a:rPr>
              <a:t>        </a:t>
            </a:r>
            <a:r>
              <a:rPr b="1" lang="en" sz="1300">
                <a:solidFill>
                  <a:srgbClr val="7928A1"/>
                </a:solidFill>
                <a:latin typeface="Courier New"/>
                <a:ea typeface="Courier New"/>
                <a:cs typeface="Courier New"/>
                <a:sym typeface="Courier New"/>
              </a:rPr>
              <a:t>this</a:t>
            </a:r>
            <a:r>
              <a:rPr b="1" lang="en" sz="1300">
                <a:solidFill>
                  <a:srgbClr val="262626"/>
                </a:solidFill>
                <a:latin typeface="Courier New"/>
                <a:ea typeface="Courier New"/>
                <a:cs typeface="Courier New"/>
                <a:sym typeface="Courier New"/>
              </a:rPr>
              <a:t>.age = age;</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solidFill>
                  <a:srgbClr val="262626"/>
                </a:solidFill>
                <a:latin typeface="Courier New"/>
                <a:ea typeface="Courier New"/>
                <a:cs typeface="Courier New"/>
                <a:sym typeface="Courier New"/>
              </a:rPr>
              <a:t>    }</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solidFill>
                  <a:srgbClr val="262626"/>
                </a:solidFill>
                <a:latin typeface="Courier New"/>
                <a:ea typeface="Courier New"/>
                <a:cs typeface="Courier New"/>
                <a:sym typeface="Courier New"/>
              </a:rPr>
              <a:t> </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solidFill>
                  <a:srgbClr val="262626"/>
                </a:solidFill>
                <a:latin typeface="Courier New"/>
                <a:ea typeface="Courier New"/>
                <a:cs typeface="Courier New"/>
                <a:sym typeface="Courier New"/>
              </a:rPr>
              <a:t> </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solidFill>
                  <a:srgbClr val="262626"/>
                </a:solidFill>
                <a:latin typeface="Courier New"/>
                <a:ea typeface="Courier New"/>
                <a:cs typeface="Courier New"/>
                <a:sym typeface="Courier New"/>
              </a:rPr>
              <a:t>    </a:t>
            </a:r>
            <a:r>
              <a:rPr b="1" lang="en" sz="1300">
                <a:solidFill>
                  <a:srgbClr val="7928A1"/>
                </a:solidFill>
                <a:latin typeface="Courier New"/>
                <a:ea typeface="Courier New"/>
                <a:cs typeface="Courier New"/>
                <a:sym typeface="Courier New"/>
              </a:rPr>
              <a:t>public</a:t>
            </a:r>
            <a:r>
              <a:rPr b="1" lang="en" sz="1300">
                <a:solidFill>
                  <a:srgbClr val="262626"/>
                </a:solidFill>
                <a:latin typeface="Courier New"/>
                <a:ea typeface="Courier New"/>
                <a:cs typeface="Courier New"/>
                <a:sym typeface="Courier New"/>
              </a:rPr>
              <a:t> </a:t>
            </a:r>
            <a:r>
              <a:rPr b="1" lang="en" sz="1300">
                <a:solidFill>
                  <a:srgbClr val="995400"/>
                </a:solidFill>
                <a:latin typeface="Courier New"/>
                <a:ea typeface="Courier New"/>
                <a:cs typeface="Courier New"/>
                <a:sym typeface="Courier New"/>
              </a:rPr>
              <a:t>int</a:t>
            </a:r>
            <a:r>
              <a:rPr b="1" lang="en" sz="1300">
                <a:solidFill>
                  <a:srgbClr val="262626"/>
                </a:solidFill>
                <a:latin typeface="Courier New"/>
                <a:ea typeface="Courier New"/>
                <a:cs typeface="Courier New"/>
                <a:sym typeface="Courier New"/>
              </a:rPr>
              <a:t> </a:t>
            </a:r>
            <a:r>
              <a:rPr b="1" lang="en" sz="1300">
                <a:solidFill>
                  <a:srgbClr val="006F94"/>
                </a:solidFill>
                <a:latin typeface="Courier New"/>
                <a:ea typeface="Courier New"/>
                <a:cs typeface="Courier New"/>
                <a:sym typeface="Courier New"/>
              </a:rPr>
              <a:t>compareTo</a:t>
            </a:r>
            <a:r>
              <a:rPr b="1" lang="en" sz="1300">
                <a:solidFill>
                  <a:srgbClr val="262626"/>
                </a:solidFill>
                <a:latin typeface="Courier New"/>
                <a:ea typeface="Courier New"/>
                <a:cs typeface="Courier New"/>
                <a:sym typeface="Courier New"/>
              </a:rPr>
              <a:t>(</a:t>
            </a:r>
            <a:r>
              <a:rPr b="1" lang="en" sz="1300">
                <a:solidFill>
                  <a:srgbClr val="995400"/>
                </a:solidFill>
                <a:latin typeface="Courier New"/>
                <a:ea typeface="Courier New"/>
                <a:cs typeface="Courier New"/>
                <a:sym typeface="Courier New"/>
              </a:rPr>
              <a:t>Personne </a:t>
            </a:r>
            <a:r>
              <a:rPr b="1" lang="en" sz="1300">
                <a:solidFill>
                  <a:schemeClr val="dk1"/>
                </a:solidFill>
                <a:latin typeface="Courier New"/>
                <a:ea typeface="Courier New"/>
                <a:cs typeface="Courier New"/>
                <a:sym typeface="Courier New"/>
              </a:rPr>
              <a:t>autre</a:t>
            </a:r>
            <a:r>
              <a:rPr b="1" lang="en" sz="1300">
                <a:solidFill>
                  <a:srgbClr val="262626"/>
                </a:solidFill>
                <a:latin typeface="Courier New"/>
                <a:ea typeface="Courier New"/>
                <a:cs typeface="Courier New"/>
                <a:sym typeface="Courier New"/>
              </a:rPr>
              <a:t>) {</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solidFill>
                  <a:srgbClr val="262626"/>
                </a:solidFill>
                <a:latin typeface="Courier New"/>
                <a:ea typeface="Courier New"/>
                <a:cs typeface="Courier New"/>
                <a:sym typeface="Courier New"/>
              </a:rPr>
              <a:t>        </a:t>
            </a:r>
            <a:r>
              <a:rPr b="1" lang="en" sz="1300">
                <a:solidFill>
                  <a:srgbClr val="0033B3"/>
                </a:solidFill>
                <a:latin typeface="Courier New"/>
                <a:ea typeface="Courier New"/>
                <a:cs typeface="Courier New"/>
                <a:sym typeface="Courier New"/>
              </a:rPr>
              <a:t>return</a:t>
            </a:r>
            <a:r>
              <a:rPr b="1" lang="en" sz="1300">
                <a:solidFill>
                  <a:srgbClr val="262626"/>
                </a:solidFill>
                <a:latin typeface="Courier New"/>
                <a:ea typeface="Courier New"/>
                <a:cs typeface="Courier New"/>
                <a:sym typeface="Courier New"/>
              </a:rPr>
              <a:t> </a:t>
            </a:r>
            <a:r>
              <a:rPr b="1" lang="en" sz="1300">
                <a:solidFill>
                  <a:srgbClr val="7928A1"/>
                </a:solidFill>
                <a:latin typeface="Courier New"/>
                <a:ea typeface="Courier New"/>
                <a:cs typeface="Courier New"/>
                <a:sym typeface="Courier New"/>
              </a:rPr>
              <a:t>this</a:t>
            </a:r>
            <a:r>
              <a:rPr b="1" lang="en" sz="1300">
                <a:solidFill>
                  <a:srgbClr val="262626"/>
                </a:solidFill>
                <a:latin typeface="Courier New"/>
                <a:ea typeface="Courier New"/>
                <a:cs typeface="Courier New"/>
                <a:sym typeface="Courier New"/>
              </a:rPr>
              <a:t>.age - autre.age;</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solidFill>
                  <a:srgbClr val="262626"/>
                </a:solidFill>
                <a:latin typeface="Courier New"/>
                <a:ea typeface="Courier New"/>
                <a:cs typeface="Courier New"/>
                <a:sym typeface="Courier New"/>
              </a:rPr>
              <a:t>    }</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1300">
              <a:solidFill>
                <a:srgbClr val="262626"/>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b="1" lang="en" sz="1300">
                <a:solidFill>
                  <a:srgbClr val="9E880D"/>
                </a:solidFill>
                <a:latin typeface="Courier New"/>
                <a:ea typeface="Courier New"/>
                <a:cs typeface="Courier New"/>
                <a:sym typeface="Courier New"/>
              </a:rPr>
              <a:t>@Override</a:t>
            </a:r>
            <a:endParaRPr b="1" sz="1300">
              <a:solidFill>
                <a:srgbClr val="9E880D"/>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b="1" lang="en" sz="1300">
                <a:solidFill>
                  <a:srgbClr val="7928A1"/>
                </a:solidFill>
                <a:latin typeface="Courier New"/>
                <a:ea typeface="Courier New"/>
                <a:cs typeface="Courier New"/>
                <a:sym typeface="Courier New"/>
              </a:rPr>
              <a:t>public</a:t>
            </a:r>
            <a:r>
              <a:rPr b="1" lang="en" sz="1300">
                <a:solidFill>
                  <a:srgbClr val="0033B3"/>
                </a:solidFill>
                <a:latin typeface="Courier New"/>
                <a:ea typeface="Courier New"/>
                <a:cs typeface="Courier New"/>
                <a:sym typeface="Courier New"/>
              </a:rPr>
              <a:t> </a:t>
            </a:r>
            <a:r>
              <a:rPr b="1" lang="en" sz="1300">
                <a:solidFill>
                  <a:schemeClr val="dk1"/>
                </a:solidFill>
                <a:latin typeface="Courier New"/>
                <a:ea typeface="Courier New"/>
                <a:cs typeface="Courier New"/>
                <a:sym typeface="Courier New"/>
              </a:rPr>
              <a:t>String </a:t>
            </a:r>
            <a:r>
              <a:rPr b="1" lang="en" sz="1300">
                <a:solidFill>
                  <a:srgbClr val="00627A"/>
                </a:solidFill>
                <a:latin typeface="Courier New"/>
                <a:ea typeface="Courier New"/>
                <a:cs typeface="Courier New"/>
                <a:sym typeface="Courier New"/>
              </a:rPr>
              <a:t>toString</a:t>
            </a:r>
            <a:r>
              <a:rPr b="1" lang="en" sz="1300">
                <a:solidFill>
                  <a:srgbClr val="080808"/>
                </a:solidFill>
                <a:latin typeface="Courier New"/>
                <a:ea typeface="Courier New"/>
                <a:cs typeface="Courier New"/>
                <a:sym typeface="Courier New"/>
              </a:rPr>
              <a:t>() {</a:t>
            </a:r>
            <a:endParaRPr b="1" sz="1300">
              <a:solidFill>
                <a:srgbClr val="080808"/>
              </a:solidFill>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sz="1300">
                <a:solidFill>
                  <a:srgbClr val="0033B3"/>
                </a:solidFill>
                <a:latin typeface="Courier New"/>
                <a:ea typeface="Courier New"/>
                <a:cs typeface="Courier New"/>
                <a:sym typeface="Courier New"/>
              </a:rPr>
              <a:t>return </a:t>
            </a:r>
            <a:r>
              <a:rPr b="1" lang="en" sz="1300">
                <a:solidFill>
                  <a:srgbClr val="067D17"/>
                </a:solidFill>
                <a:latin typeface="Courier New"/>
                <a:ea typeface="Courier New"/>
                <a:cs typeface="Courier New"/>
                <a:sym typeface="Courier New"/>
              </a:rPr>
              <a:t>"Personne{ nom= " </a:t>
            </a:r>
            <a:r>
              <a:rPr b="1" lang="en" sz="1300">
                <a:solidFill>
                  <a:srgbClr val="080808"/>
                </a:solidFill>
                <a:latin typeface="Courier New"/>
                <a:ea typeface="Courier New"/>
                <a:cs typeface="Courier New"/>
                <a:sym typeface="Courier New"/>
              </a:rPr>
              <a:t>+ </a:t>
            </a:r>
            <a:r>
              <a:rPr b="1" lang="en" sz="1300">
                <a:solidFill>
                  <a:srgbClr val="871094"/>
                </a:solidFill>
                <a:latin typeface="Courier New"/>
                <a:ea typeface="Courier New"/>
                <a:cs typeface="Courier New"/>
                <a:sym typeface="Courier New"/>
              </a:rPr>
              <a:t>nom </a:t>
            </a:r>
            <a:r>
              <a:rPr b="1" lang="en" sz="1300">
                <a:solidFill>
                  <a:srgbClr val="080808"/>
                </a:solidFill>
                <a:latin typeface="Courier New"/>
                <a:ea typeface="Courier New"/>
                <a:cs typeface="Courier New"/>
                <a:sym typeface="Courier New"/>
              </a:rPr>
              <a:t>+ </a:t>
            </a:r>
            <a:r>
              <a:rPr b="1" lang="en" sz="1300">
                <a:solidFill>
                  <a:srgbClr val="067D17"/>
                </a:solidFill>
                <a:latin typeface="Courier New"/>
                <a:ea typeface="Courier New"/>
                <a:cs typeface="Courier New"/>
                <a:sym typeface="Courier New"/>
              </a:rPr>
              <a:t>", age=" </a:t>
            </a:r>
            <a:r>
              <a:rPr b="1" lang="en" sz="1300">
                <a:solidFill>
                  <a:srgbClr val="080808"/>
                </a:solidFill>
                <a:latin typeface="Courier New"/>
                <a:ea typeface="Courier New"/>
                <a:cs typeface="Courier New"/>
                <a:sym typeface="Courier New"/>
              </a:rPr>
              <a:t>+ </a:t>
            </a:r>
            <a:r>
              <a:rPr b="1" lang="en" sz="1300">
                <a:solidFill>
                  <a:srgbClr val="871094"/>
                </a:solidFill>
                <a:latin typeface="Courier New"/>
                <a:ea typeface="Courier New"/>
                <a:cs typeface="Courier New"/>
                <a:sym typeface="Courier New"/>
              </a:rPr>
              <a:t>age </a:t>
            </a:r>
            <a:r>
              <a:rPr b="1" lang="en" sz="1300">
                <a:solidFill>
                  <a:srgbClr val="080808"/>
                </a:solidFill>
                <a:latin typeface="Courier New"/>
                <a:ea typeface="Courier New"/>
                <a:cs typeface="Courier New"/>
                <a:sym typeface="Courier New"/>
              </a:rPr>
              <a:t>+ </a:t>
            </a:r>
            <a:r>
              <a:rPr b="1" lang="en" sz="1300">
                <a:solidFill>
                  <a:srgbClr val="067D17"/>
                </a:solidFill>
                <a:latin typeface="Courier New"/>
                <a:ea typeface="Courier New"/>
                <a:cs typeface="Courier New"/>
                <a:sym typeface="Courier New"/>
              </a:rPr>
              <a:t>" }"</a:t>
            </a:r>
            <a:r>
              <a:rPr b="1" lang="en" sz="1300">
                <a:solidFill>
                  <a:srgbClr val="080808"/>
                </a:solidFill>
                <a:latin typeface="Courier New"/>
                <a:ea typeface="Courier New"/>
                <a:cs typeface="Courier New"/>
                <a:sym typeface="Courier New"/>
              </a:rPr>
              <a:t>;</a:t>
            </a:r>
            <a:endParaRPr b="1" sz="1300">
              <a:solidFill>
                <a:srgbClr val="080808"/>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b="1" lang="en" sz="1300">
                <a:solidFill>
                  <a:srgbClr val="080808"/>
                </a:solidFill>
                <a:highlight>
                  <a:srgbClr val="FFFFFF"/>
                </a:highlight>
                <a:latin typeface="Courier New"/>
                <a:ea typeface="Courier New"/>
                <a:cs typeface="Courier New"/>
                <a:sym typeface="Courier New"/>
              </a:rPr>
              <a:t>}</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solidFill>
                  <a:srgbClr val="262626"/>
                </a:solidFill>
                <a:latin typeface="Courier New"/>
                <a:ea typeface="Courier New"/>
                <a:cs typeface="Courier New"/>
                <a:sym typeface="Courier New"/>
              </a:rPr>
              <a:t>}</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1300">
              <a:solidFill>
                <a:srgbClr val="7928A1"/>
              </a:solidFill>
              <a:latin typeface="Courier New"/>
              <a:ea typeface="Courier New"/>
              <a:cs typeface="Courier New"/>
              <a:sym typeface="Courier New"/>
            </a:endParaRPr>
          </a:p>
        </p:txBody>
      </p:sp>
      <p:sp>
        <p:nvSpPr>
          <p:cNvPr id="339" name="Google Shape;339;p41"/>
          <p:cNvSpPr txBox="1"/>
          <p:nvPr/>
        </p:nvSpPr>
        <p:spPr>
          <a:xfrm>
            <a:off x="838825" y="61475"/>
            <a:ext cx="48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Comparable : exemple(1/2)</a:t>
            </a:r>
            <a:endParaRPr b="1">
              <a:solidFill>
                <a:srgbClr val="E20B0B"/>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cxnSp>
        <p:nvCxnSpPr>
          <p:cNvPr id="72" name="Google Shape;72;p15"/>
          <p:cNvCxnSpPr/>
          <p:nvPr/>
        </p:nvCxnSpPr>
        <p:spPr>
          <a:xfrm rot="10800000">
            <a:off x="1447200" y="2612150"/>
            <a:ext cx="6249600" cy="9300"/>
          </a:xfrm>
          <a:prstGeom prst="straightConnector1">
            <a:avLst/>
          </a:prstGeom>
          <a:noFill/>
          <a:ln cap="flat" cmpd="sng" w="28575">
            <a:solidFill>
              <a:srgbClr val="F5340B"/>
            </a:solidFill>
            <a:prstDash val="solid"/>
            <a:round/>
            <a:headEnd len="med" w="med" type="none"/>
            <a:tailEnd len="med" w="med" type="none"/>
          </a:ln>
        </p:spPr>
      </p:cxnSp>
      <p:sp>
        <p:nvSpPr>
          <p:cNvPr id="73" name="Google Shape;7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74" name="Google Shape;74;p15"/>
          <p:cNvSpPr txBox="1"/>
          <p:nvPr/>
        </p:nvSpPr>
        <p:spPr>
          <a:xfrm>
            <a:off x="2418450" y="1823700"/>
            <a:ext cx="4307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rgbClr val="E20B0B"/>
                </a:solidFill>
              </a:rPr>
              <a:t>Collection</a:t>
            </a:r>
            <a:endParaRPr b="1" sz="3000">
              <a:solidFill>
                <a:srgbClr val="E20B0B"/>
              </a:solidFill>
            </a:endParaRPr>
          </a:p>
        </p:txBody>
      </p:sp>
      <p:pic>
        <p:nvPicPr>
          <p:cNvPr descr="D:\esprit 2014\ESPRIT 2014\charte essprit 2014\render\support final\triangle.png" id="75" name="Google Shape;75;p15"/>
          <p:cNvPicPr preferRelativeResize="0"/>
          <p:nvPr/>
        </p:nvPicPr>
        <p:blipFill rotWithShape="1">
          <a:blip r:embed="rId3">
            <a:alphaModFix/>
          </a:blip>
          <a:srcRect b="0" l="0" r="0" t="0"/>
          <a:stretch/>
        </p:blipFill>
        <p:spPr>
          <a:xfrm rot="10800000">
            <a:off x="2109380" y="2688350"/>
            <a:ext cx="2371432" cy="1631872"/>
          </a:xfrm>
          <a:prstGeom prst="rect">
            <a:avLst/>
          </a:prstGeom>
          <a:noFill/>
          <a:ln>
            <a:noFill/>
          </a:ln>
        </p:spPr>
      </p:pic>
      <p:pic>
        <p:nvPicPr>
          <p:cNvPr descr="D:\esprit 2014\ESPRIT 2014\charte essprit 2014\render\support final\triangle.png" id="76" name="Google Shape;76;p15"/>
          <p:cNvPicPr preferRelativeResize="0"/>
          <p:nvPr/>
        </p:nvPicPr>
        <p:blipFill rotWithShape="1">
          <a:blip r:embed="rId3">
            <a:alphaModFix/>
          </a:blip>
          <a:srcRect b="0" l="0" r="0" t="0"/>
          <a:stretch/>
        </p:blipFill>
        <p:spPr>
          <a:xfrm flipH="1" rot="10800000">
            <a:off x="4633205" y="2694425"/>
            <a:ext cx="2371432" cy="163187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cxnSp>
        <p:nvCxnSpPr>
          <p:cNvPr id="344" name="Google Shape;344;p42"/>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345" name="Google Shape;345;p42"/>
          <p:cNvSpPr txBox="1"/>
          <p:nvPr>
            <p:ph idx="12" type="sldNum"/>
          </p:nvPr>
        </p:nvSpPr>
        <p:spPr>
          <a:xfrm>
            <a:off x="85486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pic>
        <p:nvPicPr>
          <p:cNvPr descr="D:\esprit 2014\ESPRIT 2014\charte essprit 2014\render\support final\triangle.png" id="346" name="Google Shape;346;p42"/>
          <p:cNvPicPr preferRelativeResize="0"/>
          <p:nvPr/>
        </p:nvPicPr>
        <p:blipFill rotWithShape="1">
          <a:blip r:embed="rId3">
            <a:alphaModFix/>
          </a:blip>
          <a:srcRect b="0" l="0" r="0" t="0"/>
          <a:stretch/>
        </p:blipFill>
        <p:spPr>
          <a:xfrm rot="10800000">
            <a:off x="6772580" y="2150"/>
            <a:ext cx="2371432" cy="1631872"/>
          </a:xfrm>
          <a:prstGeom prst="rect">
            <a:avLst/>
          </a:prstGeom>
          <a:noFill/>
          <a:ln>
            <a:noFill/>
          </a:ln>
        </p:spPr>
      </p:pic>
      <p:sp>
        <p:nvSpPr>
          <p:cNvPr id="347" name="Google Shape;347;p42"/>
          <p:cNvSpPr txBox="1"/>
          <p:nvPr/>
        </p:nvSpPr>
        <p:spPr>
          <a:xfrm>
            <a:off x="582175" y="543175"/>
            <a:ext cx="8060100" cy="3293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00">
                <a:solidFill>
                  <a:srgbClr val="7928A1"/>
                </a:solidFill>
                <a:latin typeface="Courier New"/>
                <a:ea typeface="Courier New"/>
                <a:cs typeface="Courier New"/>
                <a:sym typeface="Courier New"/>
              </a:rPr>
              <a:t>public</a:t>
            </a:r>
            <a:r>
              <a:rPr b="1" lang="en" sz="1300">
                <a:solidFill>
                  <a:srgbClr val="262626"/>
                </a:solidFill>
                <a:latin typeface="Courier New"/>
                <a:ea typeface="Courier New"/>
                <a:cs typeface="Courier New"/>
                <a:sym typeface="Courier New"/>
              </a:rPr>
              <a:t> </a:t>
            </a:r>
            <a:r>
              <a:rPr b="1" lang="en" sz="1300">
                <a:solidFill>
                  <a:srgbClr val="7928A1"/>
                </a:solidFill>
                <a:latin typeface="Courier New"/>
                <a:ea typeface="Courier New"/>
                <a:cs typeface="Courier New"/>
                <a:sym typeface="Courier New"/>
              </a:rPr>
              <a:t>class</a:t>
            </a:r>
            <a:r>
              <a:rPr b="1" lang="en" sz="1300">
                <a:solidFill>
                  <a:srgbClr val="262626"/>
                </a:solidFill>
                <a:latin typeface="Courier New"/>
                <a:ea typeface="Courier New"/>
                <a:cs typeface="Courier New"/>
                <a:sym typeface="Courier New"/>
              </a:rPr>
              <a:t> </a:t>
            </a:r>
            <a:r>
              <a:rPr b="1" lang="en" sz="1300">
                <a:solidFill>
                  <a:srgbClr val="006F94"/>
                </a:solidFill>
                <a:latin typeface="Courier New"/>
                <a:ea typeface="Courier New"/>
                <a:cs typeface="Courier New"/>
                <a:sym typeface="Courier New"/>
              </a:rPr>
              <a:t>ListeExemple</a:t>
            </a:r>
            <a:r>
              <a:rPr b="1" lang="en" sz="1300">
                <a:solidFill>
                  <a:srgbClr val="262626"/>
                </a:solidFill>
                <a:latin typeface="Courier New"/>
                <a:ea typeface="Courier New"/>
                <a:cs typeface="Courier New"/>
                <a:sym typeface="Courier New"/>
              </a:rPr>
              <a:t> {</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solidFill>
                  <a:srgbClr val="262626"/>
                </a:solidFill>
                <a:latin typeface="Courier New"/>
                <a:ea typeface="Courier New"/>
                <a:cs typeface="Courier New"/>
                <a:sym typeface="Courier New"/>
              </a:rPr>
              <a:t>    </a:t>
            </a:r>
            <a:r>
              <a:rPr b="1" lang="en" sz="1300">
                <a:solidFill>
                  <a:srgbClr val="7928A1"/>
                </a:solidFill>
                <a:latin typeface="Courier New"/>
                <a:ea typeface="Courier New"/>
                <a:cs typeface="Courier New"/>
                <a:sym typeface="Courier New"/>
              </a:rPr>
              <a:t>public</a:t>
            </a:r>
            <a:r>
              <a:rPr b="1" lang="en" sz="1300">
                <a:solidFill>
                  <a:srgbClr val="262626"/>
                </a:solidFill>
                <a:latin typeface="Courier New"/>
                <a:ea typeface="Courier New"/>
                <a:cs typeface="Courier New"/>
                <a:sym typeface="Courier New"/>
              </a:rPr>
              <a:t> </a:t>
            </a:r>
            <a:r>
              <a:rPr b="1" lang="en" sz="1300">
                <a:solidFill>
                  <a:srgbClr val="7928A1"/>
                </a:solidFill>
                <a:latin typeface="Courier New"/>
                <a:ea typeface="Courier New"/>
                <a:cs typeface="Courier New"/>
                <a:sym typeface="Courier New"/>
              </a:rPr>
              <a:t>static</a:t>
            </a:r>
            <a:r>
              <a:rPr b="1" lang="en" sz="1300">
                <a:solidFill>
                  <a:srgbClr val="262626"/>
                </a:solidFill>
                <a:latin typeface="Courier New"/>
                <a:ea typeface="Courier New"/>
                <a:cs typeface="Courier New"/>
                <a:sym typeface="Courier New"/>
              </a:rPr>
              <a:t> </a:t>
            </a:r>
            <a:r>
              <a:rPr b="1" lang="en" sz="1300">
                <a:solidFill>
                  <a:srgbClr val="7928A1"/>
                </a:solidFill>
                <a:latin typeface="Courier New"/>
                <a:ea typeface="Courier New"/>
                <a:cs typeface="Courier New"/>
                <a:sym typeface="Courier New"/>
              </a:rPr>
              <a:t>void</a:t>
            </a:r>
            <a:r>
              <a:rPr b="1" lang="en" sz="1300">
                <a:solidFill>
                  <a:srgbClr val="262626"/>
                </a:solidFill>
                <a:latin typeface="Courier New"/>
                <a:ea typeface="Courier New"/>
                <a:cs typeface="Courier New"/>
                <a:sym typeface="Courier New"/>
              </a:rPr>
              <a:t> </a:t>
            </a:r>
            <a:r>
              <a:rPr b="1" lang="en" sz="1300">
                <a:solidFill>
                  <a:srgbClr val="006F94"/>
                </a:solidFill>
                <a:latin typeface="Courier New"/>
                <a:ea typeface="Courier New"/>
                <a:cs typeface="Courier New"/>
                <a:sym typeface="Courier New"/>
              </a:rPr>
              <a:t>main</a:t>
            </a:r>
            <a:r>
              <a:rPr b="1" lang="en" sz="1300">
                <a:solidFill>
                  <a:srgbClr val="262626"/>
                </a:solidFill>
                <a:latin typeface="Courier New"/>
                <a:ea typeface="Courier New"/>
                <a:cs typeface="Courier New"/>
                <a:sym typeface="Courier New"/>
              </a:rPr>
              <a:t>(</a:t>
            </a:r>
            <a:r>
              <a:rPr b="1" lang="en" sz="1300">
                <a:solidFill>
                  <a:srgbClr val="995400"/>
                </a:solidFill>
                <a:latin typeface="Courier New"/>
                <a:ea typeface="Courier New"/>
                <a:cs typeface="Courier New"/>
                <a:sym typeface="Courier New"/>
              </a:rPr>
              <a:t>String[] args</a:t>
            </a:r>
            <a:r>
              <a:rPr b="1" lang="en" sz="1300">
                <a:solidFill>
                  <a:srgbClr val="262626"/>
                </a:solidFill>
                <a:latin typeface="Courier New"/>
                <a:ea typeface="Courier New"/>
                <a:cs typeface="Courier New"/>
                <a:sym typeface="Courier New"/>
              </a:rPr>
              <a:t>) {</a:t>
            </a:r>
            <a:endParaRPr b="1" sz="1300">
              <a:solidFill>
                <a:srgbClr val="262626"/>
              </a:solidFill>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t/>
            </a:r>
            <a:endParaRPr b="1" sz="1300">
              <a:solidFill>
                <a:schemeClr val="dk1"/>
              </a:solidFill>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lang="en" sz="1300">
                <a:solidFill>
                  <a:schemeClr val="dk1"/>
                </a:solidFill>
                <a:latin typeface="Courier New"/>
                <a:ea typeface="Courier New"/>
                <a:cs typeface="Courier New"/>
                <a:sym typeface="Courier New"/>
              </a:rPr>
              <a:t>List</a:t>
            </a:r>
            <a:r>
              <a:rPr b="1" lang="en" sz="1300">
                <a:solidFill>
                  <a:srgbClr val="080808"/>
                </a:solidFill>
                <a:latin typeface="Courier New"/>
                <a:ea typeface="Courier New"/>
                <a:cs typeface="Courier New"/>
                <a:sym typeface="Courier New"/>
              </a:rPr>
              <a:t>&lt;</a:t>
            </a:r>
            <a:r>
              <a:rPr b="1" lang="en" sz="1300">
                <a:solidFill>
                  <a:schemeClr val="dk1"/>
                </a:solidFill>
                <a:latin typeface="Courier New"/>
                <a:ea typeface="Courier New"/>
                <a:cs typeface="Courier New"/>
                <a:sym typeface="Courier New"/>
              </a:rPr>
              <a:t>Personne</a:t>
            </a:r>
            <a:r>
              <a:rPr b="1" lang="en" sz="1300">
                <a:solidFill>
                  <a:srgbClr val="080808"/>
                </a:solidFill>
                <a:latin typeface="Courier New"/>
                <a:ea typeface="Courier New"/>
                <a:cs typeface="Courier New"/>
                <a:sym typeface="Courier New"/>
              </a:rPr>
              <a:t>&gt; </a:t>
            </a:r>
            <a:r>
              <a:rPr b="1" lang="en" sz="1300">
                <a:solidFill>
                  <a:schemeClr val="dk1"/>
                </a:solidFill>
                <a:latin typeface="Courier New"/>
                <a:ea typeface="Courier New"/>
                <a:cs typeface="Courier New"/>
                <a:sym typeface="Courier New"/>
              </a:rPr>
              <a:t>personnes </a:t>
            </a:r>
            <a:r>
              <a:rPr b="1" lang="en" sz="1300">
                <a:solidFill>
                  <a:srgbClr val="080808"/>
                </a:solidFill>
                <a:latin typeface="Courier New"/>
                <a:ea typeface="Courier New"/>
                <a:cs typeface="Courier New"/>
                <a:sym typeface="Courier New"/>
              </a:rPr>
              <a:t>= </a:t>
            </a:r>
            <a:r>
              <a:rPr b="1" lang="en" sz="1300">
                <a:solidFill>
                  <a:srgbClr val="0033B3"/>
                </a:solidFill>
                <a:latin typeface="Courier New"/>
                <a:ea typeface="Courier New"/>
                <a:cs typeface="Courier New"/>
                <a:sym typeface="Courier New"/>
              </a:rPr>
              <a:t>new </a:t>
            </a:r>
            <a:r>
              <a:rPr b="1" lang="en" sz="1300">
                <a:solidFill>
                  <a:srgbClr val="080808"/>
                </a:solidFill>
                <a:latin typeface="Courier New"/>
                <a:ea typeface="Courier New"/>
                <a:cs typeface="Courier New"/>
                <a:sym typeface="Courier New"/>
              </a:rPr>
              <a:t>ArrayList&lt;&gt;();</a:t>
            </a:r>
            <a:endParaRPr b="1" sz="1300">
              <a:solidFill>
                <a:srgbClr val="080808"/>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b="1" lang="en" sz="1300">
                <a:solidFill>
                  <a:schemeClr val="dk1"/>
                </a:solidFill>
                <a:latin typeface="Courier New"/>
                <a:ea typeface="Courier New"/>
                <a:cs typeface="Courier New"/>
                <a:sym typeface="Courier New"/>
              </a:rPr>
              <a:t>personnes</a:t>
            </a:r>
            <a:r>
              <a:rPr b="1" lang="en" sz="1300">
                <a:solidFill>
                  <a:srgbClr val="080808"/>
                </a:solidFill>
                <a:latin typeface="Courier New"/>
                <a:ea typeface="Courier New"/>
                <a:cs typeface="Courier New"/>
                <a:sym typeface="Courier New"/>
              </a:rPr>
              <a:t>.add(</a:t>
            </a:r>
            <a:r>
              <a:rPr b="1" lang="en" sz="1300">
                <a:solidFill>
                  <a:srgbClr val="0033B3"/>
                </a:solidFill>
                <a:latin typeface="Courier New"/>
                <a:ea typeface="Courier New"/>
                <a:cs typeface="Courier New"/>
                <a:sym typeface="Courier New"/>
              </a:rPr>
              <a:t>new </a:t>
            </a:r>
            <a:r>
              <a:rPr b="1" lang="en" sz="1300">
                <a:solidFill>
                  <a:srgbClr val="080808"/>
                </a:solidFill>
                <a:latin typeface="Courier New"/>
                <a:ea typeface="Courier New"/>
                <a:cs typeface="Courier New"/>
                <a:sym typeface="Courier New"/>
              </a:rPr>
              <a:t>Personne(</a:t>
            </a:r>
            <a:r>
              <a:rPr b="1" lang="en" sz="1300">
                <a:solidFill>
                  <a:srgbClr val="067D17"/>
                </a:solidFill>
                <a:latin typeface="Courier New"/>
                <a:ea typeface="Courier New"/>
                <a:cs typeface="Courier New"/>
                <a:sym typeface="Courier New"/>
              </a:rPr>
              <a:t>"Mohamed"</a:t>
            </a:r>
            <a:r>
              <a:rPr b="1" lang="en" sz="1300">
                <a:solidFill>
                  <a:srgbClr val="080808"/>
                </a:solidFill>
                <a:latin typeface="Courier New"/>
                <a:ea typeface="Courier New"/>
                <a:cs typeface="Courier New"/>
                <a:sym typeface="Courier New"/>
              </a:rPr>
              <a:t>, </a:t>
            </a:r>
            <a:r>
              <a:rPr b="1" lang="en" sz="1300">
                <a:solidFill>
                  <a:srgbClr val="1750EB"/>
                </a:solidFill>
                <a:latin typeface="Courier New"/>
                <a:ea typeface="Courier New"/>
                <a:cs typeface="Courier New"/>
                <a:sym typeface="Courier New"/>
              </a:rPr>
              <a:t>24</a:t>
            </a:r>
            <a:r>
              <a:rPr b="1" lang="en" sz="1300">
                <a:solidFill>
                  <a:srgbClr val="080808"/>
                </a:solidFill>
                <a:latin typeface="Courier New"/>
                <a:ea typeface="Courier New"/>
                <a:cs typeface="Courier New"/>
                <a:sym typeface="Courier New"/>
              </a:rPr>
              <a:t>));</a:t>
            </a:r>
            <a:endParaRPr b="1" sz="1300">
              <a:solidFill>
                <a:srgbClr val="080808"/>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b="1" lang="en" sz="1300">
                <a:solidFill>
                  <a:schemeClr val="dk1"/>
                </a:solidFill>
                <a:latin typeface="Courier New"/>
                <a:ea typeface="Courier New"/>
                <a:cs typeface="Courier New"/>
                <a:sym typeface="Courier New"/>
              </a:rPr>
              <a:t>personnes</a:t>
            </a:r>
            <a:r>
              <a:rPr b="1" lang="en" sz="1300">
                <a:solidFill>
                  <a:srgbClr val="080808"/>
                </a:solidFill>
                <a:latin typeface="Courier New"/>
                <a:ea typeface="Courier New"/>
                <a:cs typeface="Courier New"/>
                <a:sym typeface="Courier New"/>
              </a:rPr>
              <a:t>.add(</a:t>
            </a:r>
            <a:r>
              <a:rPr b="1" lang="en" sz="1300">
                <a:solidFill>
                  <a:srgbClr val="0033B3"/>
                </a:solidFill>
                <a:latin typeface="Courier New"/>
                <a:ea typeface="Courier New"/>
                <a:cs typeface="Courier New"/>
                <a:sym typeface="Courier New"/>
              </a:rPr>
              <a:t>new </a:t>
            </a:r>
            <a:r>
              <a:rPr b="1" lang="en" sz="1300">
                <a:solidFill>
                  <a:srgbClr val="080808"/>
                </a:solidFill>
                <a:latin typeface="Courier New"/>
                <a:ea typeface="Courier New"/>
                <a:cs typeface="Courier New"/>
                <a:sym typeface="Courier New"/>
              </a:rPr>
              <a:t>Personne(</a:t>
            </a:r>
            <a:r>
              <a:rPr b="1" lang="en" sz="1300">
                <a:solidFill>
                  <a:srgbClr val="067D17"/>
                </a:solidFill>
                <a:latin typeface="Courier New"/>
                <a:ea typeface="Courier New"/>
                <a:cs typeface="Courier New"/>
                <a:sym typeface="Courier New"/>
              </a:rPr>
              <a:t>"Ali"</a:t>
            </a:r>
            <a:r>
              <a:rPr b="1" lang="en" sz="1300">
                <a:solidFill>
                  <a:srgbClr val="080808"/>
                </a:solidFill>
                <a:latin typeface="Courier New"/>
                <a:ea typeface="Courier New"/>
                <a:cs typeface="Courier New"/>
                <a:sym typeface="Courier New"/>
              </a:rPr>
              <a:t>, </a:t>
            </a:r>
            <a:r>
              <a:rPr b="1" lang="en" sz="1300">
                <a:solidFill>
                  <a:srgbClr val="1750EB"/>
                </a:solidFill>
                <a:latin typeface="Courier New"/>
                <a:ea typeface="Courier New"/>
                <a:cs typeface="Courier New"/>
                <a:sym typeface="Courier New"/>
              </a:rPr>
              <a:t>29</a:t>
            </a:r>
            <a:r>
              <a:rPr b="1" lang="en" sz="1300">
                <a:solidFill>
                  <a:srgbClr val="080808"/>
                </a:solidFill>
                <a:latin typeface="Courier New"/>
                <a:ea typeface="Courier New"/>
                <a:cs typeface="Courier New"/>
                <a:sym typeface="Courier New"/>
              </a:rPr>
              <a:t>));</a:t>
            </a:r>
            <a:endParaRPr b="1" sz="1300">
              <a:solidFill>
                <a:srgbClr val="080808"/>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b="1" lang="en" sz="1300">
                <a:solidFill>
                  <a:schemeClr val="dk1"/>
                </a:solidFill>
                <a:latin typeface="Courier New"/>
                <a:ea typeface="Courier New"/>
                <a:cs typeface="Courier New"/>
                <a:sym typeface="Courier New"/>
              </a:rPr>
              <a:t>personnes</a:t>
            </a:r>
            <a:r>
              <a:rPr b="1" lang="en" sz="1300">
                <a:solidFill>
                  <a:srgbClr val="080808"/>
                </a:solidFill>
                <a:latin typeface="Courier New"/>
                <a:ea typeface="Courier New"/>
                <a:cs typeface="Courier New"/>
                <a:sym typeface="Courier New"/>
              </a:rPr>
              <a:t>.add(</a:t>
            </a:r>
            <a:r>
              <a:rPr b="1" lang="en" sz="1300">
                <a:solidFill>
                  <a:srgbClr val="0033B3"/>
                </a:solidFill>
                <a:latin typeface="Courier New"/>
                <a:ea typeface="Courier New"/>
                <a:cs typeface="Courier New"/>
                <a:sym typeface="Courier New"/>
              </a:rPr>
              <a:t>new </a:t>
            </a:r>
            <a:r>
              <a:rPr b="1" lang="en" sz="1300">
                <a:solidFill>
                  <a:srgbClr val="080808"/>
                </a:solidFill>
                <a:latin typeface="Courier New"/>
                <a:ea typeface="Courier New"/>
                <a:cs typeface="Courier New"/>
                <a:sym typeface="Courier New"/>
              </a:rPr>
              <a:t>Personne(</a:t>
            </a:r>
            <a:r>
              <a:rPr b="1" lang="en" sz="1300">
                <a:solidFill>
                  <a:srgbClr val="067D17"/>
                </a:solidFill>
                <a:latin typeface="Courier New"/>
                <a:ea typeface="Courier New"/>
                <a:cs typeface="Courier New"/>
                <a:sym typeface="Courier New"/>
              </a:rPr>
              <a:t>"Marwa"</a:t>
            </a:r>
            <a:r>
              <a:rPr b="1" lang="en" sz="1300">
                <a:solidFill>
                  <a:srgbClr val="080808"/>
                </a:solidFill>
                <a:latin typeface="Courier New"/>
                <a:ea typeface="Courier New"/>
                <a:cs typeface="Courier New"/>
                <a:sym typeface="Courier New"/>
              </a:rPr>
              <a:t>, </a:t>
            </a:r>
            <a:r>
              <a:rPr b="1" lang="en" sz="1300">
                <a:solidFill>
                  <a:srgbClr val="1750EB"/>
                </a:solidFill>
                <a:latin typeface="Courier New"/>
                <a:ea typeface="Courier New"/>
                <a:cs typeface="Courier New"/>
                <a:sym typeface="Courier New"/>
              </a:rPr>
              <a:t>21</a:t>
            </a:r>
            <a:r>
              <a:rPr b="1" lang="en" sz="1300">
                <a:solidFill>
                  <a:srgbClr val="080808"/>
                </a:solidFill>
                <a:latin typeface="Courier New"/>
                <a:ea typeface="Courier New"/>
                <a:cs typeface="Courier New"/>
                <a:sym typeface="Courier New"/>
              </a:rPr>
              <a:t>));</a:t>
            </a:r>
            <a:endParaRPr b="1" sz="1300">
              <a:solidFill>
                <a:srgbClr val="080808"/>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t/>
            </a:r>
            <a:endParaRPr b="1" sz="1300">
              <a:solidFill>
                <a:srgbClr val="080808"/>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b="1" lang="en" sz="1300">
                <a:solidFill>
                  <a:schemeClr val="dk1"/>
                </a:solidFill>
                <a:latin typeface="Courier New"/>
                <a:ea typeface="Courier New"/>
                <a:cs typeface="Courier New"/>
                <a:sym typeface="Courier New"/>
              </a:rPr>
              <a:t>System</a:t>
            </a:r>
            <a:r>
              <a:rPr b="1" lang="en" sz="1300">
                <a:solidFill>
                  <a:srgbClr val="080808"/>
                </a:solidFill>
                <a:latin typeface="Courier New"/>
                <a:ea typeface="Courier New"/>
                <a:cs typeface="Courier New"/>
                <a:sym typeface="Courier New"/>
              </a:rPr>
              <a:t>.</a:t>
            </a:r>
            <a:r>
              <a:rPr b="1" i="1" lang="en" sz="1300">
                <a:solidFill>
                  <a:srgbClr val="871094"/>
                </a:solidFill>
                <a:latin typeface="Courier New"/>
                <a:ea typeface="Courier New"/>
                <a:cs typeface="Courier New"/>
                <a:sym typeface="Courier New"/>
              </a:rPr>
              <a:t>out</a:t>
            </a:r>
            <a:r>
              <a:rPr b="1" lang="en" sz="1300">
                <a:solidFill>
                  <a:srgbClr val="080808"/>
                </a:solidFill>
                <a:latin typeface="Courier New"/>
                <a:ea typeface="Courier New"/>
                <a:cs typeface="Courier New"/>
                <a:sym typeface="Courier New"/>
              </a:rPr>
              <a:t>.println(</a:t>
            </a:r>
            <a:r>
              <a:rPr b="1" lang="en" sz="1300">
                <a:solidFill>
                  <a:srgbClr val="067D17"/>
                </a:solidFill>
                <a:latin typeface="Courier New"/>
                <a:ea typeface="Courier New"/>
                <a:cs typeface="Courier New"/>
                <a:sym typeface="Courier New"/>
              </a:rPr>
              <a:t>"Liste non triée: " </a:t>
            </a:r>
            <a:r>
              <a:rPr b="1" lang="en" sz="1300">
                <a:solidFill>
                  <a:srgbClr val="080808"/>
                </a:solidFill>
                <a:latin typeface="Courier New"/>
                <a:ea typeface="Courier New"/>
                <a:cs typeface="Courier New"/>
                <a:sym typeface="Courier New"/>
              </a:rPr>
              <a:t>+ </a:t>
            </a:r>
            <a:r>
              <a:rPr b="1" lang="en" sz="1300">
                <a:solidFill>
                  <a:schemeClr val="dk1"/>
                </a:solidFill>
                <a:latin typeface="Courier New"/>
                <a:ea typeface="Courier New"/>
                <a:cs typeface="Courier New"/>
                <a:sym typeface="Courier New"/>
              </a:rPr>
              <a:t>personnes</a:t>
            </a:r>
            <a:r>
              <a:rPr b="1" lang="en" sz="1300">
                <a:solidFill>
                  <a:srgbClr val="080808"/>
                </a:solidFill>
                <a:latin typeface="Courier New"/>
                <a:ea typeface="Courier New"/>
                <a:cs typeface="Courier New"/>
                <a:sym typeface="Courier New"/>
              </a:rPr>
              <a:t>);</a:t>
            </a:r>
            <a:endParaRPr b="1" sz="13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1300">
              <a:solidFill>
                <a:srgbClr val="080808"/>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b="1" lang="en" sz="1300">
                <a:solidFill>
                  <a:schemeClr val="dk1"/>
                </a:solidFill>
                <a:latin typeface="Courier New"/>
                <a:ea typeface="Courier New"/>
                <a:cs typeface="Courier New"/>
                <a:sym typeface="Courier New"/>
              </a:rPr>
              <a:t>Collections</a:t>
            </a:r>
            <a:r>
              <a:rPr b="1" lang="en" sz="1300">
                <a:solidFill>
                  <a:srgbClr val="080808"/>
                </a:solidFill>
                <a:latin typeface="Courier New"/>
                <a:ea typeface="Courier New"/>
                <a:cs typeface="Courier New"/>
                <a:sym typeface="Courier New"/>
              </a:rPr>
              <a:t>.</a:t>
            </a:r>
            <a:r>
              <a:rPr b="1" i="1" lang="en" sz="1300">
                <a:solidFill>
                  <a:srgbClr val="080808"/>
                </a:solidFill>
                <a:latin typeface="Courier New"/>
                <a:ea typeface="Courier New"/>
                <a:cs typeface="Courier New"/>
                <a:sym typeface="Courier New"/>
              </a:rPr>
              <a:t>sort</a:t>
            </a:r>
            <a:r>
              <a:rPr b="1" lang="en" sz="1300">
                <a:solidFill>
                  <a:srgbClr val="080808"/>
                </a:solidFill>
                <a:latin typeface="Courier New"/>
                <a:ea typeface="Courier New"/>
                <a:cs typeface="Courier New"/>
                <a:sym typeface="Courier New"/>
              </a:rPr>
              <a:t>(</a:t>
            </a:r>
            <a:r>
              <a:rPr b="1" lang="en" sz="1300">
                <a:solidFill>
                  <a:schemeClr val="dk1"/>
                </a:solidFill>
                <a:latin typeface="Courier New"/>
                <a:ea typeface="Courier New"/>
                <a:cs typeface="Courier New"/>
                <a:sym typeface="Courier New"/>
              </a:rPr>
              <a:t>personnes</a:t>
            </a:r>
            <a:r>
              <a:rPr b="1" lang="en" sz="1300">
                <a:solidFill>
                  <a:srgbClr val="080808"/>
                </a:solidFill>
                <a:latin typeface="Courier New"/>
                <a:ea typeface="Courier New"/>
                <a:cs typeface="Courier New"/>
                <a:sym typeface="Courier New"/>
              </a:rPr>
              <a:t>);</a:t>
            </a:r>
            <a:endParaRPr b="1" sz="1300">
              <a:solidFill>
                <a:srgbClr val="080808"/>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t/>
            </a:r>
            <a:endParaRPr b="1" sz="1300">
              <a:solidFill>
                <a:srgbClr val="080808"/>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b="1" lang="en" sz="1300">
                <a:solidFill>
                  <a:schemeClr val="dk1"/>
                </a:solidFill>
                <a:latin typeface="Courier New"/>
                <a:ea typeface="Courier New"/>
                <a:cs typeface="Courier New"/>
                <a:sym typeface="Courier New"/>
              </a:rPr>
              <a:t>System</a:t>
            </a:r>
            <a:r>
              <a:rPr b="1" lang="en" sz="1300">
                <a:solidFill>
                  <a:srgbClr val="080808"/>
                </a:solidFill>
                <a:latin typeface="Courier New"/>
                <a:ea typeface="Courier New"/>
                <a:cs typeface="Courier New"/>
                <a:sym typeface="Courier New"/>
              </a:rPr>
              <a:t>.</a:t>
            </a:r>
            <a:r>
              <a:rPr b="1" i="1" lang="en" sz="1300">
                <a:solidFill>
                  <a:srgbClr val="871094"/>
                </a:solidFill>
                <a:latin typeface="Courier New"/>
                <a:ea typeface="Courier New"/>
                <a:cs typeface="Courier New"/>
                <a:sym typeface="Courier New"/>
              </a:rPr>
              <a:t>out</a:t>
            </a:r>
            <a:r>
              <a:rPr b="1" lang="en" sz="1300">
                <a:solidFill>
                  <a:srgbClr val="080808"/>
                </a:solidFill>
                <a:latin typeface="Courier New"/>
                <a:ea typeface="Courier New"/>
                <a:cs typeface="Courier New"/>
                <a:sym typeface="Courier New"/>
              </a:rPr>
              <a:t>.println(</a:t>
            </a:r>
            <a:r>
              <a:rPr b="1" lang="en" sz="1300">
                <a:solidFill>
                  <a:srgbClr val="067D17"/>
                </a:solidFill>
                <a:latin typeface="Courier New"/>
                <a:ea typeface="Courier New"/>
                <a:cs typeface="Courier New"/>
                <a:sym typeface="Courier New"/>
              </a:rPr>
              <a:t>"Liste triée: " </a:t>
            </a:r>
            <a:r>
              <a:rPr b="1" lang="en" sz="1300">
                <a:solidFill>
                  <a:srgbClr val="080808"/>
                </a:solidFill>
                <a:latin typeface="Courier New"/>
                <a:ea typeface="Courier New"/>
                <a:cs typeface="Courier New"/>
                <a:sym typeface="Courier New"/>
              </a:rPr>
              <a:t>+ </a:t>
            </a:r>
            <a:r>
              <a:rPr b="1" lang="en" sz="1300">
                <a:solidFill>
                  <a:schemeClr val="dk1"/>
                </a:solidFill>
                <a:latin typeface="Courier New"/>
                <a:ea typeface="Courier New"/>
                <a:cs typeface="Courier New"/>
                <a:sym typeface="Courier New"/>
              </a:rPr>
              <a:t>personnes</a:t>
            </a:r>
            <a:r>
              <a:rPr b="1" lang="en" sz="1300">
                <a:solidFill>
                  <a:srgbClr val="080808"/>
                </a:solidFill>
                <a:latin typeface="Courier New"/>
                <a:ea typeface="Courier New"/>
                <a:cs typeface="Courier New"/>
                <a:sym typeface="Courier New"/>
              </a:rPr>
              <a:t>);</a:t>
            </a:r>
            <a:endParaRPr b="1" sz="13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1300">
              <a:solidFill>
                <a:srgbClr val="262626"/>
              </a:solidFill>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lang="en" sz="1300">
                <a:solidFill>
                  <a:srgbClr val="262626"/>
                </a:solidFill>
                <a:latin typeface="Courier New"/>
                <a:ea typeface="Courier New"/>
                <a:cs typeface="Courier New"/>
                <a:sym typeface="Courier New"/>
              </a:rPr>
              <a:t>}</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solidFill>
                  <a:srgbClr val="262626"/>
                </a:solidFill>
                <a:latin typeface="Courier New"/>
                <a:ea typeface="Courier New"/>
                <a:cs typeface="Courier New"/>
                <a:sym typeface="Courier New"/>
              </a:rPr>
              <a:t>}</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a:solidFill>
                <a:srgbClr val="7928A1"/>
              </a:solidFill>
              <a:latin typeface="Courier New"/>
              <a:ea typeface="Courier New"/>
              <a:cs typeface="Courier New"/>
              <a:sym typeface="Courier New"/>
            </a:endParaRPr>
          </a:p>
        </p:txBody>
      </p:sp>
      <p:sp>
        <p:nvSpPr>
          <p:cNvPr id="348" name="Google Shape;348;p42"/>
          <p:cNvSpPr txBox="1"/>
          <p:nvPr/>
        </p:nvSpPr>
        <p:spPr>
          <a:xfrm>
            <a:off x="838825" y="61475"/>
            <a:ext cx="48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Comparable : exemple(2/2)</a:t>
            </a:r>
            <a:endParaRPr b="1">
              <a:solidFill>
                <a:srgbClr val="E20B0B"/>
              </a:solidFill>
            </a:endParaRPr>
          </a:p>
        </p:txBody>
      </p:sp>
      <p:sp>
        <p:nvSpPr>
          <p:cNvPr id="349" name="Google Shape;349;p42"/>
          <p:cNvSpPr txBox="1"/>
          <p:nvPr/>
        </p:nvSpPr>
        <p:spPr>
          <a:xfrm>
            <a:off x="219100" y="3957975"/>
            <a:ext cx="8786400" cy="985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Light"/>
                <a:ea typeface="Roboto Light"/>
                <a:cs typeface="Roboto Light"/>
                <a:sym typeface="Roboto Light"/>
              </a:rPr>
              <a:t>Liste non triée: [Personne{ nom= Mohamed, age=24 }, Personne{ nom= Ali, age=29 }, Personne{ nom= Marwa, age=21 }]</a:t>
            </a:r>
            <a:endParaRPr sz="1300">
              <a:latin typeface="Roboto Light"/>
              <a:ea typeface="Roboto Light"/>
              <a:cs typeface="Roboto Light"/>
              <a:sym typeface="Roboto Light"/>
            </a:endParaRPr>
          </a:p>
          <a:p>
            <a:pPr indent="0" lvl="0" marL="0" rtl="0" algn="l">
              <a:spcBef>
                <a:spcPts val="0"/>
              </a:spcBef>
              <a:spcAft>
                <a:spcPts val="0"/>
              </a:spcAft>
              <a:buNone/>
            </a:pPr>
            <a:r>
              <a:t/>
            </a:r>
            <a:endParaRPr sz="1300">
              <a:latin typeface="Roboto Light"/>
              <a:ea typeface="Roboto Light"/>
              <a:cs typeface="Roboto Light"/>
              <a:sym typeface="Roboto Light"/>
            </a:endParaRPr>
          </a:p>
          <a:p>
            <a:pPr indent="0" lvl="0" marL="0" rtl="0" algn="l">
              <a:spcBef>
                <a:spcPts val="0"/>
              </a:spcBef>
              <a:spcAft>
                <a:spcPts val="0"/>
              </a:spcAft>
              <a:buNone/>
            </a:pPr>
            <a:r>
              <a:rPr lang="en" sz="1300">
                <a:latin typeface="Roboto Light"/>
                <a:ea typeface="Roboto Light"/>
                <a:cs typeface="Roboto Light"/>
                <a:sym typeface="Roboto Light"/>
              </a:rPr>
              <a:t>Liste triée: [Personne{ nom= Marwa, age=21 }, Personne{ nom= Mohamed, age=24 }, Personne{ nom= Ali, age=29 }]</a:t>
            </a:r>
            <a:endParaRPr sz="1300">
              <a:latin typeface="Roboto Light"/>
              <a:ea typeface="Roboto Light"/>
              <a:cs typeface="Roboto Light"/>
              <a:sym typeface="Roboto Light"/>
            </a:endParaRPr>
          </a:p>
          <a:p>
            <a:pPr indent="0" lvl="0" marL="0" rtl="0" algn="l">
              <a:spcBef>
                <a:spcPts val="0"/>
              </a:spcBef>
              <a:spcAft>
                <a:spcPts val="0"/>
              </a:spcAft>
              <a:buNone/>
            </a:pPr>
            <a:r>
              <a:t/>
            </a:r>
            <a:endParaRPr sz="1300">
              <a:latin typeface="Roboto Light"/>
              <a:ea typeface="Roboto Light"/>
              <a:cs typeface="Roboto Light"/>
              <a:sym typeface="Roboto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cxnSp>
        <p:nvCxnSpPr>
          <p:cNvPr id="354" name="Google Shape;354;p43"/>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355" name="Google Shape;355;p43"/>
          <p:cNvSpPr txBox="1"/>
          <p:nvPr>
            <p:ph idx="12" type="sldNum"/>
          </p:nvPr>
        </p:nvSpPr>
        <p:spPr>
          <a:xfrm>
            <a:off x="85486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pic>
        <p:nvPicPr>
          <p:cNvPr descr="D:\esprit 2014\ESPRIT 2014\charte essprit 2014\render\support final\triangle.png" id="356" name="Google Shape;356;p43"/>
          <p:cNvPicPr preferRelativeResize="0"/>
          <p:nvPr/>
        </p:nvPicPr>
        <p:blipFill rotWithShape="1">
          <a:blip r:embed="rId3">
            <a:alphaModFix/>
          </a:blip>
          <a:srcRect b="0" l="0" r="0" t="0"/>
          <a:stretch/>
        </p:blipFill>
        <p:spPr>
          <a:xfrm rot="10800000">
            <a:off x="6772580" y="2150"/>
            <a:ext cx="2371432" cy="1631872"/>
          </a:xfrm>
          <a:prstGeom prst="rect">
            <a:avLst/>
          </a:prstGeom>
          <a:noFill/>
          <a:ln>
            <a:noFill/>
          </a:ln>
        </p:spPr>
      </p:pic>
      <p:sp>
        <p:nvSpPr>
          <p:cNvPr id="357" name="Google Shape;357;p43"/>
          <p:cNvSpPr txBox="1"/>
          <p:nvPr/>
        </p:nvSpPr>
        <p:spPr>
          <a:xfrm>
            <a:off x="838825" y="61475"/>
            <a:ext cx="48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L’interface Comparator</a:t>
            </a:r>
            <a:endParaRPr b="1">
              <a:solidFill>
                <a:srgbClr val="E20B0B"/>
              </a:solidFill>
            </a:endParaRPr>
          </a:p>
        </p:txBody>
      </p:sp>
      <p:sp>
        <p:nvSpPr>
          <p:cNvPr id="358" name="Google Shape;358;p43"/>
          <p:cNvSpPr txBox="1"/>
          <p:nvPr/>
        </p:nvSpPr>
        <p:spPr>
          <a:xfrm>
            <a:off x="421800" y="856225"/>
            <a:ext cx="8088900" cy="3714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0"/>
              </a:spcAft>
              <a:buNone/>
            </a:pPr>
            <a:r>
              <a:rPr lang="en" sz="1800">
                <a:solidFill>
                  <a:schemeClr val="dk1"/>
                </a:solidFill>
                <a:latin typeface="Roboto Light"/>
                <a:ea typeface="Roboto Light"/>
                <a:cs typeface="Roboto Light"/>
                <a:sym typeface="Roboto Light"/>
              </a:rPr>
              <a:t>La méthode </a:t>
            </a:r>
            <a:r>
              <a:rPr b="1" lang="en" sz="1800">
                <a:solidFill>
                  <a:srgbClr val="FF0000"/>
                </a:solidFill>
                <a:latin typeface="Roboto"/>
                <a:ea typeface="Roboto"/>
                <a:cs typeface="Roboto"/>
                <a:sym typeface="Roboto"/>
              </a:rPr>
              <a:t>Collections.sort(List l, Comparator c)</a:t>
            </a:r>
            <a:r>
              <a:rPr lang="en" sz="1800">
                <a:solidFill>
                  <a:schemeClr val="dk1"/>
                </a:solidFill>
                <a:latin typeface="Roboto Light"/>
                <a:ea typeface="Roboto Light"/>
                <a:cs typeface="Roboto Light"/>
                <a:sym typeface="Roboto Light"/>
              </a:rPr>
              <a:t> est une méthode statique fournie par la classe Collections qui offre la possibilité de trier les éléments d'une collection suivant des critères personnalisés spécifiés en tant que paramètres.</a:t>
            </a:r>
            <a:endParaRPr sz="1800">
              <a:solidFill>
                <a:schemeClr val="dk1"/>
              </a:solidFill>
              <a:latin typeface="Roboto Light"/>
              <a:ea typeface="Roboto Light"/>
              <a:cs typeface="Roboto Light"/>
              <a:sym typeface="Roboto Light"/>
            </a:endParaRPr>
          </a:p>
          <a:p>
            <a:pPr indent="0" lvl="0" marL="0" rtl="0" algn="just">
              <a:lnSpc>
                <a:spcPct val="115000"/>
              </a:lnSpc>
              <a:spcBef>
                <a:spcPts val="1000"/>
              </a:spcBef>
              <a:spcAft>
                <a:spcPts val="0"/>
              </a:spcAft>
              <a:buNone/>
            </a:pPr>
            <a:r>
              <a:t/>
            </a:r>
            <a:endParaRPr sz="1800">
              <a:solidFill>
                <a:schemeClr val="dk1"/>
              </a:solidFill>
              <a:latin typeface="Roboto Light"/>
              <a:ea typeface="Roboto Light"/>
              <a:cs typeface="Roboto Light"/>
              <a:sym typeface="Roboto Light"/>
            </a:endParaRPr>
          </a:p>
          <a:p>
            <a:pPr indent="0" lvl="0" marL="0" rtl="0" algn="just">
              <a:lnSpc>
                <a:spcPct val="115000"/>
              </a:lnSpc>
              <a:spcBef>
                <a:spcPts val="1000"/>
              </a:spcBef>
              <a:spcAft>
                <a:spcPts val="0"/>
              </a:spcAft>
              <a:buNone/>
            </a:pPr>
            <a:r>
              <a:rPr lang="en" sz="1800">
                <a:solidFill>
                  <a:schemeClr val="dk1"/>
                </a:solidFill>
                <a:latin typeface="Roboto Light"/>
                <a:ea typeface="Roboto Light"/>
                <a:cs typeface="Roboto Light"/>
                <a:sym typeface="Roboto Light"/>
              </a:rPr>
              <a:t>Cette fonctionnalité permet d'effectuer un tri sur une liste en fonction de plusieurs critères. Par exemple, vous pouvez trier une liste de personnes en utilisant d'abord l'âge comme critère principal, et en cas d'égalité d'âge, vous pouvez ensuite comparer les noms pour obtenir un tri plus précis et complexe.</a:t>
            </a:r>
            <a:endParaRPr sz="1800">
              <a:solidFill>
                <a:schemeClr val="dk1"/>
              </a:solidFill>
              <a:latin typeface="Roboto Light"/>
              <a:ea typeface="Roboto Light"/>
              <a:cs typeface="Roboto Light"/>
              <a:sym typeface="Roboto Light"/>
            </a:endParaRPr>
          </a:p>
          <a:p>
            <a:pPr indent="0" lvl="0" marL="0" rtl="0" algn="just">
              <a:lnSpc>
                <a:spcPct val="115000"/>
              </a:lnSpc>
              <a:spcBef>
                <a:spcPts val="1000"/>
              </a:spcBef>
              <a:spcAft>
                <a:spcPts val="0"/>
              </a:spcAft>
              <a:buNone/>
            </a:pPr>
            <a:r>
              <a:t/>
            </a:r>
            <a:endParaRPr sz="1800">
              <a:solidFill>
                <a:schemeClr val="dk1"/>
              </a:solidFill>
              <a:latin typeface="Roboto Light"/>
              <a:ea typeface="Roboto Light"/>
              <a:cs typeface="Roboto Light"/>
              <a:sym typeface="Roboto 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cxnSp>
        <p:nvCxnSpPr>
          <p:cNvPr id="363" name="Google Shape;363;p44"/>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364" name="Google Shape;364;p44"/>
          <p:cNvSpPr txBox="1"/>
          <p:nvPr>
            <p:ph idx="12" type="sldNum"/>
          </p:nvPr>
        </p:nvSpPr>
        <p:spPr>
          <a:xfrm>
            <a:off x="85486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pic>
        <p:nvPicPr>
          <p:cNvPr descr="D:\esprit 2014\ESPRIT 2014\charte essprit 2014\render\support final\triangle.png" id="365" name="Google Shape;365;p44"/>
          <p:cNvPicPr preferRelativeResize="0"/>
          <p:nvPr/>
        </p:nvPicPr>
        <p:blipFill rotWithShape="1">
          <a:blip r:embed="rId3">
            <a:alphaModFix/>
          </a:blip>
          <a:srcRect b="0" l="0" r="0" t="0"/>
          <a:stretch/>
        </p:blipFill>
        <p:spPr>
          <a:xfrm rot="10800000">
            <a:off x="6772580" y="2150"/>
            <a:ext cx="2371432" cy="1631872"/>
          </a:xfrm>
          <a:prstGeom prst="rect">
            <a:avLst/>
          </a:prstGeom>
          <a:noFill/>
          <a:ln>
            <a:noFill/>
          </a:ln>
        </p:spPr>
      </p:pic>
      <p:pic>
        <p:nvPicPr>
          <p:cNvPr id="366" name="Google Shape;366;p44"/>
          <p:cNvPicPr preferRelativeResize="0"/>
          <p:nvPr/>
        </p:nvPicPr>
        <p:blipFill rotWithShape="1">
          <a:blip r:embed="rId4">
            <a:alphaModFix/>
          </a:blip>
          <a:srcRect b="0" l="0" r="0" t="0"/>
          <a:stretch/>
        </p:blipFill>
        <p:spPr>
          <a:xfrm>
            <a:off x="929173" y="2408875"/>
            <a:ext cx="7074150" cy="1461400"/>
          </a:xfrm>
          <a:prstGeom prst="rect">
            <a:avLst/>
          </a:prstGeom>
          <a:noFill/>
          <a:ln>
            <a:noFill/>
          </a:ln>
        </p:spPr>
      </p:pic>
      <p:sp>
        <p:nvSpPr>
          <p:cNvPr id="367" name="Google Shape;367;p44"/>
          <p:cNvSpPr txBox="1"/>
          <p:nvPr/>
        </p:nvSpPr>
        <p:spPr>
          <a:xfrm>
            <a:off x="838825" y="61475"/>
            <a:ext cx="48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L’interface Comparator</a:t>
            </a:r>
            <a:endParaRPr b="1">
              <a:solidFill>
                <a:srgbClr val="E20B0B"/>
              </a:solidFill>
            </a:endParaRPr>
          </a:p>
        </p:txBody>
      </p:sp>
      <p:sp>
        <p:nvSpPr>
          <p:cNvPr id="368" name="Google Shape;368;p44"/>
          <p:cNvSpPr txBox="1"/>
          <p:nvPr/>
        </p:nvSpPr>
        <p:spPr>
          <a:xfrm>
            <a:off x="541950" y="1095925"/>
            <a:ext cx="8060100" cy="813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0033B3"/>
                </a:solidFill>
                <a:highlight>
                  <a:srgbClr val="FFFFFF"/>
                </a:highlight>
                <a:latin typeface="Courier New"/>
                <a:ea typeface="Courier New"/>
                <a:cs typeface="Courier New"/>
                <a:sym typeface="Courier New"/>
              </a:rPr>
              <a:t>public </a:t>
            </a:r>
            <a:r>
              <a:rPr b="1" lang="en">
                <a:solidFill>
                  <a:srgbClr val="7928A1"/>
                </a:solidFill>
                <a:latin typeface="Courier New"/>
                <a:ea typeface="Courier New"/>
                <a:cs typeface="Courier New"/>
                <a:sym typeface="Courier New"/>
              </a:rPr>
              <a:t>interface </a:t>
            </a:r>
            <a:r>
              <a:rPr b="1" lang="en">
                <a:solidFill>
                  <a:srgbClr val="00627A"/>
                </a:solidFill>
                <a:highlight>
                  <a:srgbClr val="FFFFFF"/>
                </a:highlight>
                <a:latin typeface="Courier New"/>
                <a:ea typeface="Courier New"/>
                <a:cs typeface="Courier New"/>
                <a:sym typeface="Courier New"/>
              </a:rPr>
              <a:t>Comparator</a:t>
            </a:r>
            <a:r>
              <a:rPr b="1" lang="en">
                <a:solidFill>
                  <a:srgbClr val="080808"/>
                </a:solidFill>
                <a:highlight>
                  <a:srgbClr val="FFFFFF"/>
                </a:highlight>
                <a:latin typeface="Courier New"/>
                <a:ea typeface="Courier New"/>
                <a:cs typeface="Courier New"/>
                <a:sym typeface="Courier New"/>
              </a:rPr>
              <a:t>&lt;</a:t>
            </a:r>
            <a:r>
              <a:rPr b="1" lang="en">
                <a:solidFill>
                  <a:srgbClr val="007E8A"/>
                </a:solidFill>
                <a:highlight>
                  <a:srgbClr val="FFFFFF"/>
                </a:highlight>
                <a:latin typeface="Courier New"/>
                <a:ea typeface="Courier New"/>
                <a:cs typeface="Courier New"/>
                <a:sym typeface="Courier New"/>
              </a:rPr>
              <a:t>T</a:t>
            </a:r>
            <a:r>
              <a:rPr b="1" lang="en">
                <a:solidFill>
                  <a:srgbClr val="080808"/>
                </a:solidFill>
                <a:highlight>
                  <a:srgbClr val="FFFFFF"/>
                </a:highlight>
                <a:latin typeface="Courier New"/>
                <a:ea typeface="Courier New"/>
                <a:cs typeface="Courier New"/>
                <a:sym typeface="Courier New"/>
              </a:rPr>
              <a:t>&gt; {</a:t>
            </a:r>
            <a:endParaRPr b="1">
              <a:solidFill>
                <a:srgbClr val="080808"/>
              </a:solidFill>
              <a:highlight>
                <a:srgbClr val="FFFFFF"/>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lang="en">
                <a:solidFill>
                  <a:srgbClr val="0033B3"/>
                </a:solidFill>
                <a:highlight>
                  <a:srgbClr val="FFFFFF"/>
                </a:highlight>
                <a:latin typeface="Courier New"/>
                <a:ea typeface="Courier New"/>
                <a:cs typeface="Courier New"/>
                <a:sym typeface="Courier New"/>
              </a:rPr>
              <a:t>int </a:t>
            </a:r>
            <a:r>
              <a:rPr b="1" lang="en">
                <a:solidFill>
                  <a:srgbClr val="00627A"/>
                </a:solidFill>
                <a:highlight>
                  <a:srgbClr val="FFFFFF"/>
                </a:highlight>
                <a:latin typeface="Courier New"/>
                <a:ea typeface="Courier New"/>
                <a:cs typeface="Courier New"/>
                <a:sym typeface="Courier New"/>
              </a:rPr>
              <a:t>compare</a:t>
            </a:r>
            <a:r>
              <a:rPr b="1" lang="en">
                <a:solidFill>
                  <a:srgbClr val="080808"/>
                </a:solidFill>
                <a:highlight>
                  <a:srgbClr val="FFFFFF"/>
                </a:highlight>
                <a:latin typeface="Courier New"/>
                <a:ea typeface="Courier New"/>
                <a:cs typeface="Courier New"/>
                <a:sym typeface="Courier New"/>
              </a:rPr>
              <a:t>(</a:t>
            </a:r>
            <a:r>
              <a:rPr b="1" lang="en">
                <a:solidFill>
                  <a:srgbClr val="007E8A"/>
                </a:solidFill>
                <a:highlight>
                  <a:srgbClr val="FFFFFF"/>
                </a:highlight>
                <a:latin typeface="Courier New"/>
                <a:ea typeface="Courier New"/>
                <a:cs typeface="Courier New"/>
                <a:sym typeface="Courier New"/>
              </a:rPr>
              <a:t>T </a:t>
            </a:r>
            <a:r>
              <a:rPr b="1" lang="en">
                <a:solidFill>
                  <a:srgbClr val="080808"/>
                </a:solidFill>
                <a:highlight>
                  <a:srgbClr val="FFFFFF"/>
                </a:highlight>
                <a:latin typeface="Courier New"/>
                <a:ea typeface="Courier New"/>
                <a:cs typeface="Courier New"/>
                <a:sym typeface="Courier New"/>
              </a:rPr>
              <a:t>o1, </a:t>
            </a:r>
            <a:r>
              <a:rPr b="1" lang="en">
                <a:solidFill>
                  <a:srgbClr val="007E8A"/>
                </a:solidFill>
                <a:highlight>
                  <a:srgbClr val="FFFFFF"/>
                </a:highlight>
                <a:latin typeface="Courier New"/>
                <a:ea typeface="Courier New"/>
                <a:cs typeface="Courier New"/>
                <a:sym typeface="Courier New"/>
              </a:rPr>
              <a:t>T </a:t>
            </a:r>
            <a:r>
              <a:rPr b="1" lang="en">
                <a:solidFill>
                  <a:srgbClr val="080808"/>
                </a:solidFill>
                <a:highlight>
                  <a:srgbClr val="FFFFFF"/>
                </a:highlight>
                <a:latin typeface="Courier New"/>
                <a:ea typeface="Courier New"/>
                <a:cs typeface="Courier New"/>
                <a:sym typeface="Courier New"/>
              </a:rPr>
              <a:t>o2);</a:t>
            </a:r>
            <a:endParaRPr b="1">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a:solidFill>
                  <a:srgbClr val="7928A1"/>
                </a:solidFill>
                <a:latin typeface="Courier New"/>
                <a:ea typeface="Courier New"/>
                <a:cs typeface="Courier New"/>
                <a:sym typeface="Courier New"/>
              </a:rPr>
              <a:t>}</a:t>
            </a:r>
            <a:endParaRPr b="1">
              <a:solidFill>
                <a:srgbClr val="7928A1"/>
              </a:solidFill>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cxnSp>
        <p:nvCxnSpPr>
          <p:cNvPr id="373" name="Google Shape;373;p45"/>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374" name="Google Shape;374;p45"/>
          <p:cNvSpPr txBox="1"/>
          <p:nvPr>
            <p:ph idx="12" type="sldNum"/>
          </p:nvPr>
        </p:nvSpPr>
        <p:spPr>
          <a:xfrm>
            <a:off x="85486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pic>
        <p:nvPicPr>
          <p:cNvPr descr="D:\esprit 2014\ESPRIT 2014\charte essprit 2014\render\support final\triangle.png" id="375" name="Google Shape;375;p45"/>
          <p:cNvPicPr preferRelativeResize="0"/>
          <p:nvPr/>
        </p:nvPicPr>
        <p:blipFill rotWithShape="1">
          <a:blip r:embed="rId3">
            <a:alphaModFix/>
          </a:blip>
          <a:srcRect b="0" l="0" r="0" t="0"/>
          <a:stretch/>
        </p:blipFill>
        <p:spPr>
          <a:xfrm rot="10800000">
            <a:off x="6772580" y="2150"/>
            <a:ext cx="2371432" cy="1631872"/>
          </a:xfrm>
          <a:prstGeom prst="rect">
            <a:avLst/>
          </a:prstGeom>
          <a:noFill/>
          <a:ln>
            <a:noFill/>
          </a:ln>
        </p:spPr>
      </p:pic>
      <p:sp>
        <p:nvSpPr>
          <p:cNvPr id="376" name="Google Shape;376;p45"/>
          <p:cNvSpPr txBox="1"/>
          <p:nvPr/>
        </p:nvSpPr>
        <p:spPr>
          <a:xfrm>
            <a:off x="838825" y="61475"/>
            <a:ext cx="48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Comparator </a:t>
            </a:r>
            <a:r>
              <a:rPr b="1" lang="en">
                <a:solidFill>
                  <a:srgbClr val="E20B0B"/>
                </a:solidFill>
              </a:rPr>
              <a:t>: exemple</a:t>
            </a:r>
            <a:endParaRPr b="1">
              <a:solidFill>
                <a:srgbClr val="E20B0B"/>
              </a:solidFill>
            </a:endParaRPr>
          </a:p>
        </p:txBody>
      </p:sp>
      <p:sp>
        <p:nvSpPr>
          <p:cNvPr id="377" name="Google Shape;377;p45"/>
          <p:cNvSpPr txBox="1"/>
          <p:nvPr/>
        </p:nvSpPr>
        <p:spPr>
          <a:xfrm>
            <a:off x="541950" y="699050"/>
            <a:ext cx="8060100" cy="4357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00">
                <a:solidFill>
                  <a:srgbClr val="7928A1"/>
                </a:solidFill>
                <a:latin typeface="Courier New"/>
                <a:ea typeface="Courier New"/>
                <a:cs typeface="Courier New"/>
                <a:sym typeface="Courier New"/>
              </a:rPr>
              <a:t>class</a:t>
            </a:r>
            <a:r>
              <a:rPr b="1" lang="en" sz="1300">
                <a:solidFill>
                  <a:srgbClr val="262626"/>
                </a:solidFill>
                <a:latin typeface="Courier New"/>
                <a:ea typeface="Courier New"/>
                <a:cs typeface="Courier New"/>
                <a:sym typeface="Courier New"/>
              </a:rPr>
              <a:t> </a:t>
            </a:r>
            <a:r>
              <a:rPr b="1" lang="en" sz="1300">
                <a:solidFill>
                  <a:srgbClr val="006F94"/>
                </a:solidFill>
                <a:latin typeface="Courier New"/>
                <a:ea typeface="Courier New"/>
                <a:cs typeface="Courier New"/>
                <a:sym typeface="Courier New"/>
              </a:rPr>
              <a:t>PersonneNomComparator</a:t>
            </a:r>
            <a:r>
              <a:rPr b="1" lang="en" sz="1300">
                <a:solidFill>
                  <a:srgbClr val="262626"/>
                </a:solidFill>
                <a:latin typeface="Courier New"/>
                <a:ea typeface="Courier New"/>
                <a:cs typeface="Courier New"/>
                <a:sym typeface="Courier New"/>
              </a:rPr>
              <a:t> </a:t>
            </a:r>
            <a:r>
              <a:rPr b="1" lang="en" sz="1300">
                <a:solidFill>
                  <a:srgbClr val="7928A1"/>
                </a:solidFill>
                <a:latin typeface="Courier New"/>
                <a:ea typeface="Courier New"/>
                <a:cs typeface="Courier New"/>
                <a:sym typeface="Courier New"/>
              </a:rPr>
              <a:t>implements</a:t>
            </a:r>
            <a:r>
              <a:rPr b="1" lang="en" sz="1300">
                <a:solidFill>
                  <a:srgbClr val="262626"/>
                </a:solidFill>
                <a:latin typeface="Courier New"/>
                <a:ea typeface="Courier New"/>
                <a:cs typeface="Courier New"/>
                <a:sym typeface="Courier New"/>
              </a:rPr>
              <a:t> </a:t>
            </a:r>
            <a:r>
              <a:rPr b="1" lang="en" sz="1300">
                <a:solidFill>
                  <a:srgbClr val="006F94"/>
                </a:solidFill>
                <a:latin typeface="Courier New"/>
                <a:ea typeface="Courier New"/>
                <a:cs typeface="Courier New"/>
                <a:sym typeface="Courier New"/>
              </a:rPr>
              <a:t>Comparator</a:t>
            </a:r>
            <a:r>
              <a:rPr b="1" lang="en" sz="1300">
                <a:solidFill>
                  <a:srgbClr val="262626"/>
                </a:solidFill>
                <a:latin typeface="Courier New"/>
                <a:ea typeface="Courier New"/>
                <a:cs typeface="Courier New"/>
                <a:sym typeface="Courier New"/>
              </a:rPr>
              <a:t>&lt;Personne&gt; {</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solidFill>
                  <a:srgbClr val="262626"/>
                </a:solidFill>
                <a:latin typeface="Courier New"/>
                <a:ea typeface="Courier New"/>
                <a:cs typeface="Courier New"/>
                <a:sym typeface="Courier New"/>
              </a:rPr>
              <a:t>    </a:t>
            </a:r>
            <a:r>
              <a:rPr b="1" lang="en" sz="1300">
                <a:solidFill>
                  <a:srgbClr val="995400"/>
                </a:solidFill>
                <a:latin typeface="Courier New"/>
                <a:ea typeface="Courier New"/>
                <a:cs typeface="Courier New"/>
                <a:sym typeface="Courier New"/>
              </a:rPr>
              <a:t>@Override</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solidFill>
                  <a:srgbClr val="262626"/>
                </a:solidFill>
                <a:latin typeface="Courier New"/>
                <a:ea typeface="Courier New"/>
                <a:cs typeface="Courier New"/>
                <a:sym typeface="Courier New"/>
              </a:rPr>
              <a:t>    </a:t>
            </a:r>
            <a:r>
              <a:rPr b="1" lang="en" sz="1300">
                <a:solidFill>
                  <a:srgbClr val="7928A1"/>
                </a:solidFill>
                <a:latin typeface="Courier New"/>
                <a:ea typeface="Courier New"/>
                <a:cs typeface="Courier New"/>
                <a:sym typeface="Courier New"/>
              </a:rPr>
              <a:t>public</a:t>
            </a:r>
            <a:r>
              <a:rPr b="1" lang="en" sz="1300">
                <a:solidFill>
                  <a:srgbClr val="262626"/>
                </a:solidFill>
                <a:latin typeface="Courier New"/>
                <a:ea typeface="Courier New"/>
                <a:cs typeface="Courier New"/>
                <a:sym typeface="Courier New"/>
              </a:rPr>
              <a:t> </a:t>
            </a:r>
            <a:r>
              <a:rPr b="1" lang="en" sz="1300">
                <a:solidFill>
                  <a:srgbClr val="995400"/>
                </a:solidFill>
                <a:latin typeface="Courier New"/>
                <a:ea typeface="Courier New"/>
                <a:cs typeface="Courier New"/>
                <a:sym typeface="Courier New"/>
              </a:rPr>
              <a:t>int</a:t>
            </a:r>
            <a:r>
              <a:rPr b="1" lang="en" sz="1300">
                <a:solidFill>
                  <a:srgbClr val="262626"/>
                </a:solidFill>
                <a:latin typeface="Courier New"/>
                <a:ea typeface="Courier New"/>
                <a:cs typeface="Courier New"/>
                <a:sym typeface="Courier New"/>
              </a:rPr>
              <a:t> </a:t>
            </a:r>
            <a:r>
              <a:rPr b="1" lang="en" sz="1300">
                <a:solidFill>
                  <a:srgbClr val="006F94"/>
                </a:solidFill>
                <a:latin typeface="Courier New"/>
                <a:ea typeface="Courier New"/>
                <a:cs typeface="Courier New"/>
                <a:sym typeface="Courier New"/>
              </a:rPr>
              <a:t>compare</a:t>
            </a:r>
            <a:r>
              <a:rPr b="1" lang="en" sz="1300">
                <a:solidFill>
                  <a:srgbClr val="995400"/>
                </a:solidFill>
                <a:latin typeface="Courier New"/>
                <a:ea typeface="Courier New"/>
                <a:cs typeface="Courier New"/>
                <a:sym typeface="Courier New"/>
              </a:rPr>
              <a:t>(Personne p1, Personne p2)</a:t>
            </a:r>
            <a:r>
              <a:rPr b="1" lang="en" sz="1300">
                <a:solidFill>
                  <a:srgbClr val="262626"/>
                </a:solidFill>
                <a:latin typeface="Courier New"/>
                <a:ea typeface="Courier New"/>
                <a:cs typeface="Courier New"/>
                <a:sym typeface="Courier New"/>
              </a:rPr>
              <a:t> {</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solidFill>
                  <a:srgbClr val="262626"/>
                </a:solidFill>
                <a:latin typeface="Courier New"/>
                <a:ea typeface="Courier New"/>
                <a:cs typeface="Courier New"/>
                <a:sym typeface="Courier New"/>
              </a:rPr>
              <a:t>        </a:t>
            </a:r>
            <a:r>
              <a:rPr b="1" lang="en" sz="1300">
                <a:solidFill>
                  <a:srgbClr val="7928A1"/>
                </a:solidFill>
                <a:latin typeface="Courier New"/>
                <a:ea typeface="Courier New"/>
                <a:cs typeface="Courier New"/>
                <a:sym typeface="Courier New"/>
              </a:rPr>
              <a:t>return</a:t>
            </a:r>
            <a:r>
              <a:rPr b="1" lang="en" sz="1300">
                <a:solidFill>
                  <a:srgbClr val="262626"/>
                </a:solidFill>
                <a:latin typeface="Courier New"/>
                <a:ea typeface="Courier New"/>
                <a:cs typeface="Courier New"/>
                <a:sym typeface="Courier New"/>
              </a:rPr>
              <a:t> p1.getNom().compareTo(p2.getNom());</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solidFill>
                  <a:srgbClr val="262626"/>
                </a:solidFill>
                <a:latin typeface="Courier New"/>
                <a:ea typeface="Courier New"/>
                <a:cs typeface="Courier New"/>
                <a:sym typeface="Courier New"/>
              </a:rPr>
              <a:t>    }</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solidFill>
                  <a:srgbClr val="262626"/>
                </a:solidFill>
                <a:latin typeface="Courier New"/>
                <a:ea typeface="Courier New"/>
                <a:cs typeface="Courier New"/>
                <a:sym typeface="Courier New"/>
              </a:rPr>
              <a:t>}</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solidFill>
                  <a:srgbClr val="7928A1"/>
                </a:solidFill>
                <a:latin typeface="Courier New"/>
                <a:ea typeface="Courier New"/>
                <a:cs typeface="Courier New"/>
                <a:sym typeface="Courier New"/>
              </a:rPr>
              <a:t>public</a:t>
            </a:r>
            <a:r>
              <a:rPr b="1" lang="en" sz="1300">
                <a:solidFill>
                  <a:srgbClr val="262626"/>
                </a:solidFill>
                <a:latin typeface="Courier New"/>
                <a:ea typeface="Courier New"/>
                <a:cs typeface="Courier New"/>
                <a:sym typeface="Courier New"/>
              </a:rPr>
              <a:t> </a:t>
            </a:r>
            <a:r>
              <a:rPr b="1" lang="en" sz="1300">
                <a:solidFill>
                  <a:srgbClr val="7928A1"/>
                </a:solidFill>
                <a:latin typeface="Courier New"/>
                <a:ea typeface="Courier New"/>
                <a:cs typeface="Courier New"/>
                <a:sym typeface="Courier New"/>
              </a:rPr>
              <a:t>class</a:t>
            </a:r>
            <a:r>
              <a:rPr b="1" lang="en" sz="1300">
                <a:solidFill>
                  <a:srgbClr val="262626"/>
                </a:solidFill>
                <a:latin typeface="Courier New"/>
                <a:ea typeface="Courier New"/>
                <a:cs typeface="Courier New"/>
                <a:sym typeface="Courier New"/>
              </a:rPr>
              <a:t> </a:t>
            </a:r>
            <a:r>
              <a:rPr b="1" lang="en" sz="1300">
                <a:solidFill>
                  <a:srgbClr val="006F94"/>
                </a:solidFill>
                <a:latin typeface="Courier New"/>
                <a:ea typeface="Courier New"/>
                <a:cs typeface="Courier New"/>
                <a:sym typeface="Courier New"/>
              </a:rPr>
              <a:t>ListeExemple</a:t>
            </a:r>
            <a:r>
              <a:rPr b="1" lang="en" sz="1300">
                <a:solidFill>
                  <a:srgbClr val="262626"/>
                </a:solidFill>
                <a:latin typeface="Courier New"/>
                <a:ea typeface="Courier New"/>
                <a:cs typeface="Courier New"/>
                <a:sym typeface="Courier New"/>
              </a:rPr>
              <a:t> {</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solidFill>
                  <a:srgbClr val="262626"/>
                </a:solidFill>
                <a:latin typeface="Courier New"/>
                <a:ea typeface="Courier New"/>
                <a:cs typeface="Courier New"/>
                <a:sym typeface="Courier New"/>
              </a:rPr>
              <a:t>    </a:t>
            </a:r>
            <a:r>
              <a:rPr b="1" lang="en" sz="1300">
                <a:solidFill>
                  <a:srgbClr val="7928A1"/>
                </a:solidFill>
                <a:latin typeface="Courier New"/>
                <a:ea typeface="Courier New"/>
                <a:cs typeface="Courier New"/>
                <a:sym typeface="Courier New"/>
              </a:rPr>
              <a:t>public</a:t>
            </a:r>
            <a:r>
              <a:rPr b="1" lang="en" sz="1300">
                <a:solidFill>
                  <a:srgbClr val="262626"/>
                </a:solidFill>
                <a:latin typeface="Courier New"/>
                <a:ea typeface="Courier New"/>
                <a:cs typeface="Courier New"/>
                <a:sym typeface="Courier New"/>
              </a:rPr>
              <a:t> </a:t>
            </a:r>
            <a:r>
              <a:rPr b="1" lang="en" sz="1300">
                <a:solidFill>
                  <a:srgbClr val="7928A1"/>
                </a:solidFill>
                <a:latin typeface="Courier New"/>
                <a:ea typeface="Courier New"/>
                <a:cs typeface="Courier New"/>
                <a:sym typeface="Courier New"/>
              </a:rPr>
              <a:t>static</a:t>
            </a:r>
            <a:r>
              <a:rPr b="1" lang="en" sz="1300">
                <a:solidFill>
                  <a:srgbClr val="262626"/>
                </a:solidFill>
                <a:latin typeface="Courier New"/>
                <a:ea typeface="Courier New"/>
                <a:cs typeface="Courier New"/>
                <a:sym typeface="Courier New"/>
              </a:rPr>
              <a:t> </a:t>
            </a:r>
            <a:r>
              <a:rPr b="1" lang="en" sz="1300">
                <a:solidFill>
                  <a:srgbClr val="7928A1"/>
                </a:solidFill>
                <a:latin typeface="Courier New"/>
                <a:ea typeface="Courier New"/>
                <a:cs typeface="Courier New"/>
                <a:sym typeface="Courier New"/>
              </a:rPr>
              <a:t>void</a:t>
            </a:r>
            <a:r>
              <a:rPr b="1" lang="en" sz="1300">
                <a:solidFill>
                  <a:srgbClr val="262626"/>
                </a:solidFill>
                <a:latin typeface="Courier New"/>
                <a:ea typeface="Courier New"/>
                <a:cs typeface="Courier New"/>
                <a:sym typeface="Courier New"/>
              </a:rPr>
              <a:t> </a:t>
            </a:r>
            <a:r>
              <a:rPr b="1" lang="en" sz="1300">
                <a:solidFill>
                  <a:srgbClr val="006F94"/>
                </a:solidFill>
                <a:latin typeface="Courier New"/>
                <a:ea typeface="Courier New"/>
                <a:cs typeface="Courier New"/>
                <a:sym typeface="Courier New"/>
              </a:rPr>
              <a:t>main</a:t>
            </a:r>
            <a:r>
              <a:rPr b="1" lang="en" sz="1300">
                <a:solidFill>
                  <a:srgbClr val="262626"/>
                </a:solidFill>
                <a:latin typeface="Courier New"/>
                <a:ea typeface="Courier New"/>
                <a:cs typeface="Courier New"/>
                <a:sym typeface="Courier New"/>
              </a:rPr>
              <a:t>(</a:t>
            </a:r>
            <a:r>
              <a:rPr b="1" lang="en" sz="1300">
                <a:solidFill>
                  <a:srgbClr val="995400"/>
                </a:solidFill>
                <a:latin typeface="Courier New"/>
                <a:ea typeface="Courier New"/>
                <a:cs typeface="Courier New"/>
                <a:sym typeface="Courier New"/>
              </a:rPr>
              <a:t>String[] args</a:t>
            </a:r>
            <a:r>
              <a:rPr b="1" lang="en" sz="1300">
                <a:solidFill>
                  <a:srgbClr val="262626"/>
                </a:solidFill>
                <a:latin typeface="Courier New"/>
                <a:ea typeface="Courier New"/>
                <a:cs typeface="Courier New"/>
                <a:sym typeface="Courier New"/>
              </a:rPr>
              <a:t>) {</a:t>
            </a:r>
            <a:endParaRPr b="1" sz="1300">
              <a:solidFill>
                <a:srgbClr val="262626"/>
              </a:solidFill>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t/>
            </a:r>
            <a:endParaRPr b="1" sz="1300">
              <a:solidFill>
                <a:schemeClr val="dk1"/>
              </a:solidFill>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lang="en" sz="1300">
                <a:solidFill>
                  <a:schemeClr val="dk1"/>
                </a:solidFill>
                <a:latin typeface="Courier New"/>
                <a:ea typeface="Courier New"/>
                <a:cs typeface="Courier New"/>
                <a:sym typeface="Courier New"/>
              </a:rPr>
              <a:t>List</a:t>
            </a:r>
            <a:r>
              <a:rPr b="1" lang="en" sz="1300">
                <a:solidFill>
                  <a:srgbClr val="080808"/>
                </a:solidFill>
                <a:latin typeface="Courier New"/>
                <a:ea typeface="Courier New"/>
                <a:cs typeface="Courier New"/>
                <a:sym typeface="Courier New"/>
              </a:rPr>
              <a:t>&lt;</a:t>
            </a:r>
            <a:r>
              <a:rPr b="1" lang="en" sz="1300">
                <a:solidFill>
                  <a:schemeClr val="dk1"/>
                </a:solidFill>
                <a:latin typeface="Courier New"/>
                <a:ea typeface="Courier New"/>
                <a:cs typeface="Courier New"/>
                <a:sym typeface="Courier New"/>
              </a:rPr>
              <a:t>Personne</a:t>
            </a:r>
            <a:r>
              <a:rPr b="1" lang="en" sz="1300">
                <a:solidFill>
                  <a:srgbClr val="080808"/>
                </a:solidFill>
                <a:latin typeface="Courier New"/>
                <a:ea typeface="Courier New"/>
                <a:cs typeface="Courier New"/>
                <a:sym typeface="Courier New"/>
              </a:rPr>
              <a:t>&gt; </a:t>
            </a:r>
            <a:r>
              <a:rPr b="1" lang="en" sz="1300">
                <a:solidFill>
                  <a:schemeClr val="dk1"/>
                </a:solidFill>
                <a:latin typeface="Courier New"/>
                <a:ea typeface="Courier New"/>
                <a:cs typeface="Courier New"/>
                <a:sym typeface="Courier New"/>
              </a:rPr>
              <a:t>personnes </a:t>
            </a:r>
            <a:r>
              <a:rPr b="1" lang="en" sz="1300">
                <a:solidFill>
                  <a:srgbClr val="080808"/>
                </a:solidFill>
                <a:latin typeface="Courier New"/>
                <a:ea typeface="Courier New"/>
                <a:cs typeface="Courier New"/>
                <a:sym typeface="Courier New"/>
              </a:rPr>
              <a:t>= </a:t>
            </a:r>
            <a:r>
              <a:rPr b="1" lang="en" sz="1300">
                <a:solidFill>
                  <a:srgbClr val="0033B3"/>
                </a:solidFill>
                <a:latin typeface="Courier New"/>
                <a:ea typeface="Courier New"/>
                <a:cs typeface="Courier New"/>
                <a:sym typeface="Courier New"/>
              </a:rPr>
              <a:t>new </a:t>
            </a:r>
            <a:r>
              <a:rPr b="1" lang="en" sz="1300">
                <a:solidFill>
                  <a:srgbClr val="080808"/>
                </a:solidFill>
                <a:latin typeface="Courier New"/>
                <a:ea typeface="Courier New"/>
                <a:cs typeface="Courier New"/>
                <a:sym typeface="Courier New"/>
              </a:rPr>
              <a:t>ArrayList&lt;&gt;();</a:t>
            </a:r>
            <a:endParaRPr b="1" sz="1300">
              <a:solidFill>
                <a:srgbClr val="080808"/>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b="1" lang="en" sz="1300">
                <a:solidFill>
                  <a:schemeClr val="dk1"/>
                </a:solidFill>
                <a:latin typeface="Courier New"/>
                <a:ea typeface="Courier New"/>
                <a:cs typeface="Courier New"/>
                <a:sym typeface="Courier New"/>
              </a:rPr>
              <a:t>personnes</a:t>
            </a:r>
            <a:r>
              <a:rPr b="1" lang="en" sz="1300">
                <a:solidFill>
                  <a:srgbClr val="080808"/>
                </a:solidFill>
                <a:latin typeface="Courier New"/>
                <a:ea typeface="Courier New"/>
                <a:cs typeface="Courier New"/>
                <a:sym typeface="Courier New"/>
              </a:rPr>
              <a:t>.add(</a:t>
            </a:r>
            <a:r>
              <a:rPr b="1" lang="en" sz="1300">
                <a:solidFill>
                  <a:srgbClr val="0033B3"/>
                </a:solidFill>
                <a:latin typeface="Courier New"/>
                <a:ea typeface="Courier New"/>
                <a:cs typeface="Courier New"/>
                <a:sym typeface="Courier New"/>
              </a:rPr>
              <a:t>new </a:t>
            </a:r>
            <a:r>
              <a:rPr b="1" lang="en" sz="1300">
                <a:solidFill>
                  <a:srgbClr val="080808"/>
                </a:solidFill>
                <a:latin typeface="Courier New"/>
                <a:ea typeface="Courier New"/>
                <a:cs typeface="Courier New"/>
                <a:sym typeface="Courier New"/>
              </a:rPr>
              <a:t>Personne(</a:t>
            </a:r>
            <a:r>
              <a:rPr b="1" lang="en" sz="1300">
                <a:solidFill>
                  <a:srgbClr val="067D17"/>
                </a:solidFill>
                <a:latin typeface="Courier New"/>
                <a:ea typeface="Courier New"/>
                <a:cs typeface="Courier New"/>
                <a:sym typeface="Courier New"/>
              </a:rPr>
              <a:t>"Mohamed"</a:t>
            </a:r>
            <a:r>
              <a:rPr b="1" lang="en" sz="1300">
                <a:solidFill>
                  <a:srgbClr val="080808"/>
                </a:solidFill>
                <a:latin typeface="Courier New"/>
                <a:ea typeface="Courier New"/>
                <a:cs typeface="Courier New"/>
                <a:sym typeface="Courier New"/>
              </a:rPr>
              <a:t>, </a:t>
            </a:r>
            <a:r>
              <a:rPr b="1" lang="en" sz="1300">
                <a:solidFill>
                  <a:srgbClr val="1750EB"/>
                </a:solidFill>
                <a:latin typeface="Courier New"/>
                <a:ea typeface="Courier New"/>
                <a:cs typeface="Courier New"/>
                <a:sym typeface="Courier New"/>
              </a:rPr>
              <a:t>24</a:t>
            </a:r>
            <a:r>
              <a:rPr b="1" lang="en" sz="1300">
                <a:solidFill>
                  <a:srgbClr val="080808"/>
                </a:solidFill>
                <a:latin typeface="Courier New"/>
                <a:ea typeface="Courier New"/>
                <a:cs typeface="Courier New"/>
                <a:sym typeface="Courier New"/>
              </a:rPr>
              <a:t>));</a:t>
            </a:r>
            <a:endParaRPr b="1" sz="1300">
              <a:solidFill>
                <a:srgbClr val="080808"/>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b="1" lang="en" sz="1300">
                <a:solidFill>
                  <a:schemeClr val="dk1"/>
                </a:solidFill>
                <a:latin typeface="Courier New"/>
                <a:ea typeface="Courier New"/>
                <a:cs typeface="Courier New"/>
                <a:sym typeface="Courier New"/>
              </a:rPr>
              <a:t>personnes</a:t>
            </a:r>
            <a:r>
              <a:rPr b="1" lang="en" sz="1300">
                <a:solidFill>
                  <a:srgbClr val="080808"/>
                </a:solidFill>
                <a:latin typeface="Courier New"/>
                <a:ea typeface="Courier New"/>
                <a:cs typeface="Courier New"/>
                <a:sym typeface="Courier New"/>
              </a:rPr>
              <a:t>.add(</a:t>
            </a:r>
            <a:r>
              <a:rPr b="1" lang="en" sz="1300">
                <a:solidFill>
                  <a:srgbClr val="0033B3"/>
                </a:solidFill>
                <a:latin typeface="Courier New"/>
                <a:ea typeface="Courier New"/>
                <a:cs typeface="Courier New"/>
                <a:sym typeface="Courier New"/>
              </a:rPr>
              <a:t>new </a:t>
            </a:r>
            <a:r>
              <a:rPr b="1" lang="en" sz="1300">
                <a:solidFill>
                  <a:srgbClr val="080808"/>
                </a:solidFill>
                <a:latin typeface="Courier New"/>
                <a:ea typeface="Courier New"/>
                <a:cs typeface="Courier New"/>
                <a:sym typeface="Courier New"/>
              </a:rPr>
              <a:t>Personne(</a:t>
            </a:r>
            <a:r>
              <a:rPr b="1" lang="en" sz="1300">
                <a:solidFill>
                  <a:srgbClr val="067D17"/>
                </a:solidFill>
                <a:latin typeface="Courier New"/>
                <a:ea typeface="Courier New"/>
                <a:cs typeface="Courier New"/>
                <a:sym typeface="Courier New"/>
              </a:rPr>
              <a:t>"Ali"</a:t>
            </a:r>
            <a:r>
              <a:rPr b="1" lang="en" sz="1300">
                <a:solidFill>
                  <a:srgbClr val="080808"/>
                </a:solidFill>
                <a:latin typeface="Courier New"/>
                <a:ea typeface="Courier New"/>
                <a:cs typeface="Courier New"/>
                <a:sym typeface="Courier New"/>
              </a:rPr>
              <a:t>, </a:t>
            </a:r>
            <a:r>
              <a:rPr b="1" lang="en" sz="1300">
                <a:solidFill>
                  <a:srgbClr val="1750EB"/>
                </a:solidFill>
                <a:latin typeface="Courier New"/>
                <a:ea typeface="Courier New"/>
                <a:cs typeface="Courier New"/>
                <a:sym typeface="Courier New"/>
              </a:rPr>
              <a:t>29</a:t>
            </a:r>
            <a:r>
              <a:rPr b="1" lang="en" sz="1300">
                <a:solidFill>
                  <a:srgbClr val="080808"/>
                </a:solidFill>
                <a:latin typeface="Courier New"/>
                <a:ea typeface="Courier New"/>
                <a:cs typeface="Courier New"/>
                <a:sym typeface="Courier New"/>
              </a:rPr>
              <a:t>));</a:t>
            </a:r>
            <a:endParaRPr b="1" sz="1300">
              <a:solidFill>
                <a:srgbClr val="080808"/>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b="1" lang="en" sz="1300">
                <a:solidFill>
                  <a:schemeClr val="dk1"/>
                </a:solidFill>
                <a:latin typeface="Courier New"/>
                <a:ea typeface="Courier New"/>
                <a:cs typeface="Courier New"/>
                <a:sym typeface="Courier New"/>
              </a:rPr>
              <a:t>personnes</a:t>
            </a:r>
            <a:r>
              <a:rPr b="1" lang="en" sz="1300">
                <a:solidFill>
                  <a:srgbClr val="080808"/>
                </a:solidFill>
                <a:latin typeface="Courier New"/>
                <a:ea typeface="Courier New"/>
                <a:cs typeface="Courier New"/>
                <a:sym typeface="Courier New"/>
              </a:rPr>
              <a:t>.add(</a:t>
            </a:r>
            <a:r>
              <a:rPr b="1" lang="en" sz="1300">
                <a:solidFill>
                  <a:srgbClr val="0033B3"/>
                </a:solidFill>
                <a:latin typeface="Courier New"/>
                <a:ea typeface="Courier New"/>
                <a:cs typeface="Courier New"/>
                <a:sym typeface="Courier New"/>
              </a:rPr>
              <a:t>new </a:t>
            </a:r>
            <a:r>
              <a:rPr b="1" lang="en" sz="1300">
                <a:solidFill>
                  <a:srgbClr val="080808"/>
                </a:solidFill>
                <a:latin typeface="Courier New"/>
                <a:ea typeface="Courier New"/>
                <a:cs typeface="Courier New"/>
                <a:sym typeface="Courier New"/>
              </a:rPr>
              <a:t>Personne(</a:t>
            </a:r>
            <a:r>
              <a:rPr b="1" lang="en" sz="1300">
                <a:solidFill>
                  <a:srgbClr val="067D17"/>
                </a:solidFill>
                <a:latin typeface="Courier New"/>
                <a:ea typeface="Courier New"/>
                <a:cs typeface="Courier New"/>
                <a:sym typeface="Courier New"/>
              </a:rPr>
              <a:t>"Marwa"</a:t>
            </a:r>
            <a:r>
              <a:rPr b="1" lang="en" sz="1300">
                <a:solidFill>
                  <a:srgbClr val="080808"/>
                </a:solidFill>
                <a:latin typeface="Courier New"/>
                <a:ea typeface="Courier New"/>
                <a:cs typeface="Courier New"/>
                <a:sym typeface="Courier New"/>
              </a:rPr>
              <a:t>, </a:t>
            </a:r>
            <a:r>
              <a:rPr b="1" lang="en" sz="1300">
                <a:solidFill>
                  <a:srgbClr val="1750EB"/>
                </a:solidFill>
                <a:latin typeface="Courier New"/>
                <a:ea typeface="Courier New"/>
                <a:cs typeface="Courier New"/>
                <a:sym typeface="Courier New"/>
              </a:rPr>
              <a:t>21</a:t>
            </a:r>
            <a:r>
              <a:rPr b="1" lang="en" sz="1300">
                <a:solidFill>
                  <a:srgbClr val="080808"/>
                </a:solidFill>
                <a:latin typeface="Courier New"/>
                <a:ea typeface="Courier New"/>
                <a:cs typeface="Courier New"/>
                <a:sym typeface="Courier New"/>
              </a:rPr>
              <a:t>));</a:t>
            </a:r>
            <a:endParaRPr b="1" sz="13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1300">
              <a:solidFill>
                <a:srgbClr val="080808"/>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b="1" lang="en" sz="1300">
                <a:solidFill>
                  <a:schemeClr val="dk1"/>
                </a:solidFill>
                <a:latin typeface="Courier New"/>
                <a:ea typeface="Courier New"/>
                <a:cs typeface="Courier New"/>
                <a:sym typeface="Courier New"/>
              </a:rPr>
              <a:t>Collections</a:t>
            </a:r>
            <a:r>
              <a:rPr b="1" lang="en" sz="1300">
                <a:solidFill>
                  <a:srgbClr val="080808"/>
                </a:solidFill>
                <a:latin typeface="Courier New"/>
                <a:ea typeface="Courier New"/>
                <a:cs typeface="Courier New"/>
                <a:sym typeface="Courier New"/>
              </a:rPr>
              <a:t>.</a:t>
            </a:r>
            <a:r>
              <a:rPr b="1" i="1" lang="en" sz="1300">
                <a:solidFill>
                  <a:srgbClr val="080808"/>
                </a:solidFill>
                <a:latin typeface="Courier New"/>
                <a:ea typeface="Courier New"/>
                <a:cs typeface="Courier New"/>
                <a:sym typeface="Courier New"/>
              </a:rPr>
              <a:t>sort</a:t>
            </a:r>
            <a:r>
              <a:rPr b="1" lang="en" sz="1300">
                <a:solidFill>
                  <a:srgbClr val="080808"/>
                </a:solidFill>
                <a:latin typeface="Courier New"/>
                <a:ea typeface="Courier New"/>
                <a:cs typeface="Courier New"/>
                <a:sym typeface="Courier New"/>
              </a:rPr>
              <a:t>(</a:t>
            </a:r>
            <a:r>
              <a:rPr b="1" lang="en" sz="1300">
                <a:solidFill>
                  <a:schemeClr val="dk1"/>
                </a:solidFill>
                <a:latin typeface="Courier New"/>
                <a:ea typeface="Courier New"/>
                <a:cs typeface="Courier New"/>
                <a:sym typeface="Courier New"/>
              </a:rPr>
              <a:t>personnes, </a:t>
            </a:r>
            <a:r>
              <a:rPr b="1" lang="en" sz="1300">
                <a:solidFill>
                  <a:srgbClr val="0033B3"/>
                </a:solidFill>
                <a:latin typeface="Courier New"/>
                <a:ea typeface="Courier New"/>
                <a:cs typeface="Courier New"/>
                <a:sym typeface="Courier New"/>
              </a:rPr>
              <a:t>new </a:t>
            </a:r>
            <a:r>
              <a:rPr b="1" lang="en" sz="1300">
                <a:solidFill>
                  <a:schemeClr val="dk1"/>
                </a:solidFill>
                <a:latin typeface="Courier New"/>
                <a:ea typeface="Courier New"/>
                <a:cs typeface="Courier New"/>
                <a:sym typeface="Courier New"/>
              </a:rPr>
              <a:t>PersonneNomComparator()</a:t>
            </a:r>
            <a:r>
              <a:rPr b="1" lang="en" sz="1300">
                <a:solidFill>
                  <a:srgbClr val="080808"/>
                </a:solidFill>
                <a:latin typeface="Courier New"/>
                <a:ea typeface="Courier New"/>
                <a:cs typeface="Courier New"/>
                <a:sym typeface="Courier New"/>
              </a:rPr>
              <a:t>);</a:t>
            </a:r>
            <a:endParaRPr b="1" sz="1300">
              <a:solidFill>
                <a:srgbClr val="080808"/>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t/>
            </a:r>
            <a:endParaRPr b="1" sz="1300">
              <a:solidFill>
                <a:srgbClr val="080808"/>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b="1" lang="en" sz="1300">
                <a:solidFill>
                  <a:schemeClr val="dk1"/>
                </a:solidFill>
                <a:latin typeface="Courier New"/>
                <a:ea typeface="Courier New"/>
                <a:cs typeface="Courier New"/>
                <a:sym typeface="Courier New"/>
              </a:rPr>
              <a:t>System</a:t>
            </a:r>
            <a:r>
              <a:rPr b="1" lang="en" sz="1300">
                <a:solidFill>
                  <a:srgbClr val="080808"/>
                </a:solidFill>
                <a:latin typeface="Courier New"/>
                <a:ea typeface="Courier New"/>
                <a:cs typeface="Courier New"/>
                <a:sym typeface="Courier New"/>
              </a:rPr>
              <a:t>.</a:t>
            </a:r>
            <a:r>
              <a:rPr b="1" i="1" lang="en" sz="1300">
                <a:solidFill>
                  <a:srgbClr val="871094"/>
                </a:solidFill>
                <a:latin typeface="Courier New"/>
                <a:ea typeface="Courier New"/>
                <a:cs typeface="Courier New"/>
                <a:sym typeface="Courier New"/>
              </a:rPr>
              <a:t>out</a:t>
            </a:r>
            <a:r>
              <a:rPr b="1" lang="en" sz="1300">
                <a:solidFill>
                  <a:srgbClr val="080808"/>
                </a:solidFill>
                <a:latin typeface="Courier New"/>
                <a:ea typeface="Courier New"/>
                <a:cs typeface="Courier New"/>
                <a:sym typeface="Courier New"/>
              </a:rPr>
              <a:t>.println(</a:t>
            </a:r>
            <a:r>
              <a:rPr b="1" lang="en" sz="1300">
                <a:solidFill>
                  <a:srgbClr val="067D17"/>
                </a:solidFill>
                <a:latin typeface="Courier New"/>
                <a:ea typeface="Courier New"/>
                <a:cs typeface="Courier New"/>
                <a:sym typeface="Courier New"/>
              </a:rPr>
              <a:t>"Liste triée selon le nom: " </a:t>
            </a:r>
            <a:r>
              <a:rPr b="1" lang="en" sz="1300">
                <a:solidFill>
                  <a:srgbClr val="080808"/>
                </a:solidFill>
                <a:latin typeface="Courier New"/>
                <a:ea typeface="Courier New"/>
                <a:cs typeface="Courier New"/>
                <a:sym typeface="Courier New"/>
              </a:rPr>
              <a:t>+ </a:t>
            </a:r>
            <a:r>
              <a:rPr b="1" lang="en" sz="1300">
                <a:solidFill>
                  <a:schemeClr val="dk1"/>
                </a:solidFill>
                <a:latin typeface="Courier New"/>
                <a:ea typeface="Courier New"/>
                <a:cs typeface="Courier New"/>
                <a:sym typeface="Courier New"/>
              </a:rPr>
              <a:t>personnes</a:t>
            </a:r>
            <a:r>
              <a:rPr b="1" lang="en" sz="1300">
                <a:solidFill>
                  <a:srgbClr val="080808"/>
                </a:solidFill>
                <a:latin typeface="Courier New"/>
                <a:ea typeface="Courier New"/>
                <a:cs typeface="Courier New"/>
                <a:sym typeface="Courier New"/>
              </a:rPr>
              <a:t>);</a:t>
            </a:r>
            <a:endParaRPr b="1" sz="13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1300">
              <a:solidFill>
                <a:srgbClr val="262626"/>
              </a:solidFill>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lang="en" sz="1300">
                <a:solidFill>
                  <a:srgbClr val="262626"/>
                </a:solidFill>
                <a:latin typeface="Courier New"/>
                <a:ea typeface="Courier New"/>
                <a:cs typeface="Courier New"/>
                <a:sym typeface="Courier New"/>
              </a:rPr>
              <a:t>}</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solidFill>
                  <a:srgbClr val="262626"/>
                </a:solidFill>
                <a:latin typeface="Courier New"/>
                <a:ea typeface="Courier New"/>
                <a:cs typeface="Courier New"/>
                <a:sym typeface="Courier New"/>
              </a:rPr>
              <a:t>}</a:t>
            </a:r>
            <a:endParaRPr b="1" sz="1300">
              <a:solidFill>
                <a:srgbClr val="7928A1"/>
              </a:solidFill>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cxnSp>
        <p:nvCxnSpPr>
          <p:cNvPr id="382" name="Google Shape;382;p46"/>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383" name="Google Shape;383;p46"/>
          <p:cNvSpPr txBox="1"/>
          <p:nvPr>
            <p:ph idx="12" type="sldNum"/>
          </p:nvPr>
        </p:nvSpPr>
        <p:spPr>
          <a:xfrm>
            <a:off x="85486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pic>
        <p:nvPicPr>
          <p:cNvPr descr="D:\esprit 2014\ESPRIT 2014\charte essprit 2014\render\support final\triangle.png" id="384" name="Google Shape;384;p46"/>
          <p:cNvPicPr preferRelativeResize="0"/>
          <p:nvPr/>
        </p:nvPicPr>
        <p:blipFill rotWithShape="1">
          <a:blip r:embed="rId3">
            <a:alphaModFix/>
          </a:blip>
          <a:srcRect b="0" l="0" r="0" t="0"/>
          <a:stretch/>
        </p:blipFill>
        <p:spPr>
          <a:xfrm rot="10800000">
            <a:off x="6772580" y="2150"/>
            <a:ext cx="2371432" cy="1631872"/>
          </a:xfrm>
          <a:prstGeom prst="rect">
            <a:avLst/>
          </a:prstGeom>
          <a:noFill/>
          <a:ln>
            <a:noFill/>
          </a:ln>
        </p:spPr>
      </p:pic>
      <p:pic>
        <p:nvPicPr>
          <p:cNvPr id="385" name="Google Shape;385;p46"/>
          <p:cNvPicPr preferRelativeResize="0"/>
          <p:nvPr/>
        </p:nvPicPr>
        <p:blipFill rotWithShape="1">
          <a:blip r:embed="rId4">
            <a:alphaModFix/>
          </a:blip>
          <a:srcRect b="0" l="0" r="0" t="0"/>
          <a:stretch/>
        </p:blipFill>
        <p:spPr>
          <a:xfrm>
            <a:off x="660725" y="1398259"/>
            <a:ext cx="7642600" cy="2870941"/>
          </a:xfrm>
          <a:prstGeom prst="rect">
            <a:avLst/>
          </a:prstGeom>
          <a:noFill/>
          <a:ln>
            <a:noFill/>
          </a:ln>
        </p:spPr>
      </p:pic>
      <p:sp>
        <p:nvSpPr>
          <p:cNvPr id="386" name="Google Shape;386;p46"/>
          <p:cNvSpPr txBox="1"/>
          <p:nvPr/>
        </p:nvSpPr>
        <p:spPr>
          <a:xfrm>
            <a:off x="838825" y="61475"/>
            <a:ext cx="48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Comparable vs </a:t>
            </a:r>
            <a:r>
              <a:rPr b="1" lang="en">
                <a:solidFill>
                  <a:srgbClr val="E20B0B"/>
                </a:solidFill>
              </a:rPr>
              <a:t>Comparator</a:t>
            </a:r>
            <a:endParaRPr b="1">
              <a:solidFill>
                <a:srgbClr val="E20B0B"/>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cxnSp>
        <p:nvCxnSpPr>
          <p:cNvPr id="391" name="Google Shape;391;p47"/>
          <p:cNvCxnSpPr/>
          <p:nvPr/>
        </p:nvCxnSpPr>
        <p:spPr>
          <a:xfrm rot="10800000">
            <a:off x="1447200" y="2612150"/>
            <a:ext cx="6249600" cy="9300"/>
          </a:xfrm>
          <a:prstGeom prst="straightConnector1">
            <a:avLst/>
          </a:prstGeom>
          <a:noFill/>
          <a:ln cap="flat" cmpd="sng" w="28575">
            <a:solidFill>
              <a:srgbClr val="F5340B"/>
            </a:solidFill>
            <a:prstDash val="solid"/>
            <a:round/>
            <a:headEnd len="med" w="med" type="none"/>
            <a:tailEnd len="med" w="med" type="none"/>
          </a:ln>
        </p:spPr>
      </p:cxnSp>
      <p:sp>
        <p:nvSpPr>
          <p:cNvPr id="392" name="Google Shape;392;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393" name="Google Shape;393;p47"/>
          <p:cNvSpPr txBox="1"/>
          <p:nvPr/>
        </p:nvSpPr>
        <p:spPr>
          <a:xfrm>
            <a:off x="2418450" y="1823700"/>
            <a:ext cx="4307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rgbClr val="E20B0B"/>
                </a:solidFill>
              </a:rPr>
              <a:t>Interface fonctionnelle</a:t>
            </a:r>
            <a:endParaRPr b="1" sz="3000">
              <a:solidFill>
                <a:srgbClr val="E20B0B"/>
              </a:solidFill>
            </a:endParaRPr>
          </a:p>
        </p:txBody>
      </p:sp>
      <p:pic>
        <p:nvPicPr>
          <p:cNvPr descr="D:\esprit 2014\ESPRIT 2014\charte essprit 2014\render\support final\triangle.png" id="394" name="Google Shape;394;p47"/>
          <p:cNvPicPr preferRelativeResize="0"/>
          <p:nvPr/>
        </p:nvPicPr>
        <p:blipFill rotWithShape="1">
          <a:blip r:embed="rId3">
            <a:alphaModFix/>
          </a:blip>
          <a:srcRect b="0" l="0" r="0" t="0"/>
          <a:stretch/>
        </p:blipFill>
        <p:spPr>
          <a:xfrm rot="10800000">
            <a:off x="2109380" y="2688350"/>
            <a:ext cx="2371432" cy="1631872"/>
          </a:xfrm>
          <a:prstGeom prst="rect">
            <a:avLst/>
          </a:prstGeom>
          <a:noFill/>
          <a:ln>
            <a:noFill/>
          </a:ln>
        </p:spPr>
      </p:pic>
      <p:pic>
        <p:nvPicPr>
          <p:cNvPr descr="D:\esprit 2014\ESPRIT 2014\charte essprit 2014\render\support final\triangle.png" id="395" name="Google Shape;395;p47"/>
          <p:cNvPicPr preferRelativeResize="0"/>
          <p:nvPr/>
        </p:nvPicPr>
        <p:blipFill rotWithShape="1">
          <a:blip r:embed="rId3">
            <a:alphaModFix/>
          </a:blip>
          <a:srcRect b="0" l="0" r="0" t="0"/>
          <a:stretch/>
        </p:blipFill>
        <p:spPr>
          <a:xfrm flipH="1" rot="10800000">
            <a:off x="4633205" y="2694425"/>
            <a:ext cx="2371432" cy="163187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pic>
        <p:nvPicPr>
          <p:cNvPr descr="D:\esprit 2014\ESPRIT 2014\charte essprit 2014\render\support final\triangle.png" id="400" name="Google Shape;400;p48"/>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401" name="Google Shape;401;p48"/>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402" name="Google Shape;402;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03" name="Google Shape;403;p48"/>
          <p:cNvSpPr txBox="1"/>
          <p:nvPr/>
        </p:nvSpPr>
        <p:spPr>
          <a:xfrm>
            <a:off x="857250" y="27050"/>
            <a:ext cx="461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Les interfaces fonctionnelles</a:t>
            </a:r>
            <a:endParaRPr b="1">
              <a:solidFill>
                <a:srgbClr val="E20B0B"/>
              </a:solidFill>
            </a:endParaRPr>
          </a:p>
        </p:txBody>
      </p:sp>
      <p:sp>
        <p:nvSpPr>
          <p:cNvPr id="404" name="Google Shape;404;p48"/>
          <p:cNvSpPr txBox="1"/>
          <p:nvPr/>
        </p:nvSpPr>
        <p:spPr>
          <a:xfrm>
            <a:off x="426550" y="593750"/>
            <a:ext cx="8363100" cy="364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Roboto Light"/>
              <a:ea typeface="Roboto Light"/>
              <a:cs typeface="Roboto Light"/>
              <a:sym typeface="Roboto Light"/>
            </a:endParaRPr>
          </a:p>
          <a:p>
            <a:pPr indent="0" lvl="0" marL="0" rtl="0" algn="l">
              <a:spcBef>
                <a:spcPts val="0"/>
              </a:spcBef>
              <a:spcAft>
                <a:spcPts val="0"/>
              </a:spcAft>
              <a:buNone/>
            </a:pPr>
            <a:r>
              <a:t/>
            </a:r>
            <a:endParaRPr sz="1800">
              <a:solidFill>
                <a:schemeClr val="dk1"/>
              </a:solidFill>
              <a:latin typeface="Roboto Light"/>
              <a:ea typeface="Roboto Light"/>
              <a:cs typeface="Roboto Light"/>
              <a:sym typeface="Roboto Light"/>
            </a:endParaRPr>
          </a:p>
          <a:p>
            <a:pPr indent="0" lvl="0" marL="0" rtl="0" algn="l">
              <a:spcBef>
                <a:spcPts val="0"/>
              </a:spcBef>
              <a:spcAft>
                <a:spcPts val="0"/>
              </a:spcAft>
              <a:buNone/>
            </a:pPr>
            <a:r>
              <a:rPr lang="en" sz="1800">
                <a:solidFill>
                  <a:schemeClr val="dk1"/>
                </a:solidFill>
                <a:latin typeface="Roboto Light"/>
                <a:ea typeface="Roboto Light"/>
                <a:cs typeface="Roboto Light"/>
                <a:sym typeface="Roboto Light"/>
              </a:rPr>
              <a:t>Une </a:t>
            </a:r>
            <a:r>
              <a:rPr b="1" lang="en" sz="1800">
                <a:solidFill>
                  <a:srgbClr val="FF0000"/>
                </a:solidFill>
                <a:latin typeface="Roboto"/>
                <a:ea typeface="Roboto"/>
                <a:cs typeface="Roboto"/>
                <a:sym typeface="Roboto"/>
              </a:rPr>
              <a:t>interface fonctionnelle</a:t>
            </a:r>
            <a:r>
              <a:rPr lang="en" sz="1800">
                <a:solidFill>
                  <a:schemeClr val="dk1"/>
                </a:solidFill>
                <a:latin typeface="Roboto Light"/>
                <a:ea typeface="Roboto Light"/>
                <a:cs typeface="Roboto Light"/>
                <a:sym typeface="Roboto Light"/>
              </a:rPr>
              <a:t> est une interface Java qui ne comporte qu'</a:t>
            </a:r>
            <a:r>
              <a:rPr b="1" lang="en" sz="1800">
                <a:solidFill>
                  <a:srgbClr val="FF0000"/>
                </a:solidFill>
                <a:latin typeface="Roboto"/>
                <a:ea typeface="Roboto"/>
                <a:cs typeface="Roboto"/>
                <a:sym typeface="Roboto"/>
              </a:rPr>
              <a:t>une seule</a:t>
            </a:r>
            <a:r>
              <a:rPr lang="en" sz="1800">
                <a:solidFill>
                  <a:srgbClr val="FF0000"/>
                </a:solidFill>
                <a:latin typeface="Roboto Light"/>
                <a:ea typeface="Roboto Light"/>
                <a:cs typeface="Roboto Light"/>
                <a:sym typeface="Roboto Light"/>
              </a:rPr>
              <a:t> </a:t>
            </a:r>
            <a:r>
              <a:rPr b="1" lang="en" sz="1800">
                <a:solidFill>
                  <a:srgbClr val="FF0000"/>
                </a:solidFill>
                <a:latin typeface="Roboto"/>
                <a:ea typeface="Roboto"/>
                <a:cs typeface="Roboto"/>
                <a:sym typeface="Roboto"/>
              </a:rPr>
              <a:t>méthode abstraite</a:t>
            </a:r>
            <a:r>
              <a:rPr lang="en" sz="1800">
                <a:solidFill>
                  <a:schemeClr val="dk1"/>
                </a:solidFill>
                <a:latin typeface="Roboto Light"/>
                <a:ea typeface="Roboto Light"/>
                <a:cs typeface="Roboto Light"/>
                <a:sym typeface="Roboto Light"/>
              </a:rPr>
              <a:t>, permettant de représenter un comportement ou une fonction spécifique. </a:t>
            </a:r>
            <a:endParaRPr sz="1800">
              <a:solidFill>
                <a:schemeClr val="dk1"/>
              </a:solidFill>
              <a:latin typeface="Roboto Light"/>
              <a:ea typeface="Roboto Light"/>
              <a:cs typeface="Roboto Light"/>
              <a:sym typeface="Roboto Light"/>
            </a:endParaRPr>
          </a:p>
          <a:p>
            <a:pPr indent="0" lvl="0" marL="0" rtl="0" algn="l">
              <a:spcBef>
                <a:spcPts val="0"/>
              </a:spcBef>
              <a:spcAft>
                <a:spcPts val="0"/>
              </a:spcAft>
              <a:buNone/>
            </a:pPr>
            <a:r>
              <a:t/>
            </a:r>
            <a:endParaRPr sz="1800">
              <a:solidFill>
                <a:schemeClr val="dk1"/>
              </a:solidFill>
              <a:latin typeface="Roboto Light"/>
              <a:ea typeface="Roboto Light"/>
              <a:cs typeface="Roboto Light"/>
              <a:sym typeface="Roboto Light"/>
            </a:endParaRPr>
          </a:p>
          <a:p>
            <a:pPr indent="0" lvl="0" marL="0" rtl="0" algn="l">
              <a:spcBef>
                <a:spcPts val="0"/>
              </a:spcBef>
              <a:spcAft>
                <a:spcPts val="0"/>
              </a:spcAft>
              <a:buNone/>
            </a:pPr>
            <a:r>
              <a:rPr lang="en" sz="1800">
                <a:solidFill>
                  <a:schemeClr val="dk1"/>
                </a:solidFill>
                <a:latin typeface="Roboto Light"/>
                <a:ea typeface="Roboto Light"/>
                <a:cs typeface="Roboto Light"/>
                <a:sym typeface="Roboto Light"/>
              </a:rPr>
              <a:t>Elle est couramment utilisée pour définir des </a:t>
            </a:r>
            <a:r>
              <a:rPr b="1" lang="en" sz="1800">
                <a:solidFill>
                  <a:srgbClr val="FF0000"/>
                </a:solidFill>
                <a:latin typeface="Roboto"/>
                <a:ea typeface="Roboto"/>
                <a:cs typeface="Roboto"/>
                <a:sym typeface="Roboto"/>
              </a:rPr>
              <a:t>expressions lambda</a:t>
            </a:r>
            <a:r>
              <a:rPr lang="en" sz="1800">
                <a:solidFill>
                  <a:schemeClr val="dk1"/>
                </a:solidFill>
                <a:latin typeface="Roboto Light"/>
                <a:ea typeface="Roboto Light"/>
                <a:cs typeface="Roboto Light"/>
                <a:sym typeface="Roboto Light"/>
              </a:rPr>
              <a:t> (prochain chapitre), facilitant ainsi la programmation en Java.</a:t>
            </a:r>
            <a:endParaRPr sz="1800">
              <a:solidFill>
                <a:schemeClr val="dk1"/>
              </a:solidFill>
              <a:latin typeface="Roboto Light"/>
              <a:ea typeface="Roboto Light"/>
              <a:cs typeface="Roboto Light"/>
              <a:sym typeface="Roboto Light"/>
            </a:endParaRPr>
          </a:p>
          <a:p>
            <a:pPr indent="0" lvl="0" marL="0" rtl="0" algn="l">
              <a:spcBef>
                <a:spcPts val="0"/>
              </a:spcBef>
              <a:spcAft>
                <a:spcPts val="0"/>
              </a:spcAft>
              <a:buNone/>
            </a:pPr>
            <a:r>
              <a:t/>
            </a:r>
            <a:endParaRPr sz="1800">
              <a:solidFill>
                <a:schemeClr val="dk1"/>
              </a:solidFill>
              <a:latin typeface="Roboto Light"/>
              <a:ea typeface="Roboto Light"/>
              <a:cs typeface="Roboto Light"/>
              <a:sym typeface="Roboto Light"/>
            </a:endParaRPr>
          </a:p>
          <a:p>
            <a:pPr indent="0" lvl="0" marL="0" rtl="0" algn="l">
              <a:spcBef>
                <a:spcPts val="0"/>
              </a:spcBef>
              <a:spcAft>
                <a:spcPts val="0"/>
              </a:spcAft>
              <a:buNone/>
            </a:pPr>
            <a:r>
              <a:t/>
            </a:r>
            <a:endParaRPr sz="1800">
              <a:solidFill>
                <a:schemeClr val="dk1"/>
              </a:solidFill>
              <a:latin typeface="Roboto Light"/>
              <a:ea typeface="Roboto Light"/>
              <a:cs typeface="Roboto Light"/>
              <a:sym typeface="Roboto Light"/>
            </a:endParaRPr>
          </a:p>
          <a:p>
            <a:pPr indent="0" lvl="0" marL="0" rtl="0" algn="l">
              <a:lnSpc>
                <a:spcPct val="150000"/>
              </a:lnSpc>
              <a:spcBef>
                <a:spcPts val="0"/>
              </a:spcBef>
              <a:spcAft>
                <a:spcPts val="0"/>
              </a:spcAft>
              <a:buNone/>
            </a:pPr>
            <a:r>
              <a:rPr lang="en" sz="1800">
                <a:solidFill>
                  <a:schemeClr val="dk1"/>
                </a:solidFill>
                <a:latin typeface="Roboto Light"/>
                <a:ea typeface="Roboto Light"/>
                <a:cs typeface="Roboto Light"/>
                <a:sym typeface="Roboto Light"/>
              </a:rPr>
              <a:t>Une interface fonctionnelle pourra être annotée avec l’annotation </a:t>
            </a:r>
            <a:r>
              <a:rPr b="1" lang="en" sz="1800">
                <a:solidFill>
                  <a:srgbClr val="6AAC91"/>
                </a:solidFill>
                <a:latin typeface="Roboto"/>
                <a:ea typeface="Roboto"/>
                <a:cs typeface="Roboto"/>
                <a:sym typeface="Roboto"/>
              </a:rPr>
              <a:t>@FunctionalInterface</a:t>
            </a:r>
            <a:endParaRPr b="1" sz="1800">
              <a:solidFill>
                <a:schemeClr val="dk1"/>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pic>
        <p:nvPicPr>
          <p:cNvPr descr="D:\esprit 2014\ESPRIT 2014\charte essprit 2014\render\support final\triangle.png" id="409" name="Google Shape;409;p49"/>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410" name="Google Shape;410;p49"/>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411" name="Google Shape;411;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12" name="Google Shape;412;p49"/>
          <p:cNvSpPr txBox="1"/>
          <p:nvPr/>
        </p:nvSpPr>
        <p:spPr>
          <a:xfrm>
            <a:off x="857250" y="27050"/>
            <a:ext cx="461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Les interfaces fonctionnelles</a:t>
            </a:r>
            <a:endParaRPr b="1">
              <a:solidFill>
                <a:srgbClr val="E20B0B"/>
              </a:solidFill>
            </a:endParaRPr>
          </a:p>
        </p:txBody>
      </p:sp>
      <p:sp>
        <p:nvSpPr>
          <p:cNvPr id="413" name="Google Shape;413;p49"/>
          <p:cNvSpPr txBox="1"/>
          <p:nvPr/>
        </p:nvSpPr>
        <p:spPr>
          <a:xfrm>
            <a:off x="380700" y="2010325"/>
            <a:ext cx="8363100" cy="2741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750">
                <a:solidFill>
                  <a:srgbClr val="6AAC91"/>
                </a:solidFill>
                <a:latin typeface="Courier New"/>
                <a:ea typeface="Courier New"/>
                <a:cs typeface="Courier New"/>
                <a:sym typeface="Courier New"/>
              </a:rPr>
              <a:t>@FunctionalInterface  </a:t>
            </a:r>
            <a:r>
              <a:rPr b="1" lang="en" sz="1250">
                <a:solidFill>
                  <a:srgbClr val="FF0000"/>
                </a:solidFill>
                <a:latin typeface="Courier New"/>
                <a:ea typeface="Courier New"/>
                <a:cs typeface="Courier New"/>
                <a:sym typeface="Courier New"/>
              </a:rPr>
              <a:t>//optionnel</a:t>
            </a:r>
            <a:endParaRPr b="1" sz="1250">
              <a:solidFill>
                <a:srgbClr val="FF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lang="en" sz="1850">
                <a:solidFill>
                  <a:srgbClr val="7928A1"/>
                </a:solidFill>
                <a:latin typeface="Courier New"/>
                <a:ea typeface="Courier New"/>
                <a:cs typeface="Courier New"/>
                <a:sym typeface="Courier New"/>
              </a:rPr>
              <a:t>interface</a:t>
            </a:r>
            <a:r>
              <a:rPr b="1" i="0" lang="en" sz="1850" u="none" cap="none" strike="noStrike">
                <a:solidFill>
                  <a:srgbClr val="262626"/>
                </a:solidFill>
                <a:latin typeface="Courier New"/>
                <a:ea typeface="Courier New"/>
                <a:cs typeface="Courier New"/>
                <a:sym typeface="Courier New"/>
              </a:rPr>
              <a:t> </a:t>
            </a:r>
            <a:r>
              <a:rPr b="1" lang="en" sz="1750">
                <a:solidFill>
                  <a:srgbClr val="006F94"/>
                </a:solidFill>
                <a:latin typeface="Courier New"/>
                <a:ea typeface="Courier New"/>
                <a:cs typeface="Courier New"/>
                <a:sym typeface="Courier New"/>
              </a:rPr>
              <a:t>Math1</a:t>
            </a:r>
            <a:r>
              <a:rPr b="1" i="0" lang="en" sz="1850" u="none" cap="none" strike="noStrike">
                <a:solidFill>
                  <a:srgbClr val="262626"/>
                </a:solidFill>
                <a:latin typeface="Courier New"/>
                <a:ea typeface="Courier New"/>
                <a:cs typeface="Courier New"/>
                <a:sym typeface="Courier New"/>
              </a:rPr>
              <a:t>{</a:t>
            </a:r>
            <a:endParaRPr b="1" i="0" sz="1850" u="none" cap="none" strike="noStrike">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t/>
            </a:r>
            <a:endParaRPr b="1" sz="1850">
              <a:solidFill>
                <a:srgbClr val="080808"/>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350"/>
              <a:buFont typeface="Arial"/>
              <a:buNone/>
            </a:pPr>
            <a:r>
              <a:rPr b="1" lang="en" sz="1750">
                <a:solidFill>
                  <a:srgbClr val="7928A1"/>
                </a:solidFill>
                <a:latin typeface="Courier New"/>
                <a:ea typeface="Courier New"/>
                <a:cs typeface="Courier New"/>
                <a:sym typeface="Courier New"/>
              </a:rPr>
              <a:t>int </a:t>
            </a:r>
            <a:r>
              <a:rPr b="1" lang="en" sz="1750">
                <a:solidFill>
                  <a:srgbClr val="006F94"/>
                </a:solidFill>
                <a:latin typeface="Courier New"/>
                <a:ea typeface="Courier New"/>
                <a:cs typeface="Courier New"/>
                <a:sym typeface="Courier New"/>
              </a:rPr>
              <a:t>add</a:t>
            </a:r>
            <a:r>
              <a:rPr b="1" lang="en" sz="1750">
                <a:solidFill>
                  <a:srgbClr val="262626"/>
                </a:solidFill>
                <a:latin typeface="Courier New"/>
                <a:ea typeface="Courier New"/>
                <a:cs typeface="Courier New"/>
                <a:sym typeface="Courier New"/>
              </a:rPr>
              <a:t>(</a:t>
            </a:r>
            <a:r>
              <a:rPr b="1" lang="en" sz="1750">
                <a:solidFill>
                  <a:srgbClr val="995400"/>
                </a:solidFill>
                <a:latin typeface="Courier New"/>
                <a:ea typeface="Courier New"/>
                <a:cs typeface="Courier New"/>
                <a:sym typeface="Courier New"/>
              </a:rPr>
              <a:t>int</a:t>
            </a:r>
            <a:r>
              <a:rPr b="1" lang="en" sz="1750">
                <a:solidFill>
                  <a:srgbClr val="262626"/>
                </a:solidFill>
                <a:latin typeface="Courier New"/>
                <a:ea typeface="Courier New"/>
                <a:cs typeface="Courier New"/>
                <a:sym typeface="Courier New"/>
              </a:rPr>
              <a:t> x,</a:t>
            </a:r>
            <a:r>
              <a:rPr b="1" lang="en" sz="1750">
                <a:solidFill>
                  <a:srgbClr val="995400"/>
                </a:solidFill>
                <a:latin typeface="Courier New"/>
                <a:ea typeface="Courier New"/>
                <a:cs typeface="Courier New"/>
                <a:sym typeface="Courier New"/>
              </a:rPr>
              <a:t>int</a:t>
            </a:r>
            <a:r>
              <a:rPr b="1" lang="en" sz="1750">
                <a:solidFill>
                  <a:srgbClr val="262626"/>
                </a:solidFill>
                <a:latin typeface="Courier New"/>
                <a:ea typeface="Courier New"/>
                <a:cs typeface="Courier New"/>
                <a:sym typeface="Courier New"/>
              </a:rPr>
              <a:t> y);</a:t>
            </a:r>
            <a:endParaRPr b="1" sz="1850">
              <a:solidFill>
                <a:srgbClr val="7928A1"/>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t/>
            </a:r>
            <a:endParaRPr b="1" sz="185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850">
                <a:solidFill>
                  <a:srgbClr val="262626"/>
                </a:solidFill>
                <a:latin typeface="Courier New"/>
                <a:ea typeface="Courier New"/>
                <a:cs typeface="Courier New"/>
                <a:sym typeface="Courier New"/>
              </a:rPr>
              <a:t>	</a:t>
            </a:r>
            <a:r>
              <a:rPr b="1" lang="en" sz="1850">
                <a:solidFill>
                  <a:srgbClr val="FF0000"/>
                </a:solidFill>
                <a:latin typeface="Courier New"/>
                <a:ea typeface="Courier New"/>
                <a:cs typeface="Courier New"/>
                <a:sym typeface="Courier New"/>
              </a:rPr>
              <a:t>default </a:t>
            </a:r>
            <a:r>
              <a:rPr b="1" lang="en" sz="1750">
                <a:solidFill>
                  <a:srgbClr val="7928A1"/>
                </a:solidFill>
                <a:latin typeface="Courier New"/>
                <a:ea typeface="Courier New"/>
                <a:cs typeface="Courier New"/>
                <a:sym typeface="Courier New"/>
              </a:rPr>
              <a:t>int </a:t>
            </a:r>
            <a:r>
              <a:rPr b="1" lang="en" sz="1750">
                <a:solidFill>
                  <a:srgbClr val="006F94"/>
                </a:solidFill>
                <a:latin typeface="Courier New"/>
                <a:ea typeface="Courier New"/>
                <a:cs typeface="Courier New"/>
                <a:sym typeface="Courier New"/>
              </a:rPr>
              <a:t>divide</a:t>
            </a:r>
            <a:r>
              <a:rPr b="1" lang="en" sz="1750">
                <a:solidFill>
                  <a:srgbClr val="262626"/>
                </a:solidFill>
                <a:latin typeface="Courier New"/>
                <a:ea typeface="Courier New"/>
                <a:cs typeface="Courier New"/>
                <a:sym typeface="Courier New"/>
              </a:rPr>
              <a:t>(</a:t>
            </a:r>
            <a:r>
              <a:rPr b="1" lang="en" sz="1750">
                <a:solidFill>
                  <a:srgbClr val="995400"/>
                </a:solidFill>
                <a:latin typeface="Courier New"/>
                <a:ea typeface="Courier New"/>
                <a:cs typeface="Courier New"/>
                <a:sym typeface="Courier New"/>
              </a:rPr>
              <a:t>int</a:t>
            </a:r>
            <a:r>
              <a:rPr b="1" lang="en" sz="1750">
                <a:solidFill>
                  <a:srgbClr val="262626"/>
                </a:solidFill>
                <a:latin typeface="Courier New"/>
                <a:ea typeface="Courier New"/>
                <a:cs typeface="Courier New"/>
                <a:sym typeface="Courier New"/>
              </a:rPr>
              <a:t> x,</a:t>
            </a:r>
            <a:r>
              <a:rPr b="1" lang="en" sz="1750">
                <a:solidFill>
                  <a:srgbClr val="995400"/>
                </a:solidFill>
                <a:latin typeface="Courier New"/>
                <a:ea typeface="Courier New"/>
                <a:cs typeface="Courier New"/>
                <a:sym typeface="Courier New"/>
              </a:rPr>
              <a:t>int</a:t>
            </a:r>
            <a:r>
              <a:rPr b="1" lang="en" sz="1750">
                <a:solidFill>
                  <a:srgbClr val="262626"/>
                </a:solidFill>
                <a:latin typeface="Courier New"/>
                <a:ea typeface="Courier New"/>
                <a:cs typeface="Courier New"/>
                <a:sym typeface="Courier New"/>
              </a:rPr>
              <a:t> y){</a:t>
            </a:r>
            <a:endParaRPr b="1" sz="175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750">
                <a:solidFill>
                  <a:srgbClr val="262626"/>
                </a:solidFill>
                <a:latin typeface="Courier New"/>
                <a:ea typeface="Courier New"/>
                <a:cs typeface="Courier New"/>
                <a:sym typeface="Courier New"/>
              </a:rPr>
              <a:t>		</a:t>
            </a:r>
            <a:r>
              <a:rPr b="1" lang="en" sz="1850">
                <a:solidFill>
                  <a:srgbClr val="0033B3"/>
                </a:solidFill>
                <a:highlight>
                  <a:schemeClr val="lt1"/>
                </a:highlight>
                <a:latin typeface="Courier New"/>
                <a:ea typeface="Courier New"/>
                <a:cs typeface="Courier New"/>
                <a:sym typeface="Courier New"/>
              </a:rPr>
              <a:t>return </a:t>
            </a:r>
            <a:r>
              <a:rPr b="1" lang="en" sz="1750">
                <a:solidFill>
                  <a:srgbClr val="262626"/>
                </a:solidFill>
                <a:latin typeface="Courier New"/>
                <a:ea typeface="Courier New"/>
                <a:cs typeface="Courier New"/>
                <a:sym typeface="Courier New"/>
              </a:rPr>
              <a:t>x / y;</a:t>
            </a:r>
            <a:endParaRPr b="1" sz="1750">
              <a:solidFill>
                <a:srgbClr val="262626"/>
              </a:solidFill>
              <a:latin typeface="Courier New"/>
              <a:ea typeface="Courier New"/>
              <a:cs typeface="Courier New"/>
              <a:sym typeface="Courier New"/>
            </a:endParaRPr>
          </a:p>
          <a:p>
            <a:pPr indent="457200" lvl="0" marL="0" rtl="0" algn="l">
              <a:spcBef>
                <a:spcPts val="0"/>
              </a:spcBef>
              <a:spcAft>
                <a:spcPts val="0"/>
              </a:spcAft>
              <a:buClr>
                <a:schemeClr val="dk1"/>
              </a:buClr>
              <a:buSzPts val="1350"/>
              <a:buFont typeface="Arial"/>
              <a:buNone/>
            </a:pPr>
            <a:r>
              <a:rPr b="1" lang="en" sz="1750">
                <a:solidFill>
                  <a:srgbClr val="262626"/>
                </a:solidFill>
                <a:latin typeface="Courier New"/>
                <a:ea typeface="Courier New"/>
                <a:cs typeface="Courier New"/>
                <a:sym typeface="Courier New"/>
              </a:rPr>
              <a:t>}</a:t>
            </a:r>
            <a:endParaRPr b="1" sz="1750">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850" u="none" cap="none" strike="noStrike">
                <a:solidFill>
                  <a:srgbClr val="262626"/>
                </a:solidFill>
                <a:latin typeface="Courier New"/>
                <a:ea typeface="Courier New"/>
                <a:cs typeface="Courier New"/>
                <a:sym typeface="Courier New"/>
              </a:rPr>
              <a:t>}</a:t>
            </a:r>
            <a:endParaRPr b="1" i="0" sz="1850" u="none" cap="none" strike="noStrike">
              <a:solidFill>
                <a:srgbClr val="262626"/>
              </a:solidFill>
              <a:latin typeface="Courier New"/>
              <a:ea typeface="Courier New"/>
              <a:cs typeface="Courier New"/>
              <a:sym typeface="Courier New"/>
            </a:endParaRPr>
          </a:p>
        </p:txBody>
      </p:sp>
      <p:sp>
        <p:nvSpPr>
          <p:cNvPr id="414" name="Google Shape;414;p49"/>
          <p:cNvSpPr txBox="1"/>
          <p:nvPr/>
        </p:nvSpPr>
        <p:spPr>
          <a:xfrm>
            <a:off x="390450" y="586525"/>
            <a:ext cx="8363100" cy="137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Roboto Light"/>
              <a:ea typeface="Roboto Light"/>
              <a:cs typeface="Roboto Light"/>
              <a:sym typeface="Roboto Light"/>
            </a:endParaRPr>
          </a:p>
          <a:p>
            <a:pPr indent="0" lvl="0" marL="0" rtl="0" algn="l">
              <a:lnSpc>
                <a:spcPct val="115000"/>
              </a:lnSpc>
              <a:spcBef>
                <a:spcPts val="0"/>
              </a:spcBef>
              <a:spcAft>
                <a:spcPts val="0"/>
              </a:spcAft>
              <a:buNone/>
            </a:pPr>
            <a:r>
              <a:rPr lang="en" sz="1800">
                <a:solidFill>
                  <a:schemeClr val="dk1"/>
                </a:solidFill>
                <a:latin typeface="Roboto Light"/>
                <a:ea typeface="Roboto Light"/>
                <a:cs typeface="Roboto Light"/>
                <a:sym typeface="Roboto Light"/>
              </a:rPr>
              <a:t>L'annotation </a:t>
            </a:r>
            <a:r>
              <a:rPr b="1" lang="en" sz="1800">
                <a:solidFill>
                  <a:srgbClr val="6AAC91"/>
                </a:solidFill>
                <a:latin typeface="Roboto"/>
                <a:ea typeface="Roboto"/>
                <a:cs typeface="Roboto"/>
                <a:sym typeface="Roboto"/>
              </a:rPr>
              <a:t>@FunctionalInterface</a:t>
            </a:r>
            <a:r>
              <a:rPr lang="en" sz="1800">
                <a:solidFill>
                  <a:schemeClr val="dk1"/>
                </a:solidFill>
                <a:latin typeface="Roboto Light"/>
                <a:ea typeface="Roboto Light"/>
                <a:cs typeface="Roboto Light"/>
                <a:sym typeface="Roboto Light"/>
              </a:rPr>
              <a:t> n’est pas obligatoire, elle a un rôle important permettant au compilateur de forcer l’interface afin qu’elle ne contienne qu’une seule méthode abstraite</a:t>
            </a:r>
            <a:endParaRPr sz="1800">
              <a:solidFill>
                <a:schemeClr val="dk1"/>
              </a:solidFill>
              <a:latin typeface="Roboto Light"/>
              <a:ea typeface="Roboto Light"/>
              <a:cs typeface="Roboto Light"/>
              <a:sym typeface="Roboto 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pic>
        <p:nvPicPr>
          <p:cNvPr descr="D:\esprit 2014\ESPRIT 2014\charte essprit 2014\render\support final\triangle.png" id="419" name="Google Shape;419;p50"/>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420" name="Google Shape;420;p50"/>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421" name="Google Shape;421;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22" name="Google Shape;422;p50"/>
          <p:cNvSpPr txBox="1"/>
          <p:nvPr/>
        </p:nvSpPr>
        <p:spPr>
          <a:xfrm>
            <a:off x="857250" y="27050"/>
            <a:ext cx="461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Les interfaces fonctionnelles</a:t>
            </a:r>
            <a:endParaRPr b="1">
              <a:solidFill>
                <a:srgbClr val="E20B0B"/>
              </a:solidFill>
            </a:endParaRPr>
          </a:p>
        </p:txBody>
      </p:sp>
      <p:sp>
        <p:nvSpPr>
          <p:cNvPr id="423" name="Google Shape;423;p50"/>
          <p:cNvSpPr txBox="1"/>
          <p:nvPr/>
        </p:nvSpPr>
        <p:spPr>
          <a:xfrm>
            <a:off x="380700" y="2010325"/>
            <a:ext cx="8363100" cy="2995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750">
                <a:solidFill>
                  <a:srgbClr val="6AAC91"/>
                </a:solidFill>
                <a:latin typeface="Courier New"/>
                <a:ea typeface="Courier New"/>
                <a:cs typeface="Courier New"/>
                <a:sym typeface="Courier New"/>
              </a:rPr>
              <a:t>@FunctionalInterface  </a:t>
            </a:r>
            <a:r>
              <a:rPr b="1" lang="en" sz="1250">
                <a:solidFill>
                  <a:srgbClr val="FF0000"/>
                </a:solidFill>
                <a:latin typeface="Courier New"/>
                <a:ea typeface="Courier New"/>
                <a:cs typeface="Courier New"/>
                <a:sym typeface="Courier New"/>
              </a:rPr>
              <a:t>//erreur de compilation</a:t>
            </a:r>
            <a:endParaRPr b="1" sz="1250">
              <a:solidFill>
                <a:srgbClr val="FF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lang="en" sz="1850">
                <a:solidFill>
                  <a:srgbClr val="7928A1"/>
                </a:solidFill>
                <a:latin typeface="Courier New"/>
                <a:ea typeface="Courier New"/>
                <a:cs typeface="Courier New"/>
                <a:sym typeface="Courier New"/>
              </a:rPr>
              <a:t>interface</a:t>
            </a:r>
            <a:r>
              <a:rPr b="1" i="0" lang="en" sz="1850" u="none" cap="none" strike="noStrike">
                <a:solidFill>
                  <a:srgbClr val="262626"/>
                </a:solidFill>
                <a:latin typeface="Courier New"/>
                <a:ea typeface="Courier New"/>
                <a:cs typeface="Courier New"/>
                <a:sym typeface="Courier New"/>
              </a:rPr>
              <a:t> </a:t>
            </a:r>
            <a:r>
              <a:rPr b="1" lang="en" sz="1750">
                <a:solidFill>
                  <a:srgbClr val="006F94"/>
                </a:solidFill>
                <a:latin typeface="Courier New"/>
                <a:ea typeface="Courier New"/>
                <a:cs typeface="Courier New"/>
                <a:sym typeface="Courier New"/>
              </a:rPr>
              <a:t>Math1</a:t>
            </a:r>
            <a:r>
              <a:rPr b="1" i="0" lang="en" sz="1850" u="none" cap="none" strike="noStrike">
                <a:solidFill>
                  <a:srgbClr val="262626"/>
                </a:solidFill>
                <a:latin typeface="Courier New"/>
                <a:ea typeface="Courier New"/>
                <a:cs typeface="Courier New"/>
                <a:sym typeface="Courier New"/>
              </a:rPr>
              <a:t>{</a:t>
            </a:r>
            <a:endParaRPr b="1" i="0" sz="1850" u="none" cap="none" strike="noStrike">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t/>
            </a:r>
            <a:endParaRPr b="1" sz="1850">
              <a:solidFill>
                <a:srgbClr val="080808"/>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350"/>
              <a:buFont typeface="Arial"/>
              <a:buNone/>
            </a:pPr>
            <a:r>
              <a:rPr b="1" lang="en" sz="1750">
                <a:solidFill>
                  <a:srgbClr val="7928A1"/>
                </a:solidFill>
                <a:latin typeface="Courier New"/>
                <a:ea typeface="Courier New"/>
                <a:cs typeface="Courier New"/>
                <a:sym typeface="Courier New"/>
              </a:rPr>
              <a:t>int </a:t>
            </a:r>
            <a:r>
              <a:rPr b="1" lang="en" sz="1750">
                <a:solidFill>
                  <a:srgbClr val="006F94"/>
                </a:solidFill>
                <a:latin typeface="Courier New"/>
                <a:ea typeface="Courier New"/>
                <a:cs typeface="Courier New"/>
                <a:sym typeface="Courier New"/>
              </a:rPr>
              <a:t>add</a:t>
            </a:r>
            <a:r>
              <a:rPr b="1" lang="en" sz="1750">
                <a:solidFill>
                  <a:srgbClr val="262626"/>
                </a:solidFill>
                <a:latin typeface="Courier New"/>
                <a:ea typeface="Courier New"/>
                <a:cs typeface="Courier New"/>
                <a:sym typeface="Courier New"/>
              </a:rPr>
              <a:t>(</a:t>
            </a:r>
            <a:r>
              <a:rPr b="1" lang="en" sz="1750">
                <a:solidFill>
                  <a:srgbClr val="995400"/>
                </a:solidFill>
                <a:latin typeface="Courier New"/>
                <a:ea typeface="Courier New"/>
                <a:cs typeface="Courier New"/>
                <a:sym typeface="Courier New"/>
              </a:rPr>
              <a:t>int</a:t>
            </a:r>
            <a:r>
              <a:rPr b="1" lang="en" sz="1750">
                <a:solidFill>
                  <a:srgbClr val="262626"/>
                </a:solidFill>
                <a:latin typeface="Courier New"/>
                <a:ea typeface="Courier New"/>
                <a:cs typeface="Courier New"/>
                <a:sym typeface="Courier New"/>
              </a:rPr>
              <a:t> x,</a:t>
            </a:r>
            <a:r>
              <a:rPr b="1" lang="en" sz="1750">
                <a:solidFill>
                  <a:srgbClr val="995400"/>
                </a:solidFill>
                <a:latin typeface="Courier New"/>
                <a:ea typeface="Courier New"/>
                <a:cs typeface="Courier New"/>
                <a:sym typeface="Courier New"/>
              </a:rPr>
              <a:t>int</a:t>
            </a:r>
            <a:r>
              <a:rPr b="1" lang="en" sz="1750">
                <a:solidFill>
                  <a:srgbClr val="262626"/>
                </a:solidFill>
                <a:latin typeface="Courier New"/>
                <a:ea typeface="Courier New"/>
                <a:cs typeface="Courier New"/>
                <a:sym typeface="Courier New"/>
              </a:rPr>
              <a:t> y);</a:t>
            </a:r>
            <a:endParaRPr b="1" sz="1850">
              <a:solidFill>
                <a:srgbClr val="7928A1"/>
              </a:solidFill>
              <a:latin typeface="Courier New"/>
              <a:ea typeface="Courier New"/>
              <a:cs typeface="Courier New"/>
              <a:sym typeface="Courier New"/>
            </a:endParaRPr>
          </a:p>
          <a:p>
            <a:pPr indent="457200" lvl="0" marL="0" rtl="0" algn="l">
              <a:spcBef>
                <a:spcPts val="0"/>
              </a:spcBef>
              <a:spcAft>
                <a:spcPts val="0"/>
              </a:spcAft>
              <a:buClr>
                <a:schemeClr val="dk1"/>
              </a:buClr>
              <a:buSzPts val="1350"/>
              <a:buFont typeface="Arial"/>
              <a:buNone/>
            </a:pPr>
            <a:r>
              <a:rPr b="1" lang="en" sz="1750">
                <a:solidFill>
                  <a:srgbClr val="7928A1"/>
                </a:solidFill>
                <a:latin typeface="Courier New"/>
                <a:ea typeface="Courier New"/>
                <a:cs typeface="Courier New"/>
                <a:sym typeface="Courier New"/>
              </a:rPr>
              <a:t>int </a:t>
            </a:r>
            <a:r>
              <a:rPr b="1" lang="en" sz="1750">
                <a:solidFill>
                  <a:srgbClr val="006F94"/>
                </a:solidFill>
                <a:latin typeface="Courier New"/>
                <a:ea typeface="Courier New"/>
                <a:cs typeface="Courier New"/>
                <a:sym typeface="Courier New"/>
              </a:rPr>
              <a:t>multiply</a:t>
            </a:r>
            <a:r>
              <a:rPr b="1" lang="en" sz="1750">
                <a:solidFill>
                  <a:srgbClr val="262626"/>
                </a:solidFill>
                <a:latin typeface="Courier New"/>
                <a:ea typeface="Courier New"/>
                <a:cs typeface="Courier New"/>
                <a:sym typeface="Courier New"/>
              </a:rPr>
              <a:t>(</a:t>
            </a:r>
            <a:r>
              <a:rPr b="1" lang="en" sz="1750">
                <a:solidFill>
                  <a:srgbClr val="995400"/>
                </a:solidFill>
                <a:latin typeface="Courier New"/>
                <a:ea typeface="Courier New"/>
                <a:cs typeface="Courier New"/>
                <a:sym typeface="Courier New"/>
              </a:rPr>
              <a:t>int</a:t>
            </a:r>
            <a:r>
              <a:rPr b="1" lang="en" sz="1750">
                <a:solidFill>
                  <a:srgbClr val="262626"/>
                </a:solidFill>
                <a:latin typeface="Courier New"/>
                <a:ea typeface="Courier New"/>
                <a:cs typeface="Courier New"/>
                <a:sym typeface="Courier New"/>
              </a:rPr>
              <a:t> x,</a:t>
            </a:r>
            <a:r>
              <a:rPr b="1" lang="en" sz="1750">
                <a:solidFill>
                  <a:srgbClr val="995400"/>
                </a:solidFill>
                <a:latin typeface="Courier New"/>
                <a:ea typeface="Courier New"/>
                <a:cs typeface="Courier New"/>
                <a:sym typeface="Courier New"/>
              </a:rPr>
              <a:t>int</a:t>
            </a:r>
            <a:r>
              <a:rPr b="1" lang="en" sz="1750">
                <a:solidFill>
                  <a:srgbClr val="262626"/>
                </a:solidFill>
                <a:latin typeface="Courier New"/>
                <a:ea typeface="Courier New"/>
                <a:cs typeface="Courier New"/>
                <a:sym typeface="Courier New"/>
              </a:rPr>
              <a:t> y);</a:t>
            </a:r>
            <a:endParaRPr b="1" sz="1750">
              <a:solidFill>
                <a:srgbClr val="262626"/>
              </a:solidFill>
              <a:latin typeface="Courier New"/>
              <a:ea typeface="Courier New"/>
              <a:cs typeface="Courier New"/>
              <a:sym typeface="Courier New"/>
            </a:endParaRPr>
          </a:p>
          <a:p>
            <a:pPr indent="457200" lvl="0" marL="0" rtl="0" algn="l">
              <a:spcBef>
                <a:spcPts val="0"/>
              </a:spcBef>
              <a:spcAft>
                <a:spcPts val="0"/>
              </a:spcAft>
              <a:buClr>
                <a:schemeClr val="dk1"/>
              </a:buClr>
              <a:buSzPts val="1350"/>
              <a:buFont typeface="Arial"/>
              <a:buNone/>
            </a:pPr>
            <a:r>
              <a:t/>
            </a:r>
            <a:endParaRPr b="1" sz="175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850">
                <a:solidFill>
                  <a:srgbClr val="262626"/>
                </a:solidFill>
                <a:latin typeface="Courier New"/>
                <a:ea typeface="Courier New"/>
                <a:cs typeface="Courier New"/>
                <a:sym typeface="Courier New"/>
              </a:rPr>
              <a:t>	</a:t>
            </a:r>
            <a:r>
              <a:rPr b="1" lang="en" sz="1850">
                <a:solidFill>
                  <a:srgbClr val="FF0000"/>
                </a:solidFill>
                <a:latin typeface="Courier New"/>
                <a:ea typeface="Courier New"/>
                <a:cs typeface="Courier New"/>
                <a:sym typeface="Courier New"/>
              </a:rPr>
              <a:t>default </a:t>
            </a:r>
            <a:r>
              <a:rPr b="1" lang="en" sz="1750">
                <a:solidFill>
                  <a:srgbClr val="7928A1"/>
                </a:solidFill>
                <a:latin typeface="Courier New"/>
                <a:ea typeface="Courier New"/>
                <a:cs typeface="Courier New"/>
                <a:sym typeface="Courier New"/>
              </a:rPr>
              <a:t>int </a:t>
            </a:r>
            <a:r>
              <a:rPr b="1" lang="en" sz="1750">
                <a:solidFill>
                  <a:srgbClr val="006F94"/>
                </a:solidFill>
                <a:latin typeface="Courier New"/>
                <a:ea typeface="Courier New"/>
                <a:cs typeface="Courier New"/>
                <a:sym typeface="Courier New"/>
              </a:rPr>
              <a:t>divide</a:t>
            </a:r>
            <a:r>
              <a:rPr b="1" lang="en" sz="1750">
                <a:solidFill>
                  <a:srgbClr val="262626"/>
                </a:solidFill>
                <a:latin typeface="Courier New"/>
                <a:ea typeface="Courier New"/>
                <a:cs typeface="Courier New"/>
                <a:sym typeface="Courier New"/>
              </a:rPr>
              <a:t>(</a:t>
            </a:r>
            <a:r>
              <a:rPr b="1" lang="en" sz="1750">
                <a:solidFill>
                  <a:srgbClr val="995400"/>
                </a:solidFill>
                <a:latin typeface="Courier New"/>
                <a:ea typeface="Courier New"/>
                <a:cs typeface="Courier New"/>
                <a:sym typeface="Courier New"/>
              </a:rPr>
              <a:t>int</a:t>
            </a:r>
            <a:r>
              <a:rPr b="1" lang="en" sz="1750">
                <a:solidFill>
                  <a:srgbClr val="262626"/>
                </a:solidFill>
                <a:latin typeface="Courier New"/>
                <a:ea typeface="Courier New"/>
                <a:cs typeface="Courier New"/>
                <a:sym typeface="Courier New"/>
              </a:rPr>
              <a:t> x,</a:t>
            </a:r>
            <a:r>
              <a:rPr b="1" lang="en" sz="1750">
                <a:solidFill>
                  <a:srgbClr val="995400"/>
                </a:solidFill>
                <a:latin typeface="Courier New"/>
                <a:ea typeface="Courier New"/>
                <a:cs typeface="Courier New"/>
                <a:sym typeface="Courier New"/>
              </a:rPr>
              <a:t>int</a:t>
            </a:r>
            <a:r>
              <a:rPr b="1" lang="en" sz="1750">
                <a:solidFill>
                  <a:srgbClr val="262626"/>
                </a:solidFill>
                <a:latin typeface="Courier New"/>
                <a:ea typeface="Courier New"/>
                <a:cs typeface="Courier New"/>
                <a:sym typeface="Courier New"/>
              </a:rPr>
              <a:t> y){</a:t>
            </a:r>
            <a:endParaRPr b="1" sz="175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750">
                <a:solidFill>
                  <a:srgbClr val="262626"/>
                </a:solidFill>
                <a:latin typeface="Courier New"/>
                <a:ea typeface="Courier New"/>
                <a:cs typeface="Courier New"/>
                <a:sym typeface="Courier New"/>
              </a:rPr>
              <a:t>		</a:t>
            </a:r>
            <a:r>
              <a:rPr b="1" lang="en" sz="1850">
                <a:solidFill>
                  <a:srgbClr val="0033B3"/>
                </a:solidFill>
                <a:highlight>
                  <a:schemeClr val="lt1"/>
                </a:highlight>
                <a:latin typeface="Courier New"/>
                <a:ea typeface="Courier New"/>
                <a:cs typeface="Courier New"/>
                <a:sym typeface="Courier New"/>
              </a:rPr>
              <a:t>return </a:t>
            </a:r>
            <a:r>
              <a:rPr b="1" lang="en" sz="1750">
                <a:solidFill>
                  <a:srgbClr val="262626"/>
                </a:solidFill>
                <a:latin typeface="Courier New"/>
                <a:ea typeface="Courier New"/>
                <a:cs typeface="Courier New"/>
                <a:sym typeface="Courier New"/>
              </a:rPr>
              <a:t>x / y;</a:t>
            </a:r>
            <a:endParaRPr b="1" sz="1750">
              <a:solidFill>
                <a:srgbClr val="262626"/>
              </a:solidFill>
              <a:latin typeface="Courier New"/>
              <a:ea typeface="Courier New"/>
              <a:cs typeface="Courier New"/>
              <a:sym typeface="Courier New"/>
            </a:endParaRPr>
          </a:p>
          <a:p>
            <a:pPr indent="457200" lvl="0" marL="0" rtl="0" algn="l">
              <a:spcBef>
                <a:spcPts val="0"/>
              </a:spcBef>
              <a:spcAft>
                <a:spcPts val="0"/>
              </a:spcAft>
              <a:buClr>
                <a:schemeClr val="dk1"/>
              </a:buClr>
              <a:buSzPts val="1350"/>
              <a:buFont typeface="Arial"/>
              <a:buNone/>
            </a:pPr>
            <a:r>
              <a:rPr b="1" lang="en" sz="1750">
                <a:solidFill>
                  <a:srgbClr val="262626"/>
                </a:solidFill>
                <a:latin typeface="Courier New"/>
                <a:ea typeface="Courier New"/>
                <a:cs typeface="Courier New"/>
                <a:sym typeface="Courier New"/>
              </a:rPr>
              <a:t>}</a:t>
            </a:r>
            <a:endParaRPr b="1" sz="1750">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850" u="none" cap="none" strike="noStrike">
                <a:solidFill>
                  <a:srgbClr val="262626"/>
                </a:solidFill>
                <a:latin typeface="Courier New"/>
                <a:ea typeface="Courier New"/>
                <a:cs typeface="Courier New"/>
                <a:sym typeface="Courier New"/>
              </a:rPr>
              <a:t>}</a:t>
            </a:r>
            <a:endParaRPr b="1" i="0" sz="1850" u="none" cap="none" strike="noStrike">
              <a:solidFill>
                <a:srgbClr val="262626"/>
              </a:solidFill>
              <a:latin typeface="Courier New"/>
              <a:ea typeface="Courier New"/>
              <a:cs typeface="Courier New"/>
              <a:sym typeface="Courier New"/>
            </a:endParaRPr>
          </a:p>
        </p:txBody>
      </p:sp>
      <p:sp>
        <p:nvSpPr>
          <p:cNvPr id="424" name="Google Shape;424;p50"/>
          <p:cNvSpPr txBox="1"/>
          <p:nvPr/>
        </p:nvSpPr>
        <p:spPr>
          <a:xfrm>
            <a:off x="390450" y="586525"/>
            <a:ext cx="8363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Roboto Light"/>
              <a:ea typeface="Roboto Light"/>
              <a:cs typeface="Roboto Light"/>
              <a:sym typeface="Roboto Light"/>
            </a:endParaRPr>
          </a:p>
          <a:p>
            <a:pPr indent="0" lvl="0" marL="0" rtl="0" algn="l">
              <a:spcBef>
                <a:spcPts val="0"/>
              </a:spcBef>
              <a:spcAft>
                <a:spcPts val="0"/>
              </a:spcAft>
              <a:buNone/>
            </a:pPr>
            <a:r>
              <a:rPr lang="en" sz="1800">
                <a:solidFill>
                  <a:schemeClr val="dk1"/>
                </a:solidFill>
                <a:latin typeface="Roboto Light"/>
                <a:ea typeface="Roboto Light"/>
                <a:cs typeface="Roboto Light"/>
                <a:sym typeface="Roboto Light"/>
              </a:rPr>
              <a:t>Si nous essayons de définir plus d'une seule méthode abstraite dans une interface annotée avec </a:t>
            </a:r>
            <a:r>
              <a:rPr b="1" lang="en" sz="1800">
                <a:solidFill>
                  <a:srgbClr val="6AAC91"/>
                </a:solidFill>
                <a:latin typeface="Roboto"/>
                <a:ea typeface="Roboto"/>
                <a:cs typeface="Roboto"/>
                <a:sym typeface="Roboto"/>
              </a:rPr>
              <a:t>@FunctionalInterface</a:t>
            </a:r>
            <a:r>
              <a:rPr lang="en" sz="1800">
                <a:solidFill>
                  <a:srgbClr val="3F3F3F"/>
                </a:solidFill>
                <a:latin typeface="Roboto Light"/>
                <a:ea typeface="Roboto Light"/>
                <a:cs typeface="Roboto Light"/>
                <a:sym typeface="Roboto Light"/>
              </a:rPr>
              <a:t>, le compilateur affichera une erreur.</a:t>
            </a:r>
            <a:endParaRPr sz="1800">
              <a:solidFill>
                <a:schemeClr val="dk1"/>
              </a:solidFill>
              <a:latin typeface="Roboto Light"/>
              <a:ea typeface="Roboto Light"/>
              <a:cs typeface="Roboto Light"/>
              <a:sym typeface="Roboto 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pic>
        <p:nvPicPr>
          <p:cNvPr descr="D:\esprit 2014\ESPRIT 2014\charte essprit 2014\render\support final\triangle.png" id="429" name="Google Shape;429;p51"/>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430" name="Google Shape;430;p51"/>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431" name="Google Shape;431;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32" name="Google Shape;432;p51"/>
          <p:cNvSpPr txBox="1"/>
          <p:nvPr/>
        </p:nvSpPr>
        <p:spPr>
          <a:xfrm>
            <a:off x="857250" y="27050"/>
            <a:ext cx="461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Les interfaces fonctionnelles</a:t>
            </a:r>
            <a:endParaRPr b="1">
              <a:solidFill>
                <a:srgbClr val="E20B0B"/>
              </a:solidFill>
            </a:endParaRPr>
          </a:p>
        </p:txBody>
      </p:sp>
      <p:graphicFrame>
        <p:nvGraphicFramePr>
          <p:cNvPr id="433" name="Google Shape;433;p51"/>
          <p:cNvGraphicFramePr/>
          <p:nvPr/>
        </p:nvGraphicFramePr>
        <p:xfrm>
          <a:off x="578400" y="605176"/>
          <a:ext cx="3000000" cy="3000000"/>
        </p:xfrm>
        <a:graphic>
          <a:graphicData uri="http://schemas.openxmlformats.org/drawingml/2006/table">
            <a:tbl>
              <a:tblPr>
                <a:noFill/>
                <a:tableStyleId>{7F8EAFDB-CC97-41A2-B6BA-0F072BAA39C5}</a:tableStyleId>
              </a:tblPr>
              <a:tblGrid>
                <a:gridCol w="1629275"/>
                <a:gridCol w="1629275"/>
                <a:gridCol w="1629275"/>
                <a:gridCol w="1629275"/>
                <a:gridCol w="1629275"/>
              </a:tblGrid>
              <a:tr h="494825">
                <a:tc>
                  <a:txBody>
                    <a:bodyPr/>
                    <a:lstStyle/>
                    <a:p>
                      <a:pPr indent="0" lvl="0" marL="0" marR="0" rtl="0" algn="l">
                        <a:spcBef>
                          <a:spcPts val="0"/>
                        </a:spcBef>
                        <a:spcAft>
                          <a:spcPts val="0"/>
                        </a:spcAft>
                        <a:buNone/>
                      </a:pPr>
                      <a:r>
                        <a:rPr b="1" lang="en" u="none" cap="none" strike="noStrike">
                          <a:latin typeface="Roboto"/>
                          <a:ea typeface="Roboto"/>
                          <a:cs typeface="Roboto"/>
                          <a:sym typeface="Roboto"/>
                        </a:rPr>
                        <a:t>Interface fonctionnelle</a:t>
                      </a:r>
                      <a:endParaRPr b="1">
                        <a:latin typeface="Roboto"/>
                        <a:ea typeface="Roboto"/>
                        <a:cs typeface="Roboto"/>
                        <a:sym typeface="Roboto"/>
                      </a:endParaRPr>
                    </a:p>
                  </a:txBody>
                  <a:tcPr marT="29000" marB="29000" marR="58025" marL="58025"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rgbClr val="F8F8F8"/>
                    </a:solidFill>
                  </a:tcPr>
                </a:tc>
                <a:tc>
                  <a:txBody>
                    <a:bodyPr/>
                    <a:lstStyle/>
                    <a:p>
                      <a:pPr indent="0" lvl="0" marL="0" marR="0" rtl="0" algn="l">
                        <a:spcBef>
                          <a:spcPts val="0"/>
                        </a:spcBef>
                        <a:spcAft>
                          <a:spcPts val="0"/>
                        </a:spcAft>
                        <a:buNone/>
                      </a:pPr>
                      <a:r>
                        <a:rPr b="1" lang="en">
                          <a:latin typeface="Roboto"/>
                          <a:ea typeface="Roboto"/>
                          <a:cs typeface="Roboto"/>
                          <a:sym typeface="Roboto"/>
                        </a:rPr>
                        <a:t>Description</a:t>
                      </a:r>
                      <a:endParaRPr b="1">
                        <a:latin typeface="Roboto"/>
                        <a:ea typeface="Roboto"/>
                        <a:cs typeface="Roboto"/>
                        <a:sym typeface="Roboto"/>
                      </a:endParaRPr>
                    </a:p>
                  </a:txBody>
                  <a:tcPr marT="29000" marB="29000" marR="58025" marL="58025"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rgbClr val="F8F8F8"/>
                    </a:solidFill>
                  </a:tcPr>
                </a:tc>
                <a:tc>
                  <a:txBody>
                    <a:bodyPr/>
                    <a:lstStyle/>
                    <a:p>
                      <a:pPr indent="0" lvl="0" marL="0" marR="0" rtl="0" algn="l">
                        <a:spcBef>
                          <a:spcPts val="0"/>
                        </a:spcBef>
                        <a:spcAft>
                          <a:spcPts val="0"/>
                        </a:spcAft>
                        <a:buNone/>
                      </a:pPr>
                      <a:r>
                        <a:rPr b="1" lang="en">
                          <a:latin typeface="Roboto"/>
                          <a:ea typeface="Roboto"/>
                          <a:cs typeface="Roboto"/>
                          <a:sym typeface="Roboto"/>
                        </a:rPr>
                        <a:t>Argument(s)</a:t>
                      </a:r>
                      <a:endParaRPr b="1">
                        <a:latin typeface="Roboto"/>
                        <a:ea typeface="Roboto"/>
                        <a:cs typeface="Roboto"/>
                        <a:sym typeface="Roboto"/>
                      </a:endParaRPr>
                    </a:p>
                  </a:txBody>
                  <a:tcPr marT="29000" marB="29000" marR="58025" marL="58025"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rgbClr val="F8F8F8"/>
                    </a:solidFill>
                  </a:tcPr>
                </a:tc>
                <a:tc>
                  <a:txBody>
                    <a:bodyPr/>
                    <a:lstStyle/>
                    <a:p>
                      <a:pPr indent="0" lvl="0" marL="0" marR="0" rtl="0" algn="l">
                        <a:spcBef>
                          <a:spcPts val="0"/>
                        </a:spcBef>
                        <a:spcAft>
                          <a:spcPts val="0"/>
                        </a:spcAft>
                        <a:buNone/>
                      </a:pPr>
                      <a:r>
                        <a:rPr b="1" lang="en">
                          <a:latin typeface="Roboto"/>
                          <a:ea typeface="Roboto"/>
                          <a:cs typeface="Roboto"/>
                          <a:sym typeface="Roboto"/>
                        </a:rPr>
                        <a:t>Type de retour</a:t>
                      </a:r>
                      <a:endParaRPr b="1">
                        <a:latin typeface="Roboto"/>
                        <a:ea typeface="Roboto"/>
                        <a:cs typeface="Roboto"/>
                        <a:sym typeface="Roboto"/>
                      </a:endParaRPr>
                    </a:p>
                  </a:txBody>
                  <a:tcPr marT="29000" marB="29000" marR="58025" marL="58025"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rgbClr val="F8F8F8"/>
                    </a:solidFill>
                  </a:tcPr>
                </a:tc>
                <a:tc>
                  <a:txBody>
                    <a:bodyPr/>
                    <a:lstStyle/>
                    <a:p>
                      <a:pPr indent="0" lvl="0" marL="0" marR="0" rtl="0" algn="l">
                        <a:spcBef>
                          <a:spcPts val="0"/>
                        </a:spcBef>
                        <a:spcAft>
                          <a:spcPts val="0"/>
                        </a:spcAft>
                        <a:buNone/>
                      </a:pPr>
                      <a:r>
                        <a:rPr b="1" lang="en">
                          <a:latin typeface="Roboto"/>
                          <a:ea typeface="Roboto"/>
                          <a:cs typeface="Roboto"/>
                          <a:sym typeface="Roboto"/>
                        </a:rPr>
                        <a:t>Méthode abstraite</a:t>
                      </a:r>
                      <a:endParaRPr b="1">
                        <a:latin typeface="Roboto"/>
                        <a:ea typeface="Roboto"/>
                        <a:cs typeface="Roboto"/>
                        <a:sym typeface="Roboto"/>
                      </a:endParaRPr>
                    </a:p>
                  </a:txBody>
                  <a:tcPr marT="29000" marB="29000" marR="58025" marL="58025"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rgbClr val="F8F8F8"/>
                    </a:solidFill>
                  </a:tcPr>
                </a:tc>
              </a:tr>
              <a:tr h="712650">
                <a:tc>
                  <a:txBody>
                    <a:bodyPr/>
                    <a:lstStyle/>
                    <a:p>
                      <a:pPr indent="0" lvl="0" marL="0" marR="0" rtl="0" algn="l">
                        <a:spcBef>
                          <a:spcPts val="0"/>
                        </a:spcBef>
                        <a:spcAft>
                          <a:spcPts val="0"/>
                        </a:spcAft>
                        <a:buNone/>
                      </a:pPr>
                      <a:r>
                        <a:rPr lang="en">
                          <a:latin typeface="Roboto Light"/>
                          <a:ea typeface="Roboto Light"/>
                          <a:cs typeface="Roboto Light"/>
                          <a:sym typeface="Roboto Light"/>
                        </a:rPr>
                        <a:t>Comparator&lt;T&gt;</a:t>
                      </a:r>
                      <a:endParaRPr>
                        <a:latin typeface="Roboto Light"/>
                        <a:ea typeface="Roboto Light"/>
                        <a:cs typeface="Roboto Light"/>
                        <a:sym typeface="Roboto Light"/>
                      </a:endParaRPr>
                    </a:p>
                  </a:txBody>
                  <a:tcPr marT="29000" marB="29000" marR="58025" marL="58025"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a:latin typeface="Roboto Light"/>
                          <a:ea typeface="Roboto Light"/>
                          <a:cs typeface="Roboto Light"/>
                          <a:sym typeface="Roboto Light"/>
                        </a:rPr>
                        <a:t>compare entre deux objets de type T</a:t>
                      </a:r>
                      <a:endParaRPr>
                        <a:latin typeface="Roboto Light"/>
                        <a:ea typeface="Roboto Light"/>
                        <a:cs typeface="Roboto Light"/>
                        <a:sym typeface="Roboto Light"/>
                      </a:endParaRPr>
                    </a:p>
                  </a:txBody>
                  <a:tcPr marT="29000" marB="29000" marR="58025" marL="58025"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a:latin typeface="Roboto Light"/>
                          <a:ea typeface="Roboto Light"/>
                          <a:cs typeface="Roboto Light"/>
                          <a:sym typeface="Roboto Light"/>
                        </a:rPr>
                        <a:t>T, T</a:t>
                      </a:r>
                      <a:endParaRPr>
                        <a:latin typeface="Roboto Light"/>
                        <a:ea typeface="Roboto Light"/>
                        <a:cs typeface="Roboto Light"/>
                        <a:sym typeface="Roboto Light"/>
                      </a:endParaRPr>
                    </a:p>
                  </a:txBody>
                  <a:tcPr marT="29000" marB="29000" marR="58025" marL="58025"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a:latin typeface="Roboto Light"/>
                          <a:ea typeface="Roboto Light"/>
                          <a:cs typeface="Roboto Light"/>
                          <a:sym typeface="Roboto Light"/>
                        </a:rPr>
                        <a:t>int</a:t>
                      </a:r>
                      <a:endParaRPr>
                        <a:latin typeface="Roboto Light"/>
                        <a:ea typeface="Roboto Light"/>
                        <a:cs typeface="Roboto Light"/>
                        <a:sym typeface="Roboto Light"/>
                      </a:endParaRPr>
                    </a:p>
                  </a:txBody>
                  <a:tcPr marT="29000" marB="29000" marR="58025" marL="58025"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a:latin typeface="Roboto Light"/>
                          <a:ea typeface="Roboto Light"/>
                          <a:cs typeface="Roboto Light"/>
                          <a:sym typeface="Roboto Light"/>
                        </a:rPr>
                        <a:t>compare(T t1, T t2)</a:t>
                      </a:r>
                      <a:endParaRPr>
                        <a:latin typeface="Roboto Light"/>
                        <a:ea typeface="Roboto Light"/>
                        <a:cs typeface="Roboto Light"/>
                        <a:sym typeface="Roboto Light"/>
                      </a:endParaRPr>
                    </a:p>
                  </a:txBody>
                  <a:tcPr marT="29000" marB="29000" marR="58025" marL="58025"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rgbClr val="FFFFFF"/>
                    </a:solidFill>
                  </a:tcPr>
                </a:tc>
              </a:tr>
              <a:tr h="494825">
                <a:tc>
                  <a:txBody>
                    <a:bodyPr/>
                    <a:lstStyle/>
                    <a:p>
                      <a:pPr indent="0" lvl="0" marL="0" marR="0" rtl="0" algn="l">
                        <a:spcBef>
                          <a:spcPts val="0"/>
                        </a:spcBef>
                        <a:spcAft>
                          <a:spcPts val="0"/>
                        </a:spcAft>
                        <a:buNone/>
                      </a:pPr>
                      <a:r>
                        <a:rPr lang="en">
                          <a:latin typeface="Roboto Light"/>
                          <a:ea typeface="Roboto Light"/>
                          <a:cs typeface="Roboto Light"/>
                          <a:sym typeface="Roboto Light"/>
                        </a:rPr>
                        <a:t>Supplier&lt;T&gt;</a:t>
                      </a:r>
                      <a:endParaRPr>
                        <a:latin typeface="Roboto Light"/>
                        <a:ea typeface="Roboto Light"/>
                        <a:cs typeface="Roboto Light"/>
                        <a:sym typeface="Roboto Light"/>
                      </a:endParaRPr>
                    </a:p>
                  </a:txBody>
                  <a:tcPr marT="29000" marB="29000" marR="58025" marL="58025"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a:latin typeface="Roboto Light"/>
                          <a:ea typeface="Roboto Light"/>
                          <a:cs typeface="Roboto Light"/>
                          <a:sym typeface="Roboto Light"/>
                        </a:rPr>
                        <a:t>Fournit une valeur de type T.</a:t>
                      </a:r>
                      <a:endParaRPr>
                        <a:latin typeface="Roboto Light"/>
                        <a:ea typeface="Roboto Light"/>
                        <a:cs typeface="Roboto Light"/>
                        <a:sym typeface="Roboto Light"/>
                      </a:endParaRPr>
                    </a:p>
                  </a:txBody>
                  <a:tcPr marT="29000" marB="29000" marR="58025" marL="58025"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a:latin typeface="Roboto Light"/>
                          <a:ea typeface="Roboto Light"/>
                          <a:cs typeface="Roboto Light"/>
                          <a:sym typeface="Roboto Light"/>
                        </a:rPr>
                        <a:t>Aucun</a:t>
                      </a:r>
                      <a:endParaRPr>
                        <a:latin typeface="Roboto Light"/>
                        <a:ea typeface="Roboto Light"/>
                        <a:cs typeface="Roboto Light"/>
                        <a:sym typeface="Roboto Light"/>
                      </a:endParaRPr>
                    </a:p>
                  </a:txBody>
                  <a:tcPr marT="29000" marB="29000" marR="58025" marL="58025"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a:latin typeface="Roboto Light"/>
                          <a:ea typeface="Roboto Light"/>
                          <a:cs typeface="Roboto Light"/>
                          <a:sym typeface="Roboto Light"/>
                        </a:rPr>
                        <a:t>T</a:t>
                      </a:r>
                      <a:endParaRPr>
                        <a:latin typeface="Roboto Light"/>
                        <a:ea typeface="Roboto Light"/>
                        <a:cs typeface="Roboto Light"/>
                        <a:sym typeface="Roboto Light"/>
                      </a:endParaRPr>
                    </a:p>
                  </a:txBody>
                  <a:tcPr marT="29000" marB="29000" marR="58025" marL="58025"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a:latin typeface="Roboto Light"/>
                          <a:ea typeface="Roboto Light"/>
                          <a:cs typeface="Roboto Light"/>
                          <a:sym typeface="Roboto Light"/>
                        </a:rPr>
                        <a:t>get()</a:t>
                      </a:r>
                      <a:endParaRPr>
                        <a:latin typeface="Roboto Light"/>
                        <a:ea typeface="Roboto Light"/>
                        <a:cs typeface="Roboto Light"/>
                        <a:sym typeface="Roboto Light"/>
                      </a:endParaRPr>
                    </a:p>
                  </a:txBody>
                  <a:tcPr marT="29000" marB="29000" marR="58025" marL="58025"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rgbClr val="FFFFFF"/>
                    </a:solidFill>
                  </a:tcPr>
                </a:tc>
              </a:tr>
              <a:tr h="712650">
                <a:tc>
                  <a:txBody>
                    <a:bodyPr/>
                    <a:lstStyle/>
                    <a:p>
                      <a:pPr indent="0" lvl="0" marL="0" marR="0" rtl="0" algn="l">
                        <a:spcBef>
                          <a:spcPts val="0"/>
                        </a:spcBef>
                        <a:spcAft>
                          <a:spcPts val="0"/>
                        </a:spcAft>
                        <a:buNone/>
                      </a:pPr>
                      <a:r>
                        <a:rPr lang="en">
                          <a:latin typeface="Roboto Light"/>
                          <a:ea typeface="Roboto Light"/>
                          <a:cs typeface="Roboto Light"/>
                          <a:sym typeface="Roboto Light"/>
                        </a:rPr>
                        <a:t>Consumer&lt;T&gt;</a:t>
                      </a:r>
                      <a:endParaRPr>
                        <a:latin typeface="Roboto Light"/>
                        <a:ea typeface="Roboto Light"/>
                        <a:cs typeface="Roboto Light"/>
                        <a:sym typeface="Roboto Light"/>
                      </a:endParaRPr>
                    </a:p>
                  </a:txBody>
                  <a:tcPr marT="29000" marB="29000" marR="58025" marL="58025"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a:latin typeface="Roboto Light"/>
                          <a:ea typeface="Roboto Light"/>
                          <a:cs typeface="Roboto Light"/>
                          <a:sym typeface="Roboto Light"/>
                        </a:rPr>
                        <a:t>Consomme une valeur de type T sans retour.</a:t>
                      </a:r>
                      <a:endParaRPr>
                        <a:latin typeface="Roboto Light"/>
                        <a:ea typeface="Roboto Light"/>
                        <a:cs typeface="Roboto Light"/>
                        <a:sym typeface="Roboto Light"/>
                      </a:endParaRPr>
                    </a:p>
                  </a:txBody>
                  <a:tcPr marT="29000" marB="29000" marR="58025" marL="58025"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a:latin typeface="Roboto Light"/>
                          <a:ea typeface="Roboto Light"/>
                          <a:cs typeface="Roboto Light"/>
                          <a:sym typeface="Roboto Light"/>
                        </a:rPr>
                        <a:t>T</a:t>
                      </a:r>
                      <a:endParaRPr>
                        <a:latin typeface="Roboto Light"/>
                        <a:ea typeface="Roboto Light"/>
                        <a:cs typeface="Roboto Light"/>
                        <a:sym typeface="Roboto Light"/>
                      </a:endParaRPr>
                    </a:p>
                  </a:txBody>
                  <a:tcPr marT="29000" marB="29000" marR="58025" marL="58025"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a:latin typeface="Roboto Light"/>
                          <a:ea typeface="Roboto Light"/>
                          <a:cs typeface="Roboto Light"/>
                          <a:sym typeface="Roboto Light"/>
                        </a:rPr>
                        <a:t>void</a:t>
                      </a:r>
                      <a:endParaRPr>
                        <a:latin typeface="Roboto Light"/>
                        <a:ea typeface="Roboto Light"/>
                        <a:cs typeface="Roboto Light"/>
                        <a:sym typeface="Roboto Light"/>
                      </a:endParaRPr>
                    </a:p>
                  </a:txBody>
                  <a:tcPr marT="29000" marB="29000" marR="58025" marL="58025"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a:latin typeface="Roboto Light"/>
                          <a:ea typeface="Roboto Light"/>
                          <a:cs typeface="Roboto Light"/>
                          <a:sym typeface="Roboto Light"/>
                        </a:rPr>
                        <a:t>accept(T t)</a:t>
                      </a:r>
                      <a:endParaRPr>
                        <a:latin typeface="Roboto Light"/>
                        <a:ea typeface="Roboto Light"/>
                        <a:cs typeface="Roboto Light"/>
                        <a:sym typeface="Roboto Light"/>
                      </a:endParaRPr>
                    </a:p>
                  </a:txBody>
                  <a:tcPr marT="29000" marB="29000" marR="58025" marL="58025"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rgbClr val="FFFFFF"/>
                    </a:solidFill>
                  </a:tcPr>
                </a:tc>
              </a:tr>
              <a:tr h="712650">
                <a:tc>
                  <a:txBody>
                    <a:bodyPr/>
                    <a:lstStyle/>
                    <a:p>
                      <a:pPr indent="0" lvl="0" marL="0" marR="0" rtl="0" algn="l">
                        <a:spcBef>
                          <a:spcPts val="0"/>
                        </a:spcBef>
                        <a:spcAft>
                          <a:spcPts val="0"/>
                        </a:spcAft>
                        <a:buNone/>
                      </a:pPr>
                      <a:r>
                        <a:rPr lang="en">
                          <a:latin typeface="Roboto Light"/>
                          <a:ea typeface="Roboto Light"/>
                          <a:cs typeface="Roboto Light"/>
                          <a:sym typeface="Roboto Light"/>
                        </a:rPr>
                        <a:t>BiConsumer&lt;T, U&gt;</a:t>
                      </a:r>
                      <a:endParaRPr>
                        <a:latin typeface="Roboto Light"/>
                        <a:ea typeface="Roboto Light"/>
                        <a:cs typeface="Roboto Light"/>
                        <a:sym typeface="Roboto Light"/>
                      </a:endParaRPr>
                    </a:p>
                  </a:txBody>
                  <a:tcPr marT="29000" marB="29000" marR="58025" marL="58025"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a:latin typeface="Roboto Light"/>
                          <a:ea typeface="Roboto Light"/>
                          <a:cs typeface="Roboto Light"/>
                          <a:sym typeface="Roboto Light"/>
                        </a:rPr>
                        <a:t>Consomme deux valeurs de type T et U sans retour.</a:t>
                      </a:r>
                      <a:endParaRPr>
                        <a:latin typeface="Roboto Light"/>
                        <a:ea typeface="Roboto Light"/>
                        <a:cs typeface="Roboto Light"/>
                        <a:sym typeface="Roboto Light"/>
                      </a:endParaRPr>
                    </a:p>
                  </a:txBody>
                  <a:tcPr marT="29000" marB="29000" marR="58025" marL="58025"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a:latin typeface="Roboto Light"/>
                          <a:ea typeface="Roboto Light"/>
                          <a:cs typeface="Roboto Light"/>
                          <a:sym typeface="Roboto Light"/>
                        </a:rPr>
                        <a:t>T, U</a:t>
                      </a:r>
                      <a:endParaRPr>
                        <a:latin typeface="Roboto Light"/>
                        <a:ea typeface="Roboto Light"/>
                        <a:cs typeface="Roboto Light"/>
                        <a:sym typeface="Roboto Light"/>
                      </a:endParaRPr>
                    </a:p>
                  </a:txBody>
                  <a:tcPr marT="29000" marB="29000" marR="58025" marL="58025"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a:latin typeface="Roboto Light"/>
                          <a:ea typeface="Roboto Light"/>
                          <a:cs typeface="Roboto Light"/>
                          <a:sym typeface="Roboto Light"/>
                        </a:rPr>
                        <a:t>void</a:t>
                      </a:r>
                      <a:endParaRPr>
                        <a:latin typeface="Roboto Light"/>
                        <a:ea typeface="Roboto Light"/>
                        <a:cs typeface="Roboto Light"/>
                        <a:sym typeface="Roboto Light"/>
                      </a:endParaRPr>
                    </a:p>
                  </a:txBody>
                  <a:tcPr marT="29000" marB="29000" marR="58025" marL="58025"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a:latin typeface="Roboto Light"/>
                          <a:ea typeface="Roboto Light"/>
                          <a:cs typeface="Roboto Light"/>
                          <a:sym typeface="Roboto Light"/>
                        </a:rPr>
                        <a:t>accept(T t, U u)</a:t>
                      </a:r>
                      <a:endParaRPr>
                        <a:latin typeface="Roboto Light"/>
                        <a:ea typeface="Roboto Light"/>
                        <a:cs typeface="Roboto Light"/>
                        <a:sym typeface="Roboto Light"/>
                      </a:endParaRPr>
                    </a:p>
                  </a:txBody>
                  <a:tcPr marT="29000" marB="29000" marR="58025" marL="58025"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rgbClr val="FFFFFF"/>
                    </a:solidFill>
                  </a:tcPr>
                </a:tc>
              </a:tr>
              <a:tr h="930450">
                <a:tc>
                  <a:txBody>
                    <a:bodyPr/>
                    <a:lstStyle/>
                    <a:p>
                      <a:pPr indent="0" lvl="0" marL="0" marR="0" rtl="0" algn="l">
                        <a:spcBef>
                          <a:spcPts val="0"/>
                        </a:spcBef>
                        <a:spcAft>
                          <a:spcPts val="0"/>
                        </a:spcAft>
                        <a:buNone/>
                      </a:pPr>
                      <a:r>
                        <a:rPr lang="en">
                          <a:latin typeface="Roboto Light"/>
                          <a:ea typeface="Roboto Light"/>
                          <a:cs typeface="Roboto Light"/>
                          <a:sym typeface="Roboto Light"/>
                        </a:rPr>
                        <a:t>Function&lt;T, R&gt;</a:t>
                      </a:r>
                      <a:endParaRPr>
                        <a:latin typeface="Roboto Light"/>
                        <a:ea typeface="Roboto Light"/>
                        <a:cs typeface="Roboto Light"/>
                        <a:sym typeface="Roboto Light"/>
                      </a:endParaRPr>
                    </a:p>
                  </a:txBody>
                  <a:tcPr marT="29000" marB="29000" marR="58025" marL="58025"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a:latin typeface="Roboto Light"/>
                          <a:ea typeface="Roboto Light"/>
                          <a:cs typeface="Roboto Light"/>
                          <a:sym typeface="Roboto Light"/>
                        </a:rPr>
                        <a:t>Transforme une valeur de type T en une valeur de type R.</a:t>
                      </a:r>
                      <a:endParaRPr>
                        <a:latin typeface="Roboto Light"/>
                        <a:ea typeface="Roboto Light"/>
                        <a:cs typeface="Roboto Light"/>
                        <a:sym typeface="Roboto Light"/>
                      </a:endParaRPr>
                    </a:p>
                  </a:txBody>
                  <a:tcPr marT="29000" marB="29000" marR="58025" marL="58025"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a:latin typeface="Roboto Light"/>
                          <a:ea typeface="Roboto Light"/>
                          <a:cs typeface="Roboto Light"/>
                          <a:sym typeface="Roboto Light"/>
                        </a:rPr>
                        <a:t>T</a:t>
                      </a:r>
                      <a:endParaRPr>
                        <a:latin typeface="Roboto Light"/>
                        <a:ea typeface="Roboto Light"/>
                        <a:cs typeface="Roboto Light"/>
                        <a:sym typeface="Roboto Light"/>
                      </a:endParaRPr>
                    </a:p>
                  </a:txBody>
                  <a:tcPr marT="29000" marB="29000" marR="58025" marL="58025"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a:latin typeface="Roboto Light"/>
                          <a:ea typeface="Roboto Light"/>
                          <a:cs typeface="Roboto Light"/>
                          <a:sym typeface="Roboto Light"/>
                        </a:rPr>
                        <a:t>R</a:t>
                      </a:r>
                      <a:endParaRPr>
                        <a:latin typeface="Roboto Light"/>
                        <a:ea typeface="Roboto Light"/>
                        <a:cs typeface="Roboto Light"/>
                        <a:sym typeface="Roboto Light"/>
                      </a:endParaRPr>
                    </a:p>
                  </a:txBody>
                  <a:tcPr marT="29000" marB="29000" marR="58025" marL="58025"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a:latin typeface="Roboto Light"/>
                          <a:ea typeface="Roboto Light"/>
                          <a:cs typeface="Roboto Light"/>
                          <a:sym typeface="Roboto Light"/>
                        </a:rPr>
                        <a:t>apply(T t)</a:t>
                      </a:r>
                      <a:endParaRPr>
                        <a:latin typeface="Roboto Light"/>
                        <a:ea typeface="Roboto Light"/>
                        <a:cs typeface="Roboto Light"/>
                        <a:sym typeface="Roboto Light"/>
                      </a:endParaRPr>
                    </a:p>
                  </a:txBody>
                  <a:tcPr marT="29000" marB="29000" marR="58025" marL="58025"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descr="D:\esprit 2014\ESPRIT 2014\charte essprit 2014\render\support final\triangle.png" id="81" name="Google Shape;81;p16"/>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82" name="Google Shape;82;p16"/>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83" name="Google Shape;8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84" name="Google Shape;84;p16"/>
          <p:cNvSpPr txBox="1"/>
          <p:nvPr/>
        </p:nvSpPr>
        <p:spPr>
          <a:xfrm>
            <a:off x="458000" y="827425"/>
            <a:ext cx="7663200" cy="28413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0"/>
              </a:spcBef>
              <a:spcAft>
                <a:spcPts val="0"/>
              </a:spcAft>
              <a:buNone/>
            </a:pPr>
            <a:r>
              <a:rPr lang="en" sz="1800">
                <a:solidFill>
                  <a:schemeClr val="dk1"/>
                </a:solidFill>
                <a:latin typeface="Roboto Light"/>
                <a:ea typeface="Roboto Light"/>
                <a:cs typeface="Roboto Light"/>
                <a:sym typeface="Roboto Light"/>
              </a:rPr>
              <a:t>En Java, une collection est </a:t>
            </a:r>
            <a:r>
              <a:rPr b="1" lang="en" sz="1800">
                <a:solidFill>
                  <a:srgbClr val="FF0000"/>
                </a:solidFill>
                <a:latin typeface="Roboto"/>
                <a:ea typeface="Roboto"/>
                <a:cs typeface="Roboto"/>
                <a:sym typeface="Roboto"/>
              </a:rPr>
              <a:t>une structure de données</a:t>
            </a:r>
            <a:r>
              <a:rPr lang="en" sz="1800">
                <a:solidFill>
                  <a:schemeClr val="dk1"/>
                </a:solidFill>
                <a:latin typeface="Roboto Light"/>
                <a:ea typeface="Roboto Light"/>
                <a:cs typeface="Roboto Light"/>
                <a:sym typeface="Roboto Light"/>
              </a:rPr>
              <a:t> qui permet de stocker et de manipuler un groupe d'objets. </a:t>
            </a:r>
            <a:endParaRPr sz="1800">
              <a:solidFill>
                <a:schemeClr val="dk1"/>
              </a:solidFill>
              <a:latin typeface="Roboto Light"/>
              <a:ea typeface="Roboto Light"/>
              <a:cs typeface="Roboto Light"/>
              <a:sym typeface="Roboto Light"/>
            </a:endParaRPr>
          </a:p>
          <a:p>
            <a:pPr indent="0" lvl="0" marL="0" rtl="0" algn="l">
              <a:lnSpc>
                <a:spcPct val="105000"/>
              </a:lnSpc>
              <a:spcBef>
                <a:spcPts val="0"/>
              </a:spcBef>
              <a:spcAft>
                <a:spcPts val="0"/>
              </a:spcAft>
              <a:buNone/>
            </a:pPr>
            <a:r>
              <a:t/>
            </a:r>
            <a:endParaRPr sz="1800">
              <a:solidFill>
                <a:schemeClr val="dk1"/>
              </a:solidFill>
              <a:latin typeface="Roboto Light"/>
              <a:ea typeface="Roboto Light"/>
              <a:cs typeface="Roboto Light"/>
              <a:sym typeface="Roboto Light"/>
            </a:endParaRPr>
          </a:p>
          <a:p>
            <a:pPr indent="0" lvl="0" marL="0" rtl="0" algn="l">
              <a:lnSpc>
                <a:spcPct val="105000"/>
              </a:lnSpc>
              <a:spcBef>
                <a:spcPts val="0"/>
              </a:spcBef>
              <a:spcAft>
                <a:spcPts val="0"/>
              </a:spcAft>
              <a:buNone/>
            </a:pPr>
            <a:r>
              <a:t/>
            </a:r>
            <a:endParaRPr sz="1800">
              <a:solidFill>
                <a:schemeClr val="dk1"/>
              </a:solidFill>
              <a:latin typeface="Roboto Light"/>
              <a:ea typeface="Roboto Light"/>
              <a:cs typeface="Roboto Light"/>
              <a:sym typeface="Roboto Light"/>
            </a:endParaRPr>
          </a:p>
          <a:p>
            <a:pPr indent="0" lvl="0" marL="0" rtl="0" algn="l">
              <a:lnSpc>
                <a:spcPct val="115000"/>
              </a:lnSpc>
              <a:spcBef>
                <a:spcPts val="1000"/>
              </a:spcBef>
              <a:spcAft>
                <a:spcPts val="0"/>
              </a:spcAft>
              <a:buNone/>
            </a:pPr>
            <a:r>
              <a:rPr lang="en" sz="1800">
                <a:solidFill>
                  <a:schemeClr val="dk1"/>
                </a:solidFill>
                <a:latin typeface="Roboto Light"/>
                <a:ea typeface="Roboto Light"/>
                <a:cs typeface="Roboto Light"/>
                <a:sym typeface="Roboto Light"/>
              </a:rPr>
              <a:t>Les collections sont utilisés pour:</a:t>
            </a:r>
            <a:endParaRPr sz="1800">
              <a:solidFill>
                <a:schemeClr val="dk1"/>
              </a:solidFill>
              <a:latin typeface="Roboto Light"/>
              <a:ea typeface="Roboto Light"/>
              <a:cs typeface="Roboto Light"/>
              <a:sym typeface="Roboto Light"/>
            </a:endParaRPr>
          </a:p>
          <a:p>
            <a:pPr indent="0" lvl="0" marL="228600" rtl="0" algn="l">
              <a:lnSpc>
                <a:spcPct val="115000"/>
              </a:lnSpc>
              <a:spcBef>
                <a:spcPts val="1000"/>
              </a:spcBef>
              <a:spcAft>
                <a:spcPts val="0"/>
              </a:spcAft>
              <a:buClr>
                <a:schemeClr val="dk1"/>
              </a:buClr>
              <a:buSzPts val="1800"/>
              <a:buFont typeface="Arial"/>
              <a:buNone/>
            </a:pPr>
            <a:r>
              <a:rPr lang="en" sz="1800">
                <a:solidFill>
                  <a:schemeClr val="dk1"/>
                </a:solidFill>
                <a:latin typeface="Roboto Light"/>
                <a:ea typeface="Roboto Light"/>
                <a:cs typeface="Roboto Light"/>
                <a:sym typeface="Roboto Light"/>
              </a:rPr>
              <a:t>  - stocker, rechercher et manipuler des données</a:t>
            </a:r>
            <a:endParaRPr sz="1800">
              <a:solidFill>
                <a:schemeClr val="dk1"/>
              </a:solidFill>
              <a:latin typeface="Roboto Light"/>
              <a:ea typeface="Roboto Light"/>
              <a:cs typeface="Roboto Light"/>
              <a:sym typeface="Roboto Light"/>
            </a:endParaRPr>
          </a:p>
          <a:p>
            <a:pPr indent="0" lvl="0" marL="228600" rtl="0" algn="l">
              <a:lnSpc>
                <a:spcPct val="115000"/>
              </a:lnSpc>
              <a:spcBef>
                <a:spcPts val="1000"/>
              </a:spcBef>
              <a:spcAft>
                <a:spcPts val="0"/>
              </a:spcAft>
              <a:buClr>
                <a:schemeClr val="dk1"/>
              </a:buClr>
              <a:buSzPts val="1800"/>
              <a:buFont typeface="Arial"/>
              <a:buNone/>
            </a:pPr>
            <a:r>
              <a:rPr lang="en" sz="1800">
                <a:solidFill>
                  <a:schemeClr val="dk1"/>
                </a:solidFill>
                <a:latin typeface="Roboto Light"/>
                <a:ea typeface="Roboto Light"/>
                <a:cs typeface="Roboto Light"/>
                <a:sym typeface="Roboto Light"/>
              </a:rPr>
              <a:t>  - transmettre des données d’une méthode à une autre</a:t>
            </a:r>
            <a:endParaRPr sz="1800">
              <a:solidFill>
                <a:schemeClr val="dk1"/>
              </a:solidFill>
              <a:latin typeface="Roboto Light"/>
              <a:ea typeface="Roboto Light"/>
              <a:cs typeface="Roboto Light"/>
              <a:sym typeface="Roboto Light"/>
            </a:endParaRPr>
          </a:p>
        </p:txBody>
      </p:sp>
      <p:sp>
        <p:nvSpPr>
          <p:cNvPr id="85" name="Google Shape;85;p16"/>
          <p:cNvSpPr txBox="1"/>
          <p:nvPr/>
        </p:nvSpPr>
        <p:spPr>
          <a:xfrm>
            <a:off x="686425" y="149325"/>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  Collection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pic>
        <p:nvPicPr>
          <p:cNvPr descr="D:\esprit 2014\ESPRIT 2014\charte essprit 2014\render\support final\triangle.png" id="438" name="Google Shape;438;p52"/>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439" name="Google Shape;439;p52"/>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440" name="Google Shape;440;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41" name="Google Shape;441;p52"/>
          <p:cNvSpPr txBox="1"/>
          <p:nvPr/>
        </p:nvSpPr>
        <p:spPr>
          <a:xfrm>
            <a:off x="857250" y="27050"/>
            <a:ext cx="461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Les interfaces fonctionnelles</a:t>
            </a:r>
            <a:endParaRPr b="1">
              <a:solidFill>
                <a:srgbClr val="E20B0B"/>
              </a:solidFill>
            </a:endParaRPr>
          </a:p>
        </p:txBody>
      </p:sp>
      <p:graphicFrame>
        <p:nvGraphicFramePr>
          <p:cNvPr id="442" name="Google Shape;442;p52"/>
          <p:cNvGraphicFramePr/>
          <p:nvPr/>
        </p:nvGraphicFramePr>
        <p:xfrm>
          <a:off x="578400" y="605176"/>
          <a:ext cx="3000000" cy="3000000"/>
        </p:xfrm>
        <a:graphic>
          <a:graphicData uri="http://schemas.openxmlformats.org/drawingml/2006/table">
            <a:tbl>
              <a:tblPr>
                <a:noFill/>
                <a:tableStyleId>{7F8EAFDB-CC97-41A2-B6BA-0F072BAA39C5}</a:tableStyleId>
              </a:tblPr>
              <a:tblGrid>
                <a:gridCol w="1629275"/>
                <a:gridCol w="1629275"/>
                <a:gridCol w="1629275"/>
                <a:gridCol w="1629275"/>
                <a:gridCol w="1629275"/>
              </a:tblGrid>
              <a:tr h="494825">
                <a:tc>
                  <a:txBody>
                    <a:bodyPr/>
                    <a:lstStyle/>
                    <a:p>
                      <a:pPr indent="0" lvl="0" marL="0" marR="0" rtl="0" algn="l">
                        <a:spcBef>
                          <a:spcPts val="0"/>
                        </a:spcBef>
                        <a:spcAft>
                          <a:spcPts val="0"/>
                        </a:spcAft>
                        <a:buNone/>
                      </a:pPr>
                      <a:r>
                        <a:rPr b="1" lang="en" u="none" cap="none" strike="noStrike">
                          <a:latin typeface="Roboto"/>
                          <a:ea typeface="Roboto"/>
                          <a:cs typeface="Roboto"/>
                          <a:sym typeface="Roboto"/>
                        </a:rPr>
                        <a:t>Interface fonctionnelle</a:t>
                      </a:r>
                      <a:endParaRPr b="1">
                        <a:latin typeface="Roboto"/>
                        <a:ea typeface="Roboto"/>
                        <a:cs typeface="Roboto"/>
                        <a:sym typeface="Roboto"/>
                      </a:endParaRPr>
                    </a:p>
                  </a:txBody>
                  <a:tcPr marT="29000" marB="29000" marR="58025" marL="580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8F8F8"/>
                    </a:solidFill>
                  </a:tcPr>
                </a:tc>
                <a:tc>
                  <a:txBody>
                    <a:bodyPr/>
                    <a:lstStyle/>
                    <a:p>
                      <a:pPr indent="0" lvl="0" marL="0" marR="0" rtl="0" algn="l">
                        <a:spcBef>
                          <a:spcPts val="0"/>
                        </a:spcBef>
                        <a:spcAft>
                          <a:spcPts val="0"/>
                        </a:spcAft>
                        <a:buNone/>
                      </a:pPr>
                      <a:r>
                        <a:rPr b="1" lang="en">
                          <a:latin typeface="Roboto"/>
                          <a:ea typeface="Roboto"/>
                          <a:cs typeface="Roboto"/>
                          <a:sym typeface="Roboto"/>
                        </a:rPr>
                        <a:t>Description</a:t>
                      </a:r>
                      <a:endParaRPr b="1">
                        <a:latin typeface="Roboto"/>
                        <a:ea typeface="Roboto"/>
                        <a:cs typeface="Roboto"/>
                        <a:sym typeface="Roboto"/>
                      </a:endParaRPr>
                    </a:p>
                  </a:txBody>
                  <a:tcPr marT="29000" marB="29000" marR="58025" marL="580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8F8F8"/>
                    </a:solidFill>
                  </a:tcPr>
                </a:tc>
                <a:tc>
                  <a:txBody>
                    <a:bodyPr/>
                    <a:lstStyle/>
                    <a:p>
                      <a:pPr indent="0" lvl="0" marL="0" marR="0" rtl="0" algn="l">
                        <a:spcBef>
                          <a:spcPts val="0"/>
                        </a:spcBef>
                        <a:spcAft>
                          <a:spcPts val="0"/>
                        </a:spcAft>
                        <a:buNone/>
                      </a:pPr>
                      <a:r>
                        <a:rPr b="1" lang="en">
                          <a:latin typeface="Roboto"/>
                          <a:ea typeface="Roboto"/>
                          <a:cs typeface="Roboto"/>
                          <a:sym typeface="Roboto"/>
                        </a:rPr>
                        <a:t>Argument(s)</a:t>
                      </a:r>
                      <a:endParaRPr b="1">
                        <a:latin typeface="Roboto"/>
                        <a:ea typeface="Roboto"/>
                        <a:cs typeface="Roboto"/>
                        <a:sym typeface="Roboto"/>
                      </a:endParaRPr>
                    </a:p>
                  </a:txBody>
                  <a:tcPr marT="29000" marB="29000" marR="58025" marL="580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8F8F8"/>
                    </a:solidFill>
                  </a:tcPr>
                </a:tc>
                <a:tc>
                  <a:txBody>
                    <a:bodyPr/>
                    <a:lstStyle/>
                    <a:p>
                      <a:pPr indent="0" lvl="0" marL="0" marR="0" rtl="0" algn="l">
                        <a:spcBef>
                          <a:spcPts val="0"/>
                        </a:spcBef>
                        <a:spcAft>
                          <a:spcPts val="0"/>
                        </a:spcAft>
                        <a:buNone/>
                      </a:pPr>
                      <a:r>
                        <a:rPr b="1" lang="en">
                          <a:latin typeface="Roboto"/>
                          <a:ea typeface="Roboto"/>
                          <a:cs typeface="Roboto"/>
                          <a:sym typeface="Roboto"/>
                        </a:rPr>
                        <a:t>Type de retour</a:t>
                      </a:r>
                      <a:endParaRPr b="1">
                        <a:latin typeface="Roboto"/>
                        <a:ea typeface="Roboto"/>
                        <a:cs typeface="Roboto"/>
                        <a:sym typeface="Roboto"/>
                      </a:endParaRPr>
                    </a:p>
                  </a:txBody>
                  <a:tcPr marT="29000" marB="29000" marR="58025" marL="580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8F8F8"/>
                    </a:solidFill>
                  </a:tcPr>
                </a:tc>
                <a:tc>
                  <a:txBody>
                    <a:bodyPr/>
                    <a:lstStyle/>
                    <a:p>
                      <a:pPr indent="0" lvl="0" marL="0" marR="0" rtl="0" algn="l">
                        <a:spcBef>
                          <a:spcPts val="0"/>
                        </a:spcBef>
                        <a:spcAft>
                          <a:spcPts val="0"/>
                        </a:spcAft>
                        <a:buNone/>
                      </a:pPr>
                      <a:r>
                        <a:rPr b="1" lang="en">
                          <a:latin typeface="Roboto"/>
                          <a:ea typeface="Roboto"/>
                          <a:cs typeface="Roboto"/>
                          <a:sym typeface="Roboto"/>
                        </a:rPr>
                        <a:t>Méthode abstraite</a:t>
                      </a:r>
                      <a:endParaRPr b="1">
                        <a:latin typeface="Roboto"/>
                        <a:ea typeface="Roboto"/>
                        <a:cs typeface="Roboto"/>
                        <a:sym typeface="Roboto"/>
                      </a:endParaRPr>
                    </a:p>
                  </a:txBody>
                  <a:tcPr marT="29000" marB="29000" marR="58025" marL="580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8F8F8"/>
                    </a:solidFill>
                  </a:tcPr>
                </a:tc>
              </a:tr>
              <a:tr h="712650">
                <a:tc>
                  <a:txBody>
                    <a:bodyPr/>
                    <a:lstStyle/>
                    <a:p>
                      <a:pPr indent="0" lvl="0" marL="0" marR="0" rtl="0" algn="l">
                        <a:spcBef>
                          <a:spcPts val="0"/>
                        </a:spcBef>
                        <a:spcAft>
                          <a:spcPts val="0"/>
                        </a:spcAft>
                        <a:buNone/>
                      </a:pPr>
                      <a:r>
                        <a:rPr lang="en" sz="1200">
                          <a:latin typeface="Roboto Light"/>
                          <a:ea typeface="Roboto Light"/>
                          <a:cs typeface="Roboto Light"/>
                          <a:sym typeface="Roboto Light"/>
                        </a:rPr>
                        <a:t>BiFunction&lt;T, U, R&gt;</a:t>
                      </a:r>
                      <a:endParaRPr sz="1200">
                        <a:latin typeface="Roboto Light"/>
                        <a:ea typeface="Roboto Light"/>
                        <a:cs typeface="Roboto Light"/>
                        <a:sym typeface="Roboto Light"/>
                      </a:endParaRPr>
                    </a:p>
                  </a:txBody>
                  <a:tcPr marT="24450" marB="24450" marR="48900" marL="48900"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CDCDCD"/>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 sz="1200">
                          <a:latin typeface="Roboto Light"/>
                          <a:ea typeface="Roboto Light"/>
                          <a:cs typeface="Roboto Light"/>
                          <a:sym typeface="Roboto Light"/>
                        </a:rPr>
                        <a:t>Transforme deux valeurs de type T et U en une valeur de type R.</a:t>
                      </a:r>
                      <a:endParaRPr sz="1200">
                        <a:latin typeface="Roboto Light"/>
                        <a:ea typeface="Roboto Light"/>
                        <a:cs typeface="Roboto Light"/>
                        <a:sym typeface="Roboto Light"/>
                      </a:endParaRPr>
                    </a:p>
                  </a:txBody>
                  <a:tcPr marT="24450" marB="24450" marR="48900" marL="48900"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CDCDCD"/>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 sz="1200">
                          <a:latin typeface="Roboto Light"/>
                          <a:ea typeface="Roboto Light"/>
                          <a:cs typeface="Roboto Light"/>
                          <a:sym typeface="Roboto Light"/>
                        </a:rPr>
                        <a:t>T, U</a:t>
                      </a:r>
                      <a:endParaRPr sz="1200">
                        <a:latin typeface="Roboto Light"/>
                        <a:ea typeface="Roboto Light"/>
                        <a:cs typeface="Roboto Light"/>
                        <a:sym typeface="Roboto Light"/>
                      </a:endParaRPr>
                    </a:p>
                  </a:txBody>
                  <a:tcPr marT="24450" marB="24450" marR="48900" marL="48900"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CDCDCD"/>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 sz="1200">
                          <a:latin typeface="Roboto Light"/>
                          <a:ea typeface="Roboto Light"/>
                          <a:cs typeface="Roboto Light"/>
                          <a:sym typeface="Roboto Light"/>
                        </a:rPr>
                        <a:t>R</a:t>
                      </a:r>
                      <a:endParaRPr sz="1200">
                        <a:latin typeface="Roboto Light"/>
                        <a:ea typeface="Roboto Light"/>
                        <a:cs typeface="Roboto Light"/>
                        <a:sym typeface="Roboto Light"/>
                      </a:endParaRPr>
                    </a:p>
                  </a:txBody>
                  <a:tcPr marT="24450" marB="24450" marR="48900" marL="48900"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CDCDCD"/>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 sz="1200">
                          <a:latin typeface="Roboto Light"/>
                          <a:ea typeface="Roboto Light"/>
                          <a:cs typeface="Roboto Light"/>
                          <a:sym typeface="Roboto Light"/>
                        </a:rPr>
                        <a:t>apply(T t, U u)</a:t>
                      </a:r>
                      <a:endParaRPr sz="1200">
                        <a:latin typeface="Roboto Light"/>
                        <a:ea typeface="Roboto Light"/>
                        <a:cs typeface="Roboto Light"/>
                        <a:sym typeface="Roboto Light"/>
                      </a:endParaRPr>
                    </a:p>
                  </a:txBody>
                  <a:tcPr marT="24450" marB="24450" marR="48900" marL="48900"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CDCDCD"/>
                      </a:solidFill>
                      <a:prstDash val="solid"/>
                      <a:round/>
                      <a:headEnd len="sm" w="sm" type="none"/>
                      <a:tailEnd len="sm" w="sm" type="none"/>
                    </a:lnB>
                    <a:solidFill>
                      <a:schemeClr val="lt1"/>
                    </a:solidFill>
                  </a:tcPr>
                </a:tc>
              </a:tr>
              <a:tr h="494825">
                <a:tc>
                  <a:txBody>
                    <a:bodyPr/>
                    <a:lstStyle/>
                    <a:p>
                      <a:pPr indent="0" lvl="0" marL="0" marR="0" rtl="0" algn="l">
                        <a:spcBef>
                          <a:spcPts val="0"/>
                        </a:spcBef>
                        <a:spcAft>
                          <a:spcPts val="0"/>
                        </a:spcAft>
                        <a:buNone/>
                      </a:pPr>
                      <a:r>
                        <a:rPr lang="en" sz="1200">
                          <a:latin typeface="Roboto Light"/>
                          <a:ea typeface="Roboto Light"/>
                          <a:cs typeface="Roboto Light"/>
                          <a:sym typeface="Roboto Light"/>
                        </a:rPr>
                        <a:t>Predicate&lt;T&gt;</a:t>
                      </a:r>
                      <a:endParaRPr sz="1200">
                        <a:latin typeface="Roboto Light"/>
                        <a:ea typeface="Roboto Light"/>
                        <a:cs typeface="Roboto Light"/>
                        <a:sym typeface="Roboto Light"/>
                      </a:endParaRPr>
                    </a:p>
                  </a:txBody>
                  <a:tcPr marT="24450" marB="24450" marR="48900" marL="48900"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 sz="1200">
                          <a:latin typeface="Roboto Light"/>
                          <a:ea typeface="Roboto Light"/>
                          <a:cs typeface="Roboto Light"/>
                          <a:sym typeface="Roboto Light"/>
                        </a:rPr>
                        <a:t>Vérifie si une valeur de type T satisfait une condition.</a:t>
                      </a:r>
                      <a:endParaRPr sz="1200">
                        <a:latin typeface="Roboto Light"/>
                        <a:ea typeface="Roboto Light"/>
                        <a:cs typeface="Roboto Light"/>
                        <a:sym typeface="Roboto Light"/>
                      </a:endParaRPr>
                    </a:p>
                  </a:txBody>
                  <a:tcPr marT="24450" marB="24450" marR="48900" marL="48900"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 sz="1200">
                          <a:latin typeface="Roboto Light"/>
                          <a:ea typeface="Roboto Light"/>
                          <a:cs typeface="Roboto Light"/>
                          <a:sym typeface="Roboto Light"/>
                        </a:rPr>
                        <a:t>T</a:t>
                      </a:r>
                      <a:endParaRPr sz="1200">
                        <a:latin typeface="Roboto Light"/>
                        <a:ea typeface="Roboto Light"/>
                        <a:cs typeface="Roboto Light"/>
                        <a:sym typeface="Roboto Light"/>
                      </a:endParaRPr>
                    </a:p>
                  </a:txBody>
                  <a:tcPr marT="24450" marB="24450" marR="48900" marL="48900"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 sz="1200">
                          <a:latin typeface="Roboto Light"/>
                          <a:ea typeface="Roboto Light"/>
                          <a:cs typeface="Roboto Light"/>
                          <a:sym typeface="Roboto Light"/>
                        </a:rPr>
                        <a:t>boolean</a:t>
                      </a:r>
                      <a:endParaRPr sz="1200">
                        <a:latin typeface="Roboto Light"/>
                        <a:ea typeface="Roboto Light"/>
                        <a:cs typeface="Roboto Light"/>
                        <a:sym typeface="Roboto Light"/>
                      </a:endParaRPr>
                    </a:p>
                  </a:txBody>
                  <a:tcPr marT="24450" marB="24450" marR="48900" marL="48900"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 sz="1200">
                          <a:latin typeface="Roboto Light"/>
                          <a:ea typeface="Roboto Light"/>
                          <a:cs typeface="Roboto Light"/>
                          <a:sym typeface="Roboto Light"/>
                        </a:rPr>
                        <a:t>test(T t)</a:t>
                      </a:r>
                      <a:endParaRPr sz="1200">
                        <a:latin typeface="Roboto Light"/>
                        <a:ea typeface="Roboto Light"/>
                        <a:cs typeface="Roboto Light"/>
                        <a:sym typeface="Roboto Light"/>
                      </a:endParaRPr>
                    </a:p>
                  </a:txBody>
                  <a:tcPr marT="24450" marB="24450" marR="48900" marL="48900"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chemeClr val="lt1"/>
                    </a:solidFill>
                  </a:tcPr>
                </a:tc>
              </a:tr>
              <a:tr h="712650">
                <a:tc>
                  <a:txBody>
                    <a:bodyPr/>
                    <a:lstStyle/>
                    <a:p>
                      <a:pPr indent="0" lvl="0" marL="0" marR="0" rtl="0" algn="l">
                        <a:spcBef>
                          <a:spcPts val="0"/>
                        </a:spcBef>
                        <a:spcAft>
                          <a:spcPts val="0"/>
                        </a:spcAft>
                        <a:buNone/>
                      </a:pPr>
                      <a:r>
                        <a:rPr lang="en" sz="1200">
                          <a:latin typeface="Roboto Light"/>
                          <a:ea typeface="Roboto Light"/>
                          <a:cs typeface="Roboto Light"/>
                          <a:sym typeface="Roboto Light"/>
                        </a:rPr>
                        <a:t>BiPredicate&lt;T, U&gt;</a:t>
                      </a:r>
                      <a:endParaRPr sz="1200">
                        <a:latin typeface="Roboto Light"/>
                        <a:ea typeface="Roboto Light"/>
                        <a:cs typeface="Roboto Light"/>
                        <a:sym typeface="Roboto Light"/>
                      </a:endParaRPr>
                    </a:p>
                  </a:txBody>
                  <a:tcPr marT="24450" marB="24450" marR="48900" marL="48900"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 sz="1200">
                          <a:latin typeface="Roboto Light"/>
                          <a:ea typeface="Roboto Light"/>
                          <a:cs typeface="Roboto Light"/>
                          <a:sym typeface="Roboto Light"/>
                        </a:rPr>
                        <a:t>Vérifie si deux valeurs de type T et U satisfont une condition.</a:t>
                      </a:r>
                      <a:endParaRPr sz="1200">
                        <a:latin typeface="Roboto Light"/>
                        <a:ea typeface="Roboto Light"/>
                        <a:cs typeface="Roboto Light"/>
                        <a:sym typeface="Roboto Light"/>
                      </a:endParaRPr>
                    </a:p>
                  </a:txBody>
                  <a:tcPr marT="24450" marB="24450" marR="48900" marL="48900"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 sz="1200">
                          <a:latin typeface="Roboto Light"/>
                          <a:ea typeface="Roboto Light"/>
                          <a:cs typeface="Roboto Light"/>
                          <a:sym typeface="Roboto Light"/>
                        </a:rPr>
                        <a:t>T, U</a:t>
                      </a:r>
                      <a:endParaRPr sz="1200">
                        <a:latin typeface="Roboto Light"/>
                        <a:ea typeface="Roboto Light"/>
                        <a:cs typeface="Roboto Light"/>
                        <a:sym typeface="Roboto Light"/>
                      </a:endParaRPr>
                    </a:p>
                  </a:txBody>
                  <a:tcPr marT="24450" marB="24450" marR="48900" marL="48900"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 sz="1200">
                          <a:latin typeface="Roboto Light"/>
                          <a:ea typeface="Roboto Light"/>
                          <a:cs typeface="Roboto Light"/>
                          <a:sym typeface="Roboto Light"/>
                        </a:rPr>
                        <a:t>boolean</a:t>
                      </a:r>
                      <a:endParaRPr sz="1200">
                        <a:latin typeface="Roboto Light"/>
                        <a:ea typeface="Roboto Light"/>
                        <a:cs typeface="Roboto Light"/>
                        <a:sym typeface="Roboto Light"/>
                      </a:endParaRPr>
                    </a:p>
                  </a:txBody>
                  <a:tcPr marT="24450" marB="24450" marR="48900" marL="48900"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 sz="1200">
                          <a:latin typeface="Roboto Light"/>
                          <a:ea typeface="Roboto Light"/>
                          <a:cs typeface="Roboto Light"/>
                          <a:sym typeface="Roboto Light"/>
                        </a:rPr>
                        <a:t>test(T t, U u)</a:t>
                      </a:r>
                      <a:endParaRPr sz="1200">
                        <a:latin typeface="Roboto Light"/>
                        <a:ea typeface="Roboto Light"/>
                        <a:cs typeface="Roboto Light"/>
                        <a:sym typeface="Roboto Light"/>
                      </a:endParaRPr>
                    </a:p>
                  </a:txBody>
                  <a:tcPr marT="24450" marB="24450" marR="48900" marL="48900"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chemeClr val="lt1"/>
                    </a:solidFill>
                  </a:tcPr>
                </a:tc>
              </a:tr>
              <a:tr h="712650">
                <a:tc>
                  <a:txBody>
                    <a:bodyPr/>
                    <a:lstStyle/>
                    <a:p>
                      <a:pPr indent="0" lvl="0" marL="0" marR="0" rtl="0" algn="l">
                        <a:spcBef>
                          <a:spcPts val="0"/>
                        </a:spcBef>
                        <a:spcAft>
                          <a:spcPts val="0"/>
                        </a:spcAft>
                        <a:buNone/>
                      </a:pPr>
                      <a:r>
                        <a:rPr lang="en" sz="1200">
                          <a:latin typeface="Roboto Light"/>
                          <a:ea typeface="Roboto Light"/>
                          <a:cs typeface="Roboto Light"/>
                          <a:sym typeface="Roboto Light"/>
                        </a:rPr>
                        <a:t>UnaryOperator&lt;T&gt;</a:t>
                      </a:r>
                      <a:endParaRPr sz="1200">
                        <a:latin typeface="Roboto Light"/>
                        <a:ea typeface="Roboto Light"/>
                        <a:cs typeface="Roboto Light"/>
                        <a:sym typeface="Roboto Light"/>
                      </a:endParaRPr>
                    </a:p>
                  </a:txBody>
                  <a:tcPr marT="24450" marB="24450" marR="48900" marL="48900"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 sz="1200">
                          <a:latin typeface="Roboto Light"/>
                          <a:ea typeface="Roboto Light"/>
                          <a:cs typeface="Roboto Light"/>
                          <a:sym typeface="Roboto Light"/>
                        </a:rPr>
                        <a:t>Transforme une valeur de type T en une valeur de type T.</a:t>
                      </a:r>
                      <a:endParaRPr sz="1200">
                        <a:latin typeface="Roboto Light"/>
                        <a:ea typeface="Roboto Light"/>
                        <a:cs typeface="Roboto Light"/>
                        <a:sym typeface="Roboto Light"/>
                      </a:endParaRPr>
                    </a:p>
                  </a:txBody>
                  <a:tcPr marT="24450" marB="24450" marR="48900" marL="48900"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 sz="1200">
                          <a:latin typeface="Roboto Light"/>
                          <a:ea typeface="Roboto Light"/>
                          <a:cs typeface="Roboto Light"/>
                          <a:sym typeface="Roboto Light"/>
                        </a:rPr>
                        <a:t>T</a:t>
                      </a:r>
                      <a:endParaRPr sz="1200">
                        <a:latin typeface="Roboto Light"/>
                        <a:ea typeface="Roboto Light"/>
                        <a:cs typeface="Roboto Light"/>
                        <a:sym typeface="Roboto Light"/>
                      </a:endParaRPr>
                    </a:p>
                  </a:txBody>
                  <a:tcPr marT="24450" marB="24450" marR="48900" marL="48900"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 sz="1200">
                          <a:latin typeface="Roboto Light"/>
                          <a:ea typeface="Roboto Light"/>
                          <a:cs typeface="Roboto Light"/>
                          <a:sym typeface="Roboto Light"/>
                        </a:rPr>
                        <a:t>T</a:t>
                      </a:r>
                      <a:endParaRPr sz="1200">
                        <a:latin typeface="Roboto Light"/>
                        <a:ea typeface="Roboto Light"/>
                        <a:cs typeface="Roboto Light"/>
                        <a:sym typeface="Roboto Light"/>
                      </a:endParaRPr>
                    </a:p>
                  </a:txBody>
                  <a:tcPr marT="24450" marB="24450" marR="48900" marL="48900"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 sz="1200">
                          <a:latin typeface="Roboto Light"/>
                          <a:ea typeface="Roboto Light"/>
                          <a:cs typeface="Roboto Light"/>
                          <a:sym typeface="Roboto Light"/>
                        </a:rPr>
                        <a:t>apply(T t)</a:t>
                      </a:r>
                      <a:endParaRPr sz="1200">
                        <a:latin typeface="Roboto Light"/>
                        <a:ea typeface="Roboto Light"/>
                        <a:cs typeface="Roboto Light"/>
                        <a:sym typeface="Roboto Light"/>
                      </a:endParaRPr>
                    </a:p>
                  </a:txBody>
                  <a:tcPr marT="24450" marB="24450" marR="48900" marL="48900"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chemeClr val="lt1"/>
                    </a:solidFill>
                  </a:tcPr>
                </a:tc>
              </a:tr>
              <a:tr h="930450">
                <a:tc>
                  <a:txBody>
                    <a:bodyPr/>
                    <a:lstStyle/>
                    <a:p>
                      <a:pPr indent="0" lvl="0" marL="0" marR="0" rtl="0" algn="l">
                        <a:spcBef>
                          <a:spcPts val="0"/>
                        </a:spcBef>
                        <a:spcAft>
                          <a:spcPts val="0"/>
                        </a:spcAft>
                        <a:buNone/>
                      </a:pPr>
                      <a:r>
                        <a:rPr lang="en" sz="1200">
                          <a:latin typeface="Roboto Light"/>
                          <a:ea typeface="Roboto Light"/>
                          <a:cs typeface="Roboto Light"/>
                          <a:sym typeface="Roboto Light"/>
                        </a:rPr>
                        <a:t>BinaryOperator&lt;T&gt;</a:t>
                      </a:r>
                      <a:endParaRPr sz="1200">
                        <a:latin typeface="Roboto Light"/>
                        <a:ea typeface="Roboto Light"/>
                        <a:cs typeface="Roboto Light"/>
                        <a:sym typeface="Roboto Light"/>
                      </a:endParaRPr>
                    </a:p>
                  </a:txBody>
                  <a:tcPr marT="24450" marB="24450" marR="48900" marL="48900"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 sz="1200">
                          <a:latin typeface="Roboto Light"/>
                          <a:ea typeface="Roboto Light"/>
                          <a:cs typeface="Roboto Light"/>
                          <a:sym typeface="Roboto Light"/>
                        </a:rPr>
                        <a:t>Combine deux valeurs de type T en une seule valeur de type T.</a:t>
                      </a:r>
                      <a:endParaRPr sz="1200">
                        <a:latin typeface="Roboto Light"/>
                        <a:ea typeface="Roboto Light"/>
                        <a:cs typeface="Roboto Light"/>
                        <a:sym typeface="Roboto Light"/>
                      </a:endParaRPr>
                    </a:p>
                  </a:txBody>
                  <a:tcPr marT="24450" marB="24450" marR="48900" marL="48900"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 sz="1200">
                          <a:latin typeface="Roboto Light"/>
                          <a:ea typeface="Roboto Light"/>
                          <a:cs typeface="Roboto Light"/>
                          <a:sym typeface="Roboto Light"/>
                        </a:rPr>
                        <a:t>T, T</a:t>
                      </a:r>
                      <a:endParaRPr sz="1200">
                        <a:latin typeface="Roboto Light"/>
                        <a:ea typeface="Roboto Light"/>
                        <a:cs typeface="Roboto Light"/>
                        <a:sym typeface="Roboto Light"/>
                      </a:endParaRPr>
                    </a:p>
                  </a:txBody>
                  <a:tcPr marT="24450" marB="24450" marR="48900" marL="48900"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 sz="1200">
                          <a:latin typeface="Roboto Light"/>
                          <a:ea typeface="Roboto Light"/>
                          <a:cs typeface="Roboto Light"/>
                          <a:sym typeface="Roboto Light"/>
                        </a:rPr>
                        <a:t>T</a:t>
                      </a:r>
                      <a:endParaRPr sz="1200">
                        <a:latin typeface="Roboto Light"/>
                        <a:ea typeface="Roboto Light"/>
                        <a:cs typeface="Roboto Light"/>
                        <a:sym typeface="Roboto Light"/>
                      </a:endParaRPr>
                    </a:p>
                  </a:txBody>
                  <a:tcPr marT="24450" marB="24450" marR="48900" marL="48900"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 sz="1200">
                          <a:latin typeface="Roboto Light"/>
                          <a:ea typeface="Roboto Light"/>
                          <a:cs typeface="Roboto Light"/>
                          <a:sym typeface="Roboto Light"/>
                        </a:rPr>
                        <a:t>apply(T t1, T t2)</a:t>
                      </a:r>
                      <a:endParaRPr sz="1200">
                        <a:latin typeface="Roboto Light"/>
                        <a:ea typeface="Roboto Light"/>
                        <a:cs typeface="Roboto Light"/>
                        <a:sym typeface="Roboto Light"/>
                      </a:endParaRPr>
                    </a:p>
                  </a:txBody>
                  <a:tcPr marT="24450" marB="24450" marR="48900" marL="48900"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pic>
        <p:nvPicPr>
          <p:cNvPr descr="D:\esprit 2014\ESPRIT 2014\charte essprit 2014\render\support final\triangle.png" id="447" name="Google Shape;447;p53"/>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448" name="Google Shape;448;p53"/>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449" name="Google Shape;449;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50" name="Google Shape;450;p53"/>
          <p:cNvSpPr txBox="1"/>
          <p:nvPr/>
        </p:nvSpPr>
        <p:spPr>
          <a:xfrm>
            <a:off x="857250" y="27050"/>
            <a:ext cx="461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Les interfaces fonctionnelles</a:t>
            </a:r>
            <a:endParaRPr b="1">
              <a:solidFill>
                <a:srgbClr val="E20B0B"/>
              </a:solidFill>
            </a:endParaRPr>
          </a:p>
        </p:txBody>
      </p:sp>
      <p:sp>
        <p:nvSpPr>
          <p:cNvPr id="451" name="Google Shape;451;p53"/>
          <p:cNvSpPr txBox="1"/>
          <p:nvPr/>
        </p:nvSpPr>
        <p:spPr>
          <a:xfrm>
            <a:off x="390450" y="586525"/>
            <a:ext cx="83631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Roboto Light"/>
              <a:ea typeface="Roboto Light"/>
              <a:cs typeface="Roboto Light"/>
              <a:sym typeface="Roboto Light"/>
            </a:endParaRPr>
          </a:p>
          <a:p>
            <a:pPr indent="0" lvl="0" marL="0" rtl="0" algn="l">
              <a:spcBef>
                <a:spcPts val="0"/>
              </a:spcBef>
              <a:spcAft>
                <a:spcPts val="0"/>
              </a:spcAft>
              <a:buNone/>
            </a:pPr>
            <a:r>
              <a:rPr lang="en" sz="1800">
                <a:solidFill>
                  <a:schemeClr val="dk1"/>
                </a:solidFill>
                <a:latin typeface="Roboto Light"/>
                <a:ea typeface="Roboto Light"/>
                <a:cs typeface="Roboto Light"/>
                <a:sym typeface="Roboto Light"/>
              </a:rPr>
              <a:t>Une interface fonctionnelle peut être instanciée à condition que vous fournissiez une implémentation de sa méthode abstraite.</a:t>
            </a:r>
            <a:endParaRPr sz="1800">
              <a:solidFill>
                <a:schemeClr val="dk1"/>
              </a:solidFill>
              <a:latin typeface="Roboto Light"/>
              <a:ea typeface="Roboto Light"/>
              <a:cs typeface="Roboto Light"/>
              <a:sym typeface="Roboto Light"/>
            </a:endParaRPr>
          </a:p>
          <a:p>
            <a:pPr indent="0" lvl="0" marL="0" rtl="0" algn="l">
              <a:spcBef>
                <a:spcPts val="0"/>
              </a:spcBef>
              <a:spcAft>
                <a:spcPts val="0"/>
              </a:spcAft>
              <a:buNone/>
            </a:pPr>
            <a:r>
              <a:t/>
            </a:r>
            <a:endParaRPr sz="1800">
              <a:solidFill>
                <a:schemeClr val="dk1"/>
              </a:solidFill>
              <a:latin typeface="Roboto Light"/>
              <a:ea typeface="Roboto Light"/>
              <a:cs typeface="Roboto Light"/>
              <a:sym typeface="Roboto Light"/>
            </a:endParaRPr>
          </a:p>
          <a:p>
            <a:pPr indent="0" lvl="0" marL="0" rtl="0" algn="l">
              <a:spcBef>
                <a:spcPts val="0"/>
              </a:spcBef>
              <a:spcAft>
                <a:spcPts val="0"/>
              </a:spcAft>
              <a:buNone/>
            </a:pPr>
            <a:r>
              <a:rPr lang="en" sz="1800">
                <a:solidFill>
                  <a:schemeClr val="dk1"/>
                </a:solidFill>
                <a:latin typeface="Roboto Light"/>
                <a:ea typeface="Roboto Light"/>
                <a:cs typeface="Roboto Light"/>
                <a:sym typeface="Roboto Light"/>
              </a:rPr>
              <a:t>Elles offrent une flexibilité accrue pour personnaliser les comportements en fournissant des implémentations de méthodes, </a:t>
            </a:r>
            <a:r>
              <a:rPr b="1" lang="en" sz="1800">
                <a:solidFill>
                  <a:srgbClr val="FF0000"/>
                </a:solidFill>
                <a:latin typeface="Roboto"/>
                <a:ea typeface="Roboto"/>
                <a:cs typeface="Roboto"/>
                <a:sym typeface="Roboto"/>
              </a:rPr>
              <a:t>éliminant </a:t>
            </a:r>
            <a:r>
              <a:rPr lang="en" sz="1800">
                <a:solidFill>
                  <a:schemeClr val="dk1"/>
                </a:solidFill>
                <a:latin typeface="Roboto Light"/>
                <a:ea typeface="Roboto Light"/>
                <a:cs typeface="Roboto Light"/>
                <a:sym typeface="Roboto Light"/>
              </a:rPr>
              <a:t>ainsi la nécessité de créer de </a:t>
            </a:r>
            <a:r>
              <a:rPr b="1" lang="en" sz="1800">
                <a:solidFill>
                  <a:schemeClr val="dk1"/>
                </a:solidFill>
                <a:latin typeface="Roboto"/>
                <a:ea typeface="Roboto"/>
                <a:cs typeface="Roboto"/>
                <a:sym typeface="Roboto"/>
              </a:rPr>
              <a:t>plusieurs classes</a:t>
            </a:r>
            <a:r>
              <a:rPr lang="en" sz="1800">
                <a:solidFill>
                  <a:schemeClr val="dk1"/>
                </a:solidFill>
                <a:latin typeface="Roboto Light"/>
                <a:ea typeface="Roboto Light"/>
                <a:cs typeface="Roboto Light"/>
                <a:sym typeface="Roboto Light"/>
              </a:rPr>
              <a:t> qui implémentent l'interface.</a:t>
            </a:r>
            <a:endParaRPr sz="1800">
              <a:solidFill>
                <a:schemeClr val="dk1"/>
              </a:solidFill>
              <a:latin typeface="Roboto Light"/>
              <a:ea typeface="Roboto Light"/>
              <a:cs typeface="Roboto Light"/>
              <a:sym typeface="Roboto 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pic>
        <p:nvPicPr>
          <p:cNvPr descr="D:\esprit 2014\ESPRIT 2014\charte essprit 2014\render\support final\triangle.png" id="456" name="Google Shape;456;p54"/>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457" name="Google Shape;457;p54"/>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458" name="Google Shape;458;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59" name="Google Shape;459;p54"/>
          <p:cNvSpPr txBox="1"/>
          <p:nvPr/>
        </p:nvSpPr>
        <p:spPr>
          <a:xfrm>
            <a:off x="857250" y="27050"/>
            <a:ext cx="50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Les interfaces fonctionnelles : exemple Comparator (</a:t>
            </a:r>
            <a:r>
              <a:rPr b="1" lang="en">
                <a:solidFill>
                  <a:srgbClr val="E20B0B"/>
                </a:solidFill>
              </a:rPr>
              <a:t>1/3</a:t>
            </a:r>
            <a:r>
              <a:rPr b="1" lang="en">
                <a:solidFill>
                  <a:srgbClr val="E20B0B"/>
                </a:solidFill>
              </a:rPr>
              <a:t>)</a:t>
            </a:r>
            <a:endParaRPr b="1">
              <a:solidFill>
                <a:srgbClr val="E20B0B"/>
              </a:solidFill>
            </a:endParaRPr>
          </a:p>
        </p:txBody>
      </p:sp>
      <p:sp>
        <p:nvSpPr>
          <p:cNvPr id="460" name="Google Shape;460;p54"/>
          <p:cNvSpPr txBox="1"/>
          <p:nvPr/>
        </p:nvSpPr>
        <p:spPr>
          <a:xfrm>
            <a:off x="541950" y="699050"/>
            <a:ext cx="8060100" cy="4357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00">
                <a:solidFill>
                  <a:srgbClr val="7928A1"/>
                </a:solidFill>
                <a:latin typeface="Courier New"/>
                <a:ea typeface="Courier New"/>
                <a:cs typeface="Courier New"/>
                <a:sym typeface="Courier New"/>
              </a:rPr>
              <a:t>public</a:t>
            </a:r>
            <a:r>
              <a:rPr b="1" lang="en" sz="1300">
                <a:solidFill>
                  <a:srgbClr val="262626"/>
                </a:solidFill>
                <a:latin typeface="Courier New"/>
                <a:ea typeface="Courier New"/>
                <a:cs typeface="Courier New"/>
                <a:sym typeface="Courier New"/>
              </a:rPr>
              <a:t> </a:t>
            </a:r>
            <a:r>
              <a:rPr b="1" lang="en" sz="1300">
                <a:solidFill>
                  <a:srgbClr val="7928A1"/>
                </a:solidFill>
                <a:latin typeface="Courier New"/>
                <a:ea typeface="Courier New"/>
                <a:cs typeface="Courier New"/>
                <a:sym typeface="Courier New"/>
              </a:rPr>
              <a:t>class</a:t>
            </a:r>
            <a:r>
              <a:rPr b="1" lang="en" sz="1300">
                <a:solidFill>
                  <a:srgbClr val="262626"/>
                </a:solidFill>
                <a:latin typeface="Courier New"/>
                <a:ea typeface="Courier New"/>
                <a:cs typeface="Courier New"/>
                <a:sym typeface="Courier New"/>
              </a:rPr>
              <a:t> </a:t>
            </a:r>
            <a:r>
              <a:rPr b="1" lang="en" sz="1300">
                <a:solidFill>
                  <a:srgbClr val="006F94"/>
                </a:solidFill>
                <a:latin typeface="Courier New"/>
                <a:ea typeface="Courier New"/>
                <a:cs typeface="Courier New"/>
                <a:sym typeface="Courier New"/>
              </a:rPr>
              <a:t>ListeExemple</a:t>
            </a:r>
            <a:r>
              <a:rPr b="1" lang="en" sz="1300">
                <a:solidFill>
                  <a:srgbClr val="262626"/>
                </a:solidFill>
                <a:latin typeface="Courier New"/>
                <a:ea typeface="Courier New"/>
                <a:cs typeface="Courier New"/>
                <a:sym typeface="Courier New"/>
              </a:rPr>
              <a:t> {</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solidFill>
                  <a:srgbClr val="262626"/>
                </a:solidFill>
                <a:latin typeface="Courier New"/>
                <a:ea typeface="Courier New"/>
                <a:cs typeface="Courier New"/>
                <a:sym typeface="Courier New"/>
              </a:rPr>
              <a:t>    </a:t>
            </a:r>
            <a:r>
              <a:rPr b="1" lang="en" sz="1300">
                <a:solidFill>
                  <a:srgbClr val="7928A1"/>
                </a:solidFill>
                <a:latin typeface="Courier New"/>
                <a:ea typeface="Courier New"/>
                <a:cs typeface="Courier New"/>
                <a:sym typeface="Courier New"/>
              </a:rPr>
              <a:t>public</a:t>
            </a:r>
            <a:r>
              <a:rPr b="1" lang="en" sz="1300">
                <a:solidFill>
                  <a:srgbClr val="262626"/>
                </a:solidFill>
                <a:latin typeface="Courier New"/>
                <a:ea typeface="Courier New"/>
                <a:cs typeface="Courier New"/>
                <a:sym typeface="Courier New"/>
              </a:rPr>
              <a:t> </a:t>
            </a:r>
            <a:r>
              <a:rPr b="1" lang="en" sz="1300">
                <a:solidFill>
                  <a:srgbClr val="7928A1"/>
                </a:solidFill>
                <a:latin typeface="Courier New"/>
                <a:ea typeface="Courier New"/>
                <a:cs typeface="Courier New"/>
                <a:sym typeface="Courier New"/>
              </a:rPr>
              <a:t>static</a:t>
            </a:r>
            <a:r>
              <a:rPr b="1" lang="en" sz="1300">
                <a:solidFill>
                  <a:srgbClr val="262626"/>
                </a:solidFill>
                <a:latin typeface="Courier New"/>
                <a:ea typeface="Courier New"/>
                <a:cs typeface="Courier New"/>
                <a:sym typeface="Courier New"/>
              </a:rPr>
              <a:t> </a:t>
            </a:r>
            <a:r>
              <a:rPr b="1" lang="en" sz="1300">
                <a:solidFill>
                  <a:srgbClr val="7928A1"/>
                </a:solidFill>
                <a:latin typeface="Courier New"/>
                <a:ea typeface="Courier New"/>
                <a:cs typeface="Courier New"/>
                <a:sym typeface="Courier New"/>
              </a:rPr>
              <a:t>void</a:t>
            </a:r>
            <a:r>
              <a:rPr b="1" lang="en" sz="1300">
                <a:solidFill>
                  <a:srgbClr val="262626"/>
                </a:solidFill>
                <a:latin typeface="Courier New"/>
                <a:ea typeface="Courier New"/>
                <a:cs typeface="Courier New"/>
                <a:sym typeface="Courier New"/>
              </a:rPr>
              <a:t> </a:t>
            </a:r>
            <a:r>
              <a:rPr b="1" lang="en" sz="1300">
                <a:solidFill>
                  <a:srgbClr val="006F94"/>
                </a:solidFill>
                <a:latin typeface="Courier New"/>
                <a:ea typeface="Courier New"/>
                <a:cs typeface="Courier New"/>
                <a:sym typeface="Courier New"/>
              </a:rPr>
              <a:t>main</a:t>
            </a:r>
            <a:r>
              <a:rPr b="1" lang="en" sz="1300">
                <a:solidFill>
                  <a:srgbClr val="262626"/>
                </a:solidFill>
                <a:latin typeface="Courier New"/>
                <a:ea typeface="Courier New"/>
                <a:cs typeface="Courier New"/>
                <a:sym typeface="Courier New"/>
              </a:rPr>
              <a:t>(</a:t>
            </a:r>
            <a:r>
              <a:rPr b="1" lang="en" sz="1300">
                <a:solidFill>
                  <a:srgbClr val="995400"/>
                </a:solidFill>
                <a:latin typeface="Courier New"/>
                <a:ea typeface="Courier New"/>
                <a:cs typeface="Courier New"/>
                <a:sym typeface="Courier New"/>
              </a:rPr>
              <a:t>String[] args</a:t>
            </a:r>
            <a:r>
              <a:rPr b="1" lang="en" sz="1300">
                <a:solidFill>
                  <a:srgbClr val="262626"/>
                </a:solidFill>
                <a:latin typeface="Courier New"/>
                <a:ea typeface="Courier New"/>
                <a:cs typeface="Courier New"/>
                <a:sym typeface="Courier New"/>
              </a:rPr>
              <a:t>) {</a:t>
            </a:r>
            <a:endParaRPr b="1" sz="1300">
              <a:solidFill>
                <a:srgbClr val="262626"/>
              </a:solidFill>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t/>
            </a:r>
            <a:endParaRPr b="1" sz="1300">
              <a:solidFill>
                <a:schemeClr val="dk1"/>
              </a:solidFill>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lang="en" sz="1300">
                <a:solidFill>
                  <a:schemeClr val="dk1"/>
                </a:solidFill>
                <a:latin typeface="Courier New"/>
                <a:ea typeface="Courier New"/>
                <a:cs typeface="Courier New"/>
                <a:sym typeface="Courier New"/>
              </a:rPr>
              <a:t>List</a:t>
            </a:r>
            <a:r>
              <a:rPr b="1" lang="en" sz="1300">
                <a:solidFill>
                  <a:srgbClr val="080808"/>
                </a:solidFill>
                <a:latin typeface="Courier New"/>
                <a:ea typeface="Courier New"/>
                <a:cs typeface="Courier New"/>
                <a:sym typeface="Courier New"/>
              </a:rPr>
              <a:t>&lt;</a:t>
            </a:r>
            <a:r>
              <a:rPr b="1" lang="en" sz="1300">
                <a:solidFill>
                  <a:schemeClr val="dk1"/>
                </a:solidFill>
                <a:latin typeface="Courier New"/>
                <a:ea typeface="Courier New"/>
                <a:cs typeface="Courier New"/>
                <a:sym typeface="Courier New"/>
              </a:rPr>
              <a:t>Personne</a:t>
            </a:r>
            <a:r>
              <a:rPr b="1" lang="en" sz="1300">
                <a:solidFill>
                  <a:srgbClr val="080808"/>
                </a:solidFill>
                <a:latin typeface="Courier New"/>
                <a:ea typeface="Courier New"/>
                <a:cs typeface="Courier New"/>
                <a:sym typeface="Courier New"/>
              </a:rPr>
              <a:t>&gt; </a:t>
            </a:r>
            <a:r>
              <a:rPr b="1" lang="en" sz="1300">
                <a:solidFill>
                  <a:schemeClr val="dk1"/>
                </a:solidFill>
                <a:latin typeface="Courier New"/>
                <a:ea typeface="Courier New"/>
                <a:cs typeface="Courier New"/>
                <a:sym typeface="Courier New"/>
              </a:rPr>
              <a:t>personnes </a:t>
            </a:r>
            <a:r>
              <a:rPr b="1" lang="en" sz="1300">
                <a:solidFill>
                  <a:srgbClr val="080808"/>
                </a:solidFill>
                <a:latin typeface="Courier New"/>
                <a:ea typeface="Courier New"/>
                <a:cs typeface="Courier New"/>
                <a:sym typeface="Courier New"/>
              </a:rPr>
              <a:t>= </a:t>
            </a:r>
            <a:r>
              <a:rPr b="1" lang="en" sz="1300">
                <a:solidFill>
                  <a:srgbClr val="0033B3"/>
                </a:solidFill>
                <a:latin typeface="Courier New"/>
                <a:ea typeface="Courier New"/>
                <a:cs typeface="Courier New"/>
                <a:sym typeface="Courier New"/>
              </a:rPr>
              <a:t>new </a:t>
            </a:r>
            <a:r>
              <a:rPr b="1" lang="en" sz="1300">
                <a:solidFill>
                  <a:srgbClr val="080808"/>
                </a:solidFill>
                <a:latin typeface="Courier New"/>
                <a:ea typeface="Courier New"/>
                <a:cs typeface="Courier New"/>
                <a:sym typeface="Courier New"/>
              </a:rPr>
              <a:t>ArrayList&lt;&gt;();</a:t>
            </a:r>
            <a:endParaRPr b="1" sz="1300">
              <a:solidFill>
                <a:srgbClr val="080808"/>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b="1" lang="en" sz="1300">
                <a:solidFill>
                  <a:schemeClr val="dk1"/>
                </a:solidFill>
                <a:latin typeface="Courier New"/>
                <a:ea typeface="Courier New"/>
                <a:cs typeface="Courier New"/>
                <a:sym typeface="Courier New"/>
              </a:rPr>
              <a:t>personnes</a:t>
            </a:r>
            <a:r>
              <a:rPr b="1" lang="en" sz="1300">
                <a:solidFill>
                  <a:srgbClr val="080808"/>
                </a:solidFill>
                <a:latin typeface="Courier New"/>
                <a:ea typeface="Courier New"/>
                <a:cs typeface="Courier New"/>
                <a:sym typeface="Courier New"/>
              </a:rPr>
              <a:t>.add(</a:t>
            </a:r>
            <a:r>
              <a:rPr b="1" lang="en" sz="1300">
                <a:solidFill>
                  <a:srgbClr val="0033B3"/>
                </a:solidFill>
                <a:latin typeface="Courier New"/>
                <a:ea typeface="Courier New"/>
                <a:cs typeface="Courier New"/>
                <a:sym typeface="Courier New"/>
              </a:rPr>
              <a:t>new </a:t>
            </a:r>
            <a:r>
              <a:rPr b="1" lang="en" sz="1300">
                <a:solidFill>
                  <a:srgbClr val="080808"/>
                </a:solidFill>
                <a:latin typeface="Courier New"/>
                <a:ea typeface="Courier New"/>
                <a:cs typeface="Courier New"/>
                <a:sym typeface="Courier New"/>
              </a:rPr>
              <a:t>Personne(</a:t>
            </a:r>
            <a:r>
              <a:rPr b="1" lang="en" sz="1300">
                <a:solidFill>
                  <a:srgbClr val="067D17"/>
                </a:solidFill>
                <a:latin typeface="Courier New"/>
                <a:ea typeface="Courier New"/>
                <a:cs typeface="Courier New"/>
                <a:sym typeface="Courier New"/>
              </a:rPr>
              <a:t>"Mohamed"</a:t>
            </a:r>
            <a:r>
              <a:rPr b="1" lang="en" sz="1300">
                <a:solidFill>
                  <a:srgbClr val="080808"/>
                </a:solidFill>
                <a:latin typeface="Courier New"/>
                <a:ea typeface="Courier New"/>
                <a:cs typeface="Courier New"/>
                <a:sym typeface="Courier New"/>
              </a:rPr>
              <a:t>, </a:t>
            </a:r>
            <a:r>
              <a:rPr b="1" lang="en" sz="1300">
                <a:solidFill>
                  <a:srgbClr val="1750EB"/>
                </a:solidFill>
                <a:latin typeface="Courier New"/>
                <a:ea typeface="Courier New"/>
                <a:cs typeface="Courier New"/>
                <a:sym typeface="Courier New"/>
              </a:rPr>
              <a:t>24</a:t>
            </a:r>
            <a:r>
              <a:rPr b="1" lang="en" sz="1300">
                <a:solidFill>
                  <a:srgbClr val="080808"/>
                </a:solidFill>
                <a:latin typeface="Courier New"/>
                <a:ea typeface="Courier New"/>
                <a:cs typeface="Courier New"/>
                <a:sym typeface="Courier New"/>
              </a:rPr>
              <a:t>));</a:t>
            </a:r>
            <a:endParaRPr b="1" sz="1300">
              <a:solidFill>
                <a:srgbClr val="080808"/>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b="1" lang="en" sz="1300">
                <a:solidFill>
                  <a:schemeClr val="dk1"/>
                </a:solidFill>
                <a:latin typeface="Courier New"/>
                <a:ea typeface="Courier New"/>
                <a:cs typeface="Courier New"/>
                <a:sym typeface="Courier New"/>
              </a:rPr>
              <a:t>personnes</a:t>
            </a:r>
            <a:r>
              <a:rPr b="1" lang="en" sz="1300">
                <a:solidFill>
                  <a:srgbClr val="080808"/>
                </a:solidFill>
                <a:latin typeface="Courier New"/>
                <a:ea typeface="Courier New"/>
                <a:cs typeface="Courier New"/>
                <a:sym typeface="Courier New"/>
              </a:rPr>
              <a:t>.add(</a:t>
            </a:r>
            <a:r>
              <a:rPr b="1" lang="en" sz="1300">
                <a:solidFill>
                  <a:srgbClr val="0033B3"/>
                </a:solidFill>
                <a:latin typeface="Courier New"/>
                <a:ea typeface="Courier New"/>
                <a:cs typeface="Courier New"/>
                <a:sym typeface="Courier New"/>
              </a:rPr>
              <a:t>new </a:t>
            </a:r>
            <a:r>
              <a:rPr b="1" lang="en" sz="1300">
                <a:solidFill>
                  <a:srgbClr val="080808"/>
                </a:solidFill>
                <a:latin typeface="Courier New"/>
                <a:ea typeface="Courier New"/>
                <a:cs typeface="Courier New"/>
                <a:sym typeface="Courier New"/>
              </a:rPr>
              <a:t>Personne(</a:t>
            </a:r>
            <a:r>
              <a:rPr b="1" lang="en" sz="1300">
                <a:solidFill>
                  <a:srgbClr val="067D17"/>
                </a:solidFill>
                <a:latin typeface="Courier New"/>
                <a:ea typeface="Courier New"/>
                <a:cs typeface="Courier New"/>
                <a:sym typeface="Courier New"/>
              </a:rPr>
              <a:t>"Ali"</a:t>
            </a:r>
            <a:r>
              <a:rPr b="1" lang="en" sz="1300">
                <a:solidFill>
                  <a:srgbClr val="080808"/>
                </a:solidFill>
                <a:latin typeface="Courier New"/>
                <a:ea typeface="Courier New"/>
                <a:cs typeface="Courier New"/>
                <a:sym typeface="Courier New"/>
              </a:rPr>
              <a:t>, </a:t>
            </a:r>
            <a:r>
              <a:rPr b="1" lang="en" sz="1300">
                <a:solidFill>
                  <a:srgbClr val="1750EB"/>
                </a:solidFill>
                <a:latin typeface="Courier New"/>
                <a:ea typeface="Courier New"/>
                <a:cs typeface="Courier New"/>
                <a:sym typeface="Courier New"/>
              </a:rPr>
              <a:t>29</a:t>
            </a:r>
            <a:r>
              <a:rPr b="1" lang="en" sz="1300">
                <a:solidFill>
                  <a:srgbClr val="080808"/>
                </a:solidFill>
                <a:latin typeface="Courier New"/>
                <a:ea typeface="Courier New"/>
                <a:cs typeface="Courier New"/>
                <a:sym typeface="Courier New"/>
              </a:rPr>
              <a:t>));</a:t>
            </a:r>
            <a:endParaRPr b="1" sz="1300">
              <a:solidFill>
                <a:srgbClr val="080808"/>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b="1" lang="en" sz="1300">
                <a:solidFill>
                  <a:schemeClr val="dk1"/>
                </a:solidFill>
                <a:latin typeface="Courier New"/>
                <a:ea typeface="Courier New"/>
                <a:cs typeface="Courier New"/>
                <a:sym typeface="Courier New"/>
              </a:rPr>
              <a:t>personnes</a:t>
            </a:r>
            <a:r>
              <a:rPr b="1" lang="en" sz="1300">
                <a:solidFill>
                  <a:srgbClr val="080808"/>
                </a:solidFill>
                <a:latin typeface="Courier New"/>
                <a:ea typeface="Courier New"/>
                <a:cs typeface="Courier New"/>
                <a:sym typeface="Courier New"/>
              </a:rPr>
              <a:t>.add(</a:t>
            </a:r>
            <a:r>
              <a:rPr b="1" lang="en" sz="1300">
                <a:solidFill>
                  <a:srgbClr val="0033B3"/>
                </a:solidFill>
                <a:latin typeface="Courier New"/>
                <a:ea typeface="Courier New"/>
                <a:cs typeface="Courier New"/>
                <a:sym typeface="Courier New"/>
              </a:rPr>
              <a:t>new </a:t>
            </a:r>
            <a:r>
              <a:rPr b="1" lang="en" sz="1300">
                <a:solidFill>
                  <a:srgbClr val="080808"/>
                </a:solidFill>
                <a:latin typeface="Courier New"/>
                <a:ea typeface="Courier New"/>
                <a:cs typeface="Courier New"/>
                <a:sym typeface="Courier New"/>
              </a:rPr>
              <a:t>Personne(</a:t>
            </a:r>
            <a:r>
              <a:rPr b="1" lang="en" sz="1300">
                <a:solidFill>
                  <a:srgbClr val="067D17"/>
                </a:solidFill>
                <a:latin typeface="Courier New"/>
                <a:ea typeface="Courier New"/>
                <a:cs typeface="Courier New"/>
                <a:sym typeface="Courier New"/>
              </a:rPr>
              <a:t>"Marwa"</a:t>
            </a:r>
            <a:r>
              <a:rPr b="1" lang="en" sz="1300">
                <a:solidFill>
                  <a:srgbClr val="080808"/>
                </a:solidFill>
                <a:latin typeface="Courier New"/>
                <a:ea typeface="Courier New"/>
                <a:cs typeface="Courier New"/>
                <a:sym typeface="Courier New"/>
              </a:rPr>
              <a:t>, </a:t>
            </a:r>
            <a:r>
              <a:rPr b="1" lang="en" sz="1300">
                <a:solidFill>
                  <a:srgbClr val="1750EB"/>
                </a:solidFill>
                <a:latin typeface="Courier New"/>
                <a:ea typeface="Courier New"/>
                <a:cs typeface="Courier New"/>
                <a:sym typeface="Courier New"/>
              </a:rPr>
              <a:t>24</a:t>
            </a:r>
            <a:r>
              <a:rPr b="1" lang="en" sz="1300">
                <a:solidFill>
                  <a:srgbClr val="080808"/>
                </a:solidFill>
                <a:latin typeface="Courier New"/>
                <a:ea typeface="Courier New"/>
                <a:cs typeface="Courier New"/>
                <a:sym typeface="Courier New"/>
              </a:rPr>
              <a:t>));</a:t>
            </a:r>
            <a:endParaRPr b="1" sz="1300">
              <a:solidFill>
                <a:srgbClr val="080808"/>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t/>
            </a:r>
            <a:endParaRPr b="1" sz="1300">
              <a:solidFill>
                <a:srgbClr val="080808"/>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b="1" lang="en" sz="1300">
                <a:solidFill>
                  <a:schemeClr val="dk1"/>
                </a:solidFill>
                <a:latin typeface="Courier New"/>
                <a:ea typeface="Courier New"/>
                <a:cs typeface="Courier New"/>
                <a:sym typeface="Courier New"/>
              </a:rPr>
              <a:t>Comparator</a:t>
            </a:r>
            <a:r>
              <a:rPr b="1" lang="en" sz="1300">
                <a:solidFill>
                  <a:srgbClr val="080808"/>
                </a:solidFill>
                <a:latin typeface="Courier New"/>
                <a:ea typeface="Courier New"/>
                <a:cs typeface="Courier New"/>
                <a:sym typeface="Courier New"/>
              </a:rPr>
              <a:t>&lt;</a:t>
            </a:r>
            <a:r>
              <a:rPr b="1" lang="en" sz="1300">
                <a:solidFill>
                  <a:schemeClr val="dk1"/>
                </a:solidFill>
                <a:latin typeface="Courier New"/>
                <a:ea typeface="Courier New"/>
                <a:cs typeface="Courier New"/>
                <a:sym typeface="Courier New"/>
              </a:rPr>
              <a:t>Personne</a:t>
            </a:r>
            <a:r>
              <a:rPr b="1" lang="en" sz="1300">
                <a:solidFill>
                  <a:srgbClr val="080808"/>
                </a:solidFill>
                <a:latin typeface="Courier New"/>
                <a:ea typeface="Courier New"/>
                <a:cs typeface="Courier New"/>
                <a:sym typeface="Courier New"/>
              </a:rPr>
              <a:t>&gt; </a:t>
            </a:r>
            <a:r>
              <a:rPr b="1" lang="en" sz="1300">
                <a:solidFill>
                  <a:schemeClr val="dk1"/>
                </a:solidFill>
                <a:latin typeface="Courier New"/>
                <a:ea typeface="Courier New"/>
                <a:cs typeface="Courier New"/>
                <a:sym typeface="Courier New"/>
              </a:rPr>
              <a:t>nomComparator </a:t>
            </a:r>
            <a:r>
              <a:rPr b="1" lang="en" sz="1300">
                <a:solidFill>
                  <a:srgbClr val="080808"/>
                </a:solidFill>
                <a:latin typeface="Courier New"/>
                <a:ea typeface="Courier New"/>
                <a:cs typeface="Courier New"/>
                <a:sym typeface="Courier New"/>
              </a:rPr>
              <a:t>= </a:t>
            </a:r>
            <a:r>
              <a:rPr b="1" lang="en" sz="1300">
                <a:solidFill>
                  <a:srgbClr val="0033B3"/>
                </a:solidFill>
                <a:latin typeface="Courier New"/>
                <a:ea typeface="Courier New"/>
                <a:cs typeface="Courier New"/>
                <a:sym typeface="Courier New"/>
              </a:rPr>
              <a:t>new </a:t>
            </a:r>
            <a:r>
              <a:rPr b="1" lang="en" sz="1300">
                <a:solidFill>
                  <a:schemeClr val="dk1"/>
                </a:solidFill>
                <a:latin typeface="Courier New"/>
                <a:ea typeface="Courier New"/>
                <a:cs typeface="Courier New"/>
                <a:sym typeface="Courier New"/>
              </a:rPr>
              <a:t>Comparator</a:t>
            </a:r>
            <a:r>
              <a:rPr b="1" lang="en" sz="1300">
                <a:solidFill>
                  <a:srgbClr val="080808"/>
                </a:solidFill>
                <a:latin typeface="Courier New"/>
                <a:ea typeface="Courier New"/>
                <a:cs typeface="Courier New"/>
                <a:sym typeface="Courier New"/>
              </a:rPr>
              <a:t>&lt;</a:t>
            </a:r>
            <a:r>
              <a:rPr b="1" lang="en" sz="1300">
                <a:solidFill>
                  <a:schemeClr val="dk1"/>
                </a:solidFill>
                <a:latin typeface="Courier New"/>
                <a:ea typeface="Courier New"/>
                <a:cs typeface="Courier New"/>
                <a:sym typeface="Courier New"/>
              </a:rPr>
              <a:t>Personne</a:t>
            </a:r>
            <a:r>
              <a:rPr b="1" lang="en" sz="1300">
                <a:solidFill>
                  <a:srgbClr val="080808"/>
                </a:solidFill>
                <a:latin typeface="Courier New"/>
                <a:ea typeface="Courier New"/>
                <a:cs typeface="Courier New"/>
                <a:sym typeface="Courier New"/>
              </a:rPr>
              <a:t>&gt;() {</a:t>
            </a:r>
            <a:endParaRPr b="1" sz="1300">
              <a:solidFill>
                <a:srgbClr val="080808"/>
              </a:solidFill>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b="1" lang="en" sz="1300">
                <a:solidFill>
                  <a:srgbClr val="9E880D"/>
                </a:solidFill>
                <a:latin typeface="Courier New"/>
                <a:ea typeface="Courier New"/>
                <a:cs typeface="Courier New"/>
                <a:sym typeface="Courier New"/>
              </a:rPr>
              <a:t>@Override</a:t>
            </a:r>
            <a:endParaRPr b="1" sz="1300">
              <a:solidFill>
                <a:srgbClr val="9E880D"/>
              </a:solidFill>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b="1" lang="en" sz="1300">
                <a:solidFill>
                  <a:srgbClr val="0033B3"/>
                </a:solidFill>
                <a:latin typeface="Courier New"/>
                <a:ea typeface="Courier New"/>
                <a:cs typeface="Courier New"/>
                <a:sym typeface="Courier New"/>
              </a:rPr>
              <a:t>public int </a:t>
            </a:r>
            <a:r>
              <a:rPr b="1" lang="en" sz="1300">
                <a:solidFill>
                  <a:srgbClr val="00627A"/>
                </a:solidFill>
                <a:latin typeface="Courier New"/>
                <a:ea typeface="Courier New"/>
                <a:cs typeface="Courier New"/>
                <a:sym typeface="Courier New"/>
              </a:rPr>
              <a:t>compare</a:t>
            </a:r>
            <a:r>
              <a:rPr b="1" lang="en" sz="1300">
                <a:solidFill>
                  <a:srgbClr val="080808"/>
                </a:solidFill>
                <a:latin typeface="Courier New"/>
                <a:ea typeface="Courier New"/>
                <a:cs typeface="Courier New"/>
                <a:sym typeface="Courier New"/>
              </a:rPr>
              <a:t>(</a:t>
            </a:r>
            <a:r>
              <a:rPr b="1" lang="en" sz="1300">
                <a:solidFill>
                  <a:schemeClr val="dk1"/>
                </a:solidFill>
                <a:latin typeface="Courier New"/>
                <a:ea typeface="Courier New"/>
                <a:cs typeface="Courier New"/>
                <a:sym typeface="Courier New"/>
              </a:rPr>
              <a:t>Personne </a:t>
            </a:r>
            <a:r>
              <a:rPr b="1" lang="en" sz="1300">
                <a:solidFill>
                  <a:srgbClr val="080808"/>
                </a:solidFill>
                <a:latin typeface="Courier New"/>
                <a:ea typeface="Courier New"/>
                <a:cs typeface="Courier New"/>
                <a:sym typeface="Courier New"/>
              </a:rPr>
              <a:t>o1, </a:t>
            </a:r>
            <a:r>
              <a:rPr b="1" lang="en" sz="1300">
                <a:solidFill>
                  <a:schemeClr val="dk1"/>
                </a:solidFill>
                <a:latin typeface="Courier New"/>
                <a:ea typeface="Courier New"/>
                <a:cs typeface="Courier New"/>
                <a:sym typeface="Courier New"/>
              </a:rPr>
              <a:t>Personne </a:t>
            </a:r>
            <a:r>
              <a:rPr b="1" lang="en" sz="1300">
                <a:solidFill>
                  <a:srgbClr val="080808"/>
                </a:solidFill>
                <a:latin typeface="Courier New"/>
                <a:ea typeface="Courier New"/>
                <a:cs typeface="Courier New"/>
                <a:sym typeface="Courier New"/>
              </a:rPr>
              <a:t>o2) {</a:t>
            </a:r>
            <a:endParaRPr b="1" sz="1300">
              <a:solidFill>
                <a:srgbClr val="080808"/>
              </a:solidFill>
              <a:latin typeface="Courier New"/>
              <a:ea typeface="Courier New"/>
              <a:cs typeface="Courier New"/>
              <a:sym typeface="Courier New"/>
            </a:endParaRPr>
          </a:p>
          <a:p>
            <a:pPr indent="457200" lvl="0" marL="914400" rtl="0" algn="l">
              <a:spcBef>
                <a:spcPts val="0"/>
              </a:spcBef>
              <a:spcAft>
                <a:spcPts val="0"/>
              </a:spcAft>
              <a:buClr>
                <a:schemeClr val="dk1"/>
              </a:buClr>
              <a:buSzPts val="1100"/>
              <a:buFont typeface="Arial"/>
              <a:buNone/>
            </a:pPr>
            <a:r>
              <a:rPr b="1" lang="en" sz="1300">
                <a:solidFill>
                  <a:srgbClr val="0033B3"/>
                </a:solidFill>
                <a:latin typeface="Courier New"/>
                <a:ea typeface="Courier New"/>
                <a:cs typeface="Courier New"/>
                <a:sym typeface="Courier New"/>
              </a:rPr>
              <a:t>return </a:t>
            </a:r>
            <a:r>
              <a:rPr b="1" lang="en" sz="1300">
                <a:solidFill>
                  <a:srgbClr val="080808"/>
                </a:solidFill>
                <a:latin typeface="Courier New"/>
                <a:ea typeface="Courier New"/>
                <a:cs typeface="Courier New"/>
                <a:sym typeface="Courier New"/>
              </a:rPr>
              <a:t>o1.getNom().compareTo(o2.getNom());</a:t>
            </a:r>
            <a:endParaRPr b="1" sz="1300">
              <a:solidFill>
                <a:srgbClr val="080808"/>
              </a:solidFill>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b="1" lang="en" sz="1300">
                <a:solidFill>
                  <a:srgbClr val="080808"/>
                </a:solidFill>
                <a:latin typeface="Courier New"/>
                <a:ea typeface="Courier New"/>
                <a:cs typeface="Courier New"/>
                <a:sym typeface="Courier New"/>
              </a:rPr>
              <a:t>}</a:t>
            </a:r>
            <a:endParaRPr b="1" sz="1300">
              <a:solidFill>
                <a:srgbClr val="080808"/>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b="1" lang="en" sz="1300">
                <a:solidFill>
                  <a:srgbClr val="080808"/>
                </a:solidFill>
                <a:latin typeface="Courier New"/>
                <a:ea typeface="Courier New"/>
                <a:cs typeface="Courier New"/>
                <a:sym typeface="Courier New"/>
              </a:rPr>
              <a:t>};</a:t>
            </a:r>
            <a:endParaRPr b="1" sz="1300">
              <a:solidFill>
                <a:srgbClr val="080808"/>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t/>
            </a:r>
            <a:endParaRPr b="1" sz="1300">
              <a:solidFill>
                <a:srgbClr val="080808"/>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b="1" lang="en" sz="1300">
                <a:solidFill>
                  <a:schemeClr val="dk1"/>
                </a:solidFill>
                <a:latin typeface="Courier New"/>
                <a:ea typeface="Courier New"/>
                <a:cs typeface="Courier New"/>
                <a:sym typeface="Courier New"/>
              </a:rPr>
              <a:t>Collections</a:t>
            </a:r>
            <a:r>
              <a:rPr b="1" lang="en" sz="1300">
                <a:solidFill>
                  <a:srgbClr val="080808"/>
                </a:solidFill>
                <a:latin typeface="Courier New"/>
                <a:ea typeface="Courier New"/>
                <a:cs typeface="Courier New"/>
                <a:sym typeface="Courier New"/>
              </a:rPr>
              <a:t>.</a:t>
            </a:r>
            <a:r>
              <a:rPr b="1" i="1" lang="en" sz="1300">
                <a:solidFill>
                  <a:srgbClr val="080808"/>
                </a:solidFill>
                <a:latin typeface="Courier New"/>
                <a:ea typeface="Courier New"/>
                <a:cs typeface="Courier New"/>
                <a:sym typeface="Courier New"/>
              </a:rPr>
              <a:t>sort</a:t>
            </a:r>
            <a:r>
              <a:rPr b="1" lang="en" sz="1300">
                <a:solidFill>
                  <a:srgbClr val="080808"/>
                </a:solidFill>
                <a:latin typeface="Courier New"/>
                <a:ea typeface="Courier New"/>
                <a:cs typeface="Courier New"/>
                <a:sym typeface="Courier New"/>
              </a:rPr>
              <a:t>(</a:t>
            </a:r>
            <a:r>
              <a:rPr b="1" lang="en" sz="1300">
                <a:solidFill>
                  <a:schemeClr val="dk1"/>
                </a:solidFill>
                <a:latin typeface="Courier New"/>
                <a:ea typeface="Courier New"/>
                <a:cs typeface="Courier New"/>
                <a:sym typeface="Courier New"/>
              </a:rPr>
              <a:t>personnes, </a:t>
            </a:r>
            <a:r>
              <a:rPr b="1" lang="en" sz="1300">
                <a:solidFill>
                  <a:schemeClr val="dk1"/>
                </a:solidFill>
                <a:latin typeface="Courier New"/>
                <a:ea typeface="Courier New"/>
                <a:cs typeface="Courier New"/>
                <a:sym typeface="Courier New"/>
              </a:rPr>
              <a:t>nomComparator</a:t>
            </a:r>
            <a:r>
              <a:rPr b="1" lang="en" sz="1300">
                <a:solidFill>
                  <a:srgbClr val="080808"/>
                </a:solidFill>
                <a:latin typeface="Courier New"/>
                <a:ea typeface="Courier New"/>
                <a:cs typeface="Courier New"/>
                <a:sym typeface="Courier New"/>
              </a:rPr>
              <a:t>);</a:t>
            </a:r>
            <a:endParaRPr b="1" sz="1300">
              <a:solidFill>
                <a:srgbClr val="080808"/>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t/>
            </a:r>
            <a:endParaRPr b="1" sz="1300">
              <a:solidFill>
                <a:srgbClr val="080808"/>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b="1" lang="en" sz="1300">
                <a:solidFill>
                  <a:schemeClr val="dk1"/>
                </a:solidFill>
                <a:latin typeface="Courier New"/>
                <a:ea typeface="Courier New"/>
                <a:cs typeface="Courier New"/>
                <a:sym typeface="Courier New"/>
              </a:rPr>
              <a:t>System</a:t>
            </a:r>
            <a:r>
              <a:rPr b="1" lang="en" sz="1300">
                <a:solidFill>
                  <a:srgbClr val="080808"/>
                </a:solidFill>
                <a:latin typeface="Courier New"/>
                <a:ea typeface="Courier New"/>
                <a:cs typeface="Courier New"/>
                <a:sym typeface="Courier New"/>
              </a:rPr>
              <a:t>.</a:t>
            </a:r>
            <a:r>
              <a:rPr b="1" i="1" lang="en" sz="1300">
                <a:solidFill>
                  <a:srgbClr val="871094"/>
                </a:solidFill>
                <a:latin typeface="Courier New"/>
                <a:ea typeface="Courier New"/>
                <a:cs typeface="Courier New"/>
                <a:sym typeface="Courier New"/>
              </a:rPr>
              <a:t>out</a:t>
            </a:r>
            <a:r>
              <a:rPr b="1" lang="en" sz="1300">
                <a:solidFill>
                  <a:srgbClr val="080808"/>
                </a:solidFill>
                <a:latin typeface="Courier New"/>
                <a:ea typeface="Courier New"/>
                <a:cs typeface="Courier New"/>
                <a:sym typeface="Courier New"/>
              </a:rPr>
              <a:t>.println(</a:t>
            </a:r>
            <a:r>
              <a:rPr b="1" lang="en" sz="1300">
                <a:solidFill>
                  <a:srgbClr val="067D17"/>
                </a:solidFill>
                <a:latin typeface="Courier New"/>
                <a:ea typeface="Courier New"/>
                <a:cs typeface="Courier New"/>
                <a:sym typeface="Courier New"/>
              </a:rPr>
              <a:t>"Liste triée selon le nom: " </a:t>
            </a:r>
            <a:r>
              <a:rPr b="1" lang="en" sz="1300">
                <a:solidFill>
                  <a:srgbClr val="080808"/>
                </a:solidFill>
                <a:latin typeface="Courier New"/>
                <a:ea typeface="Courier New"/>
                <a:cs typeface="Courier New"/>
                <a:sym typeface="Courier New"/>
              </a:rPr>
              <a:t>+ </a:t>
            </a:r>
            <a:r>
              <a:rPr b="1" lang="en" sz="1300">
                <a:solidFill>
                  <a:schemeClr val="dk1"/>
                </a:solidFill>
                <a:latin typeface="Courier New"/>
                <a:ea typeface="Courier New"/>
                <a:cs typeface="Courier New"/>
                <a:sym typeface="Courier New"/>
              </a:rPr>
              <a:t>personnes</a:t>
            </a:r>
            <a:r>
              <a:rPr b="1" lang="en" sz="1300">
                <a:solidFill>
                  <a:srgbClr val="080808"/>
                </a:solidFill>
                <a:latin typeface="Courier New"/>
                <a:ea typeface="Courier New"/>
                <a:cs typeface="Courier New"/>
                <a:sym typeface="Courier New"/>
              </a:rPr>
              <a:t>);</a:t>
            </a:r>
            <a:endParaRPr b="1" sz="13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1300">
              <a:solidFill>
                <a:srgbClr val="7928A1"/>
              </a:solidFill>
              <a:latin typeface="Courier New"/>
              <a:ea typeface="Courier New"/>
              <a:cs typeface="Courier New"/>
              <a:sym typeface="Courier New"/>
            </a:endParaRPr>
          </a:p>
        </p:txBody>
      </p:sp>
      <p:sp>
        <p:nvSpPr>
          <p:cNvPr id="461" name="Google Shape;461;p54"/>
          <p:cNvSpPr/>
          <p:nvPr/>
        </p:nvSpPr>
        <p:spPr>
          <a:xfrm>
            <a:off x="959725" y="2374025"/>
            <a:ext cx="6681900" cy="1255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2" name="Google Shape;462;p54"/>
          <p:cNvSpPr txBox="1"/>
          <p:nvPr/>
        </p:nvSpPr>
        <p:spPr>
          <a:xfrm>
            <a:off x="6840750" y="974075"/>
            <a:ext cx="1631700" cy="8154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Roboto"/>
                <a:ea typeface="Roboto"/>
                <a:cs typeface="Roboto"/>
                <a:sym typeface="Roboto"/>
              </a:rPr>
              <a:t>Instanciation à travers un objet anonyme</a:t>
            </a:r>
            <a:endParaRPr b="1">
              <a:solidFill>
                <a:srgbClr val="FF0000"/>
              </a:solidFill>
              <a:latin typeface="Roboto"/>
              <a:ea typeface="Roboto"/>
              <a:cs typeface="Roboto"/>
              <a:sym typeface="Roboto"/>
            </a:endParaRPr>
          </a:p>
        </p:txBody>
      </p:sp>
      <p:cxnSp>
        <p:nvCxnSpPr>
          <p:cNvPr id="463" name="Google Shape;463;p54"/>
          <p:cNvCxnSpPr>
            <a:endCxn id="461" idx="3"/>
          </p:cNvCxnSpPr>
          <p:nvPr/>
        </p:nvCxnSpPr>
        <p:spPr>
          <a:xfrm rot="5400000">
            <a:off x="7158175" y="2272925"/>
            <a:ext cx="1212300" cy="245400"/>
          </a:xfrm>
          <a:prstGeom prst="bentConnector2">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pic>
        <p:nvPicPr>
          <p:cNvPr descr="D:\esprit 2014\ESPRIT 2014\charte essprit 2014\render\support final\triangle.png" id="468" name="Google Shape;468;p55"/>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469" name="Google Shape;469;p55"/>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470" name="Google Shape;470;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71" name="Google Shape;471;p55"/>
          <p:cNvSpPr txBox="1"/>
          <p:nvPr/>
        </p:nvSpPr>
        <p:spPr>
          <a:xfrm>
            <a:off x="857250" y="27050"/>
            <a:ext cx="50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Les interfaces fonctionnelles : exemple Comparator (2/3)</a:t>
            </a:r>
            <a:endParaRPr b="1">
              <a:solidFill>
                <a:srgbClr val="E20B0B"/>
              </a:solidFill>
            </a:endParaRPr>
          </a:p>
        </p:txBody>
      </p:sp>
      <p:sp>
        <p:nvSpPr>
          <p:cNvPr id="472" name="Google Shape;472;p55"/>
          <p:cNvSpPr txBox="1"/>
          <p:nvPr/>
        </p:nvSpPr>
        <p:spPr>
          <a:xfrm>
            <a:off x="541950" y="699050"/>
            <a:ext cx="8060100" cy="3558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sz="1300">
              <a:solidFill>
                <a:srgbClr val="262626"/>
              </a:solidFill>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lang="en" sz="1300">
                <a:solidFill>
                  <a:schemeClr val="dk1"/>
                </a:solidFill>
                <a:latin typeface="Courier New"/>
                <a:ea typeface="Courier New"/>
                <a:cs typeface="Courier New"/>
                <a:sym typeface="Courier New"/>
              </a:rPr>
              <a:t>Comparator</a:t>
            </a:r>
            <a:r>
              <a:rPr b="1" lang="en" sz="1300">
                <a:solidFill>
                  <a:srgbClr val="080808"/>
                </a:solidFill>
                <a:latin typeface="Courier New"/>
                <a:ea typeface="Courier New"/>
                <a:cs typeface="Courier New"/>
                <a:sym typeface="Courier New"/>
              </a:rPr>
              <a:t>&lt;</a:t>
            </a:r>
            <a:r>
              <a:rPr b="1" lang="en" sz="1300">
                <a:solidFill>
                  <a:schemeClr val="dk1"/>
                </a:solidFill>
                <a:latin typeface="Courier New"/>
                <a:ea typeface="Courier New"/>
                <a:cs typeface="Courier New"/>
                <a:sym typeface="Courier New"/>
              </a:rPr>
              <a:t>Personne</a:t>
            </a:r>
            <a:r>
              <a:rPr b="1" lang="en" sz="1300">
                <a:solidFill>
                  <a:srgbClr val="080808"/>
                </a:solidFill>
                <a:latin typeface="Courier New"/>
                <a:ea typeface="Courier New"/>
                <a:cs typeface="Courier New"/>
                <a:sym typeface="Courier New"/>
              </a:rPr>
              <a:t>&gt; </a:t>
            </a:r>
            <a:r>
              <a:rPr b="1" lang="en" sz="1300">
                <a:solidFill>
                  <a:schemeClr val="dk1"/>
                </a:solidFill>
                <a:latin typeface="Courier New"/>
                <a:ea typeface="Courier New"/>
                <a:cs typeface="Courier New"/>
                <a:sym typeface="Courier New"/>
              </a:rPr>
              <a:t>ageComparator </a:t>
            </a:r>
            <a:r>
              <a:rPr b="1" lang="en" sz="1300">
                <a:solidFill>
                  <a:srgbClr val="080808"/>
                </a:solidFill>
                <a:latin typeface="Courier New"/>
                <a:ea typeface="Courier New"/>
                <a:cs typeface="Courier New"/>
                <a:sym typeface="Courier New"/>
              </a:rPr>
              <a:t>= </a:t>
            </a:r>
            <a:r>
              <a:rPr b="1" lang="en" sz="1300">
                <a:solidFill>
                  <a:srgbClr val="0033B3"/>
                </a:solidFill>
                <a:latin typeface="Courier New"/>
                <a:ea typeface="Courier New"/>
                <a:cs typeface="Courier New"/>
                <a:sym typeface="Courier New"/>
              </a:rPr>
              <a:t>new </a:t>
            </a:r>
            <a:r>
              <a:rPr b="1" lang="en" sz="1300">
                <a:solidFill>
                  <a:schemeClr val="dk1"/>
                </a:solidFill>
                <a:latin typeface="Courier New"/>
                <a:ea typeface="Courier New"/>
                <a:cs typeface="Courier New"/>
                <a:sym typeface="Courier New"/>
              </a:rPr>
              <a:t>Comparator</a:t>
            </a:r>
            <a:r>
              <a:rPr b="1" lang="en" sz="1300">
                <a:solidFill>
                  <a:srgbClr val="080808"/>
                </a:solidFill>
                <a:latin typeface="Courier New"/>
                <a:ea typeface="Courier New"/>
                <a:cs typeface="Courier New"/>
                <a:sym typeface="Courier New"/>
              </a:rPr>
              <a:t>&lt;</a:t>
            </a:r>
            <a:r>
              <a:rPr b="1" lang="en" sz="1300">
                <a:solidFill>
                  <a:schemeClr val="dk1"/>
                </a:solidFill>
                <a:latin typeface="Courier New"/>
                <a:ea typeface="Courier New"/>
                <a:cs typeface="Courier New"/>
                <a:sym typeface="Courier New"/>
              </a:rPr>
              <a:t>Personne</a:t>
            </a:r>
            <a:r>
              <a:rPr b="1" lang="en" sz="1300">
                <a:solidFill>
                  <a:srgbClr val="080808"/>
                </a:solidFill>
                <a:latin typeface="Courier New"/>
                <a:ea typeface="Courier New"/>
                <a:cs typeface="Courier New"/>
                <a:sym typeface="Courier New"/>
              </a:rPr>
              <a:t>&gt;() {</a:t>
            </a:r>
            <a:endParaRPr b="1" sz="1300">
              <a:solidFill>
                <a:srgbClr val="080808"/>
              </a:solidFill>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b="1" lang="en" sz="1300">
                <a:solidFill>
                  <a:srgbClr val="9E880D"/>
                </a:solidFill>
                <a:latin typeface="Courier New"/>
                <a:ea typeface="Courier New"/>
                <a:cs typeface="Courier New"/>
                <a:sym typeface="Courier New"/>
              </a:rPr>
              <a:t>@Override</a:t>
            </a:r>
            <a:endParaRPr b="1" sz="1300">
              <a:solidFill>
                <a:srgbClr val="9E880D"/>
              </a:solidFill>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b="1" lang="en" sz="1300">
                <a:solidFill>
                  <a:srgbClr val="0033B3"/>
                </a:solidFill>
                <a:latin typeface="Courier New"/>
                <a:ea typeface="Courier New"/>
                <a:cs typeface="Courier New"/>
                <a:sym typeface="Courier New"/>
              </a:rPr>
              <a:t>public int </a:t>
            </a:r>
            <a:r>
              <a:rPr b="1" lang="en" sz="1300">
                <a:solidFill>
                  <a:srgbClr val="00627A"/>
                </a:solidFill>
                <a:latin typeface="Courier New"/>
                <a:ea typeface="Courier New"/>
                <a:cs typeface="Courier New"/>
                <a:sym typeface="Courier New"/>
              </a:rPr>
              <a:t>compare</a:t>
            </a:r>
            <a:r>
              <a:rPr b="1" lang="en" sz="1300">
                <a:solidFill>
                  <a:srgbClr val="080808"/>
                </a:solidFill>
                <a:latin typeface="Courier New"/>
                <a:ea typeface="Courier New"/>
                <a:cs typeface="Courier New"/>
                <a:sym typeface="Courier New"/>
              </a:rPr>
              <a:t>(</a:t>
            </a:r>
            <a:r>
              <a:rPr b="1" lang="en" sz="1300">
                <a:solidFill>
                  <a:schemeClr val="dk1"/>
                </a:solidFill>
                <a:latin typeface="Courier New"/>
                <a:ea typeface="Courier New"/>
                <a:cs typeface="Courier New"/>
                <a:sym typeface="Courier New"/>
              </a:rPr>
              <a:t>Personne </a:t>
            </a:r>
            <a:r>
              <a:rPr b="1" lang="en" sz="1300">
                <a:solidFill>
                  <a:srgbClr val="080808"/>
                </a:solidFill>
                <a:latin typeface="Courier New"/>
                <a:ea typeface="Courier New"/>
                <a:cs typeface="Courier New"/>
                <a:sym typeface="Courier New"/>
              </a:rPr>
              <a:t>o1, </a:t>
            </a:r>
            <a:r>
              <a:rPr b="1" lang="en" sz="1300">
                <a:solidFill>
                  <a:schemeClr val="dk1"/>
                </a:solidFill>
                <a:latin typeface="Courier New"/>
                <a:ea typeface="Courier New"/>
                <a:cs typeface="Courier New"/>
                <a:sym typeface="Courier New"/>
              </a:rPr>
              <a:t>Personne </a:t>
            </a:r>
            <a:r>
              <a:rPr b="1" lang="en" sz="1300">
                <a:solidFill>
                  <a:srgbClr val="080808"/>
                </a:solidFill>
                <a:latin typeface="Courier New"/>
                <a:ea typeface="Courier New"/>
                <a:cs typeface="Courier New"/>
                <a:sym typeface="Courier New"/>
              </a:rPr>
              <a:t>o2) {</a:t>
            </a:r>
            <a:endParaRPr b="1" sz="1300">
              <a:solidFill>
                <a:srgbClr val="080808"/>
              </a:solidFill>
              <a:latin typeface="Courier New"/>
              <a:ea typeface="Courier New"/>
              <a:cs typeface="Courier New"/>
              <a:sym typeface="Courier New"/>
            </a:endParaRPr>
          </a:p>
          <a:p>
            <a:pPr indent="457200" lvl="0" marL="914400" rtl="0" algn="l">
              <a:spcBef>
                <a:spcPts val="0"/>
              </a:spcBef>
              <a:spcAft>
                <a:spcPts val="0"/>
              </a:spcAft>
              <a:buClr>
                <a:schemeClr val="dk1"/>
              </a:buClr>
              <a:buSzPts val="1100"/>
              <a:buFont typeface="Arial"/>
              <a:buNone/>
            </a:pPr>
            <a:r>
              <a:rPr b="1" lang="en" sz="1300">
                <a:solidFill>
                  <a:srgbClr val="0033B3"/>
                </a:solidFill>
                <a:latin typeface="Courier New"/>
                <a:ea typeface="Courier New"/>
                <a:cs typeface="Courier New"/>
                <a:sym typeface="Courier New"/>
              </a:rPr>
              <a:t>return </a:t>
            </a:r>
            <a:r>
              <a:rPr b="1" lang="en" sz="1300">
                <a:solidFill>
                  <a:srgbClr val="080808"/>
                </a:solidFill>
                <a:latin typeface="Courier New"/>
                <a:ea typeface="Courier New"/>
                <a:cs typeface="Courier New"/>
                <a:sym typeface="Courier New"/>
              </a:rPr>
              <a:t>o1.getAge() - o2.getAge();</a:t>
            </a:r>
            <a:endParaRPr b="1" sz="1300">
              <a:solidFill>
                <a:srgbClr val="080808"/>
              </a:solidFill>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b="1" lang="en" sz="1300">
                <a:solidFill>
                  <a:srgbClr val="080808"/>
                </a:solidFill>
                <a:latin typeface="Courier New"/>
                <a:ea typeface="Courier New"/>
                <a:cs typeface="Courier New"/>
                <a:sym typeface="Courier New"/>
              </a:rPr>
              <a:t>}</a:t>
            </a:r>
            <a:endParaRPr b="1" sz="1300">
              <a:solidFill>
                <a:srgbClr val="080808"/>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b="1" lang="en" sz="1300">
                <a:solidFill>
                  <a:srgbClr val="080808"/>
                </a:solidFill>
                <a:latin typeface="Courier New"/>
                <a:ea typeface="Courier New"/>
                <a:cs typeface="Courier New"/>
                <a:sym typeface="Courier New"/>
              </a:rPr>
              <a:t>};</a:t>
            </a:r>
            <a:endParaRPr b="1" sz="1300">
              <a:solidFill>
                <a:srgbClr val="080808"/>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t/>
            </a:r>
            <a:endParaRPr b="1" sz="1300">
              <a:solidFill>
                <a:schemeClr val="dk1"/>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t/>
            </a:r>
            <a:endParaRPr b="1" sz="1300">
              <a:solidFill>
                <a:schemeClr val="dk1"/>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b="1" lang="en" sz="1300">
                <a:solidFill>
                  <a:srgbClr val="9E9E9E"/>
                </a:solidFill>
                <a:latin typeface="Courier New"/>
                <a:ea typeface="Courier New"/>
                <a:cs typeface="Courier New"/>
                <a:sym typeface="Courier New"/>
              </a:rPr>
              <a:t>// Tri selon l’age, en cas d’égalité on compare selon le nom</a:t>
            </a:r>
            <a:endParaRPr b="1" sz="1300">
              <a:solidFill>
                <a:srgbClr val="080808"/>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b="1" lang="en" sz="1300">
                <a:solidFill>
                  <a:schemeClr val="dk1"/>
                </a:solidFill>
                <a:latin typeface="Courier New"/>
                <a:ea typeface="Courier New"/>
                <a:cs typeface="Courier New"/>
                <a:sym typeface="Courier New"/>
              </a:rPr>
              <a:t>Collections</a:t>
            </a:r>
            <a:r>
              <a:rPr b="1" lang="en" sz="1300">
                <a:solidFill>
                  <a:srgbClr val="080808"/>
                </a:solidFill>
                <a:latin typeface="Courier New"/>
                <a:ea typeface="Courier New"/>
                <a:cs typeface="Courier New"/>
                <a:sym typeface="Courier New"/>
              </a:rPr>
              <a:t>.</a:t>
            </a:r>
            <a:r>
              <a:rPr b="1" i="1" lang="en" sz="1300">
                <a:solidFill>
                  <a:srgbClr val="080808"/>
                </a:solidFill>
                <a:latin typeface="Courier New"/>
                <a:ea typeface="Courier New"/>
                <a:cs typeface="Courier New"/>
                <a:sym typeface="Courier New"/>
              </a:rPr>
              <a:t>sort</a:t>
            </a:r>
            <a:r>
              <a:rPr b="1" lang="en" sz="1300">
                <a:solidFill>
                  <a:srgbClr val="080808"/>
                </a:solidFill>
                <a:latin typeface="Courier New"/>
                <a:ea typeface="Courier New"/>
                <a:cs typeface="Courier New"/>
                <a:sym typeface="Courier New"/>
              </a:rPr>
              <a:t>(</a:t>
            </a:r>
            <a:r>
              <a:rPr b="1" lang="en" sz="1300">
                <a:solidFill>
                  <a:schemeClr val="dk1"/>
                </a:solidFill>
                <a:latin typeface="Courier New"/>
                <a:ea typeface="Courier New"/>
                <a:cs typeface="Courier New"/>
                <a:sym typeface="Courier New"/>
              </a:rPr>
              <a:t>personnes, </a:t>
            </a:r>
            <a:r>
              <a:rPr b="1" lang="en" sz="1300">
                <a:solidFill>
                  <a:schemeClr val="dk1"/>
                </a:solidFill>
                <a:highlight>
                  <a:srgbClr val="FFFFFF"/>
                </a:highlight>
                <a:latin typeface="Courier New"/>
                <a:ea typeface="Courier New"/>
                <a:cs typeface="Courier New"/>
                <a:sym typeface="Courier New"/>
              </a:rPr>
              <a:t>ageComparator</a:t>
            </a:r>
            <a:r>
              <a:rPr b="1" lang="en" sz="1300">
                <a:solidFill>
                  <a:srgbClr val="080808"/>
                </a:solidFill>
                <a:highlight>
                  <a:srgbClr val="FFFFFF"/>
                </a:highlight>
                <a:latin typeface="Courier New"/>
                <a:ea typeface="Courier New"/>
                <a:cs typeface="Courier New"/>
                <a:sym typeface="Courier New"/>
              </a:rPr>
              <a:t>.</a:t>
            </a:r>
            <a:r>
              <a:rPr b="1" lang="en" sz="1300">
                <a:solidFill>
                  <a:srgbClr val="7928A1"/>
                </a:solidFill>
                <a:latin typeface="Courier New"/>
                <a:ea typeface="Courier New"/>
                <a:cs typeface="Courier New"/>
                <a:sym typeface="Courier New"/>
              </a:rPr>
              <a:t>thenComparing</a:t>
            </a:r>
            <a:r>
              <a:rPr b="1" lang="en" sz="1300">
                <a:solidFill>
                  <a:srgbClr val="080808"/>
                </a:solidFill>
                <a:highlight>
                  <a:srgbClr val="FFFFFF"/>
                </a:highlight>
                <a:latin typeface="Courier New"/>
                <a:ea typeface="Courier New"/>
                <a:cs typeface="Courier New"/>
                <a:sym typeface="Courier New"/>
              </a:rPr>
              <a:t>(</a:t>
            </a:r>
            <a:r>
              <a:rPr b="1" lang="en" sz="1300">
                <a:solidFill>
                  <a:schemeClr val="dk1"/>
                </a:solidFill>
                <a:highlight>
                  <a:srgbClr val="FFFFFF"/>
                </a:highlight>
                <a:latin typeface="Courier New"/>
                <a:ea typeface="Courier New"/>
                <a:cs typeface="Courier New"/>
                <a:sym typeface="Courier New"/>
              </a:rPr>
              <a:t>nomComparator</a:t>
            </a:r>
            <a:r>
              <a:rPr b="1" lang="en" sz="1300">
                <a:solidFill>
                  <a:srgbClr val="080808"/>
                </a:solidFill>
                <a:highlight>
                  <a:srgbClr val="FFFFFF"/>
                </a:highlight>
                <a:latin typeface="Courier New"/>
                <a:ea typeface="Courier New"/>
                <a:cs typeface="Courier New"/>
                <a:sym typeface="Courier New"/>
              </a:rPr>
              <a:t>)</a:t>
            </a:r>
            <a:r>
              <a:rPr b="1" lang="en" sz="1300">
                <a:solidFill>
                  <a:srgbClr val="080808"/>
                </a:solidFill>
                <a:latin typeface="Courier New"/>
                <a:ea typeface="Courier New"/>
                <a:cs typeface="Courier New"/>
                <a:sym typeface="Courier New"/>
              </a:rPr>
              <a:t>);</a:t>
            </a:r>
            <a:endParaRPr b="1" sz="1300">
              <a:solidFill>
                <a:srgbClr val="080808"/>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t/>
            </a:r>
            <a:endParaRPr b="1" sz="1300">
              <a:solidFill>
                <a:srgbClr val="080808"/>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b="1" lang="en" sz="1300">
                <a:solidFill>
                  <a:schemeClr val="dk1"/>
                </a:solidFill>
                <a:latin typeface="Courier New"/>
                <a:ea typeface="Courier New"/>
                <a:cs typeface="Courier New"/>
                <a:sym typeface="Courier New"/>
              </a:rPr>
              <a:t>System</a:t>
            </a:r>
            <a:r>
              <a:rPr b="1" lang="en" sz="1300">
                <a:solidFill>
                  <a:srgbClr val="080808"/>
                </a:solidFill>
                <a:latin typeface="Courier New"/>
                <a:ea typeface="Courier New"/>
                <a:cs typeface="Courier New"/>
                <a:sym typeface="Courier New"/>
              </a:rPr>
              <a:t>.</a:t>
            </a:r>
            <a:r>
              <a:rPr b="1" i="1" lang="en" sz="1300">
                <a:solidFill>
                  <a:srgbClr val="871094"/>
                </a:solidFill>
                <a:latin typeface="Courier New"/>
                <a:ea typeface="Courier New"/>
                <a:cs typeface="Courier New"/>
                <a:sym typeface="Courier New"/>
              </a:rPr>
              <a:t>out</a:t>
            </a:r>
            <a:r>
              <a:rPr b="1" lang="en" sz="1300">
                <a:solidFill>
                  <a:srgbClr val="080808"/>
                </a:solidFill>
                <a:latin typeface="Courier New"/>
                <a:ea typeface="Courier New"/>
                <a:cs typeface="Courier New"/>
                <a:sym typeface="Courier New"/>
              </a:rPr>
              <a:t>.println(</a:t>
            </a:r>
            <a:r>
              <a:rPr b="1" lang="en" sz="1300">
                <a:solidFill>
                  <a:srgbClr val="067D17"/>
                </a:solidFill>
                <a:latin typeface="Courier New"/>
                <a:ea typeface="Courier New"/>
                <a:cs typeface="Courier New"/>
                <a:sym typeface="Courier New"/>
              </a:rPr>
              <a:t>"Liste triée: " </a:t>
            </a:r>
            <a:r>
              <a:rPr b="1" lang="en" sz="1300">
                <a:solidFill>
                  <a:srgbClr val="080808"/>
                </a:solidFill>
                <a:latin typeface="Courier New"/>
                <a:ea typeface="Courier New"/>
                <a:cs typeface="Courier New"/>
                <a:sym typeface="Courier New"/>
              </a:rPr>
              <a:t>+ </a:t>
            </a:r>
            <a:r>
              <a:rPr b="1" lang="en" sz="1300">
                <a:solidFill>
                  <a:schemeClr val="dk1"/>
                </a:solidFill>
                <a:latin typeface="Courier New"/>
                <a:ea typeface="Courier New"/>
                <a:cs typeface="Courier New"/>
                <a:sym typeface="Courier New"/>
              </a:rPr>
              <a:t>personnes</a:t>
            </a:r>
            <a:r>
              <a:rPr b="1" lang="en" sz="1300">
                <a:solidFill>
                  <a:srgbClr val="080808"/>
                </a:solidFill>
                <a:latin typeface="Courier New"/>
                <a:ea typeface="Courier New"/>
                <a:cs typeface="Courier New"/>
                <a:sym typeface="Courier New"/>
              </a:rPr>
              <a:t>);</a:t>
            </a:r>
            <a:endParaRPr b="1" sz="13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1300">
              <a:solidFill>
                <a:srgbClr val="262626"/>
              </a:solidFill>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lang="en" sz="1300">
                <a:solidFill>
                  <a:srgbClr val="262626"/>
                </a:solidFill>
                <a:latin typeface="Courier New"/>
                <a:ea typeface="Courier New"/>
                <a:cs typeface="Courier New"/>
                <a:sym typeface="Courier New"/>
              </a:rPr>
              <a:t>}</a:t>
            </a:r>
            <a:endParaRPr b="1" sz="130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solidFill>
                  <a:srgbClr val="262626"/>
                </a:solidFill>
                <a:latin typeface="Courier New"/>
                <a:ea typeface="Courier New"/>
                <a:cs typeface="Courier New"/>
                <a:sym typeface="Courier New"/>
              </a:rPr>
              <a:t>}</a:t>
            </a:r>
            <a:endParaRPr b="1" sz="1300">
              <a:solidFill>
                <a:srgbClr val="7928A1"/>
              </a:solidFill>
              <a:latin typeface="Courier New"/>
              <a:ea typeface="Courier New"/>
              <a:cs typeface="Courier New"/>
              <a:sym typeface="Courier New"/>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pic>
        <p:nvPicPr>
          <p:cNvPr descr="D:\esprit 2014\ESPRIT 2014\charte essprit 2014\render\support final\triangle.png" id="477" name="Google Shape;477;p56"/>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478" name="Google Shape;478;p56"/>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479" name="Google Shape;479;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80" name="Google Shape;480;p56"/>
          <p:cNvSpPr txBox="1"/>
          <p:nvPr/>
        </p:nvSpPr>
        <p:spPr>
          <a:xfrm>
            <a:off x="390450" y="586525"/>
            <a:ext cx="83631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Roboto Light"/>
              <a:ea typeface="Roboto Light"/>
              <a:cs typeface="Roboto Light"/>
              <a:sym typeface="Roboto Light"/>
            </a:endParaRPr>
          </a:p>
          <a:p>
            <a:pPr indent="0" lvl="0" marL="0" rtl="0" algn="l">
              <a:spcBef>
                <a:spcPts val="0"/>
              </a:spcBef>
              <a:spcAft>
                <a:spcPts val="0"/>
              </a:spcAft>
              <a:buNone/>
            </a:pPr>
            <a:r>
              <a:rPr lang="en" sz="1800">
                <a:solidFill>
                  <a:schemeClr val="dk1"/>
                </a:solidFill>
                <a:latin typeface="Roboto Light"/>
                <a:ea typeface="Roboto Light"/>
                <a:cs typeface="Roboto Light"/>
                <a:sym typeface="Roboto Light"/>
              </a:rPr>
              <a:t>L'instanciation de l'interface via un </a:t>
            </a:r>
            <a:r>
              <a:rPr b="1" lang="en" sz="1800">
                <a:solidFill>
                  <a:srgbClr val="FF0000"/>
                </a:solidFill>
                <a:latin typeface="Roboto"/>
                <a:ea typeface="Roboto"/>
                <a:cs typeface="Roboto"/>
                <a:sym typeface="Roboto"/>
              </a:rPr>
              <a:t>objet anonyme </a:t>
            </a:r>
            <a:r>
              <a:rPr lang="en" sz="1800">
                <a:solidFill>
                  <a:schemeClr val="dk1"/>
                </a:solidFill>
                <a:latin typeface="Roboto Light"/>
                <a:ea typeface="Roboto Light"/>
                <a:cs typeface="Roboto Light"/>
                <a:sym typeface="Roboto Light"/>
              </a:rPr>
              <a:t>signifie qu’ on peut créer plusieurs implémentations de la méthode </a:t>
            </a:r>
            <a:r>
              <a:rPr b="1" lang="en" sz="1800">
                <a:solidFill>
                  <a:srgbClr val="FF0000"/>
                </a:solidFill>
                <a:latin typeface="Roboto"/>
                <a:ea typeface="Roboto"/>
                <a:cs typeface="Roboto"/>
                <a:sym typeface="Roboto"/>
              </a:rPr>
              <a:t>compare</a:t>
            </a:r>
            <a:r>
              <a:rPr lang="en" sz="1800">
                <a:solidFill>
                  <a:schemeClr val="dk1"/>
                </a:solidFill>
                <a:latin typeface="Roboto Light"/>
                <a:ea typeface="Roboto Light"/>
                <a:cs typeface="Roboto Light"/>
                <a:sym typeface="Roboto Light"/>
              </a:rPr>
              <a:t> sans avoir à créer une classe dédiée pour chaque scénario spécifique. Cela simplifie considérablement le code en évitant la surcharge de classes.</a:t>
            </a:r>
            <a:endParaRPr sz="1800">
              <a:solidFill>
                <a:schemeClr val="dk1"/>
              </a:solidFill>
              <a:latin typeface="Roboto Light"/>
              <a:ea typeface="Roboto Light"/>
              <a:cs typeface="Roboto Light"/>
              <a:sym typeface="Roboto Light"/>
            </a:endParaRPr>
          </a:p>
          <a:p>
            <a:pPr indent="0" lvl="0" marL="0" rtl="0" algn="l">
              <a:spcBef>
                <a:spcPts val="0"/>
              </a:spcBef>
              <a:spcAft>
                <a:spcPts val="0"/>
              </a:spcAft>
              <a:buNone/>
            </a:pPr>
            <a:r>
              <a:t/>
            </a:r>
            <a:endParaRPr sz="1800">
              <a:solidFill>
                <a:schemeClr val="dk1"/>
              </a:solidFill>
              <a:latin typeface="Roboto Light"/>
              <a:ea typeface="Roboto Light"/>
              <a:cs typeface="Roboto Light"/>
              <a:sym typeface="Roboto Light"/>
            </a:endParaRPr>
          </a:p>
          <a:p>
            <a:pPr indent="0" lvl="0" marL="0" rtl="0" algn="l">
              <a:spcBef>
                <a:spcPts val="0"/>
              </a:spcBef>
              <a:spcAft>
                <a:spcPts val="0"/>
              </a:spcAft>
              <a:buNone/>
            </a:pPr>
            <a:r>
              <a:rPr lang="en" sz="1800">
                <a:solidFill>
                  <a:schemeClr val="dk1"/>
                </a:solidFill>
                <a:latin typeface="Roboto Light"/>
                <a:ea typeface="Roboto Light"/>
                <a:cs typeface="Roboto Light"/>
                <a:sym typeface="Roboto Light"/>
              </a:rPr>
              <a:t>Nous pouvons également </a:t>
            </a:r>
            <a:r>
              <a:rPr b="1" lang="en" sz="1800">
                <a:solidFill>
                  <a:srgbClr val="FF0000"/>
                </a:solidFill>
                <a:latin typeface="Roboto"/>
                <a:ea typeface="Roboto"/>
                <a:cs typeface="Roboto"/>
                <a:sym typeface="Roboto"/>
              </a:rPr>
              <a:t>combiner </a:t>
            </a:r>
            <a:r>
              <a:rPr lang="en" sz="1800">
                <a:solidFill>
                  <a:schemeClr val="dk1"/>
                </a:solidFill>
                <a:latin typeface="Roboto Light"/>
                <a:ea typeface="Roboto Light"/>
                <a:cs typeface="Roboto Light"/>
                <a:sym typeface="Roboto Light"/>
              </a:rPr>
              <a:t>des comparateurs en utilisant la méthode </a:t>
            </a:r>
            <a:r>
              <a:rPr b="1" lang="en" sz="1800">
                <a:solidFill>
                  <a:srgbClr val="FF0000"/>
                </a:solidFill>
                <a:latin typeface="Roboto"/>
                <a:ea typeface="Roboto"/>
                <a:cs typeface="Roboto"/>
                <a:sym typeface="Roboto"/>
              </a:rPr>
              <a:t>thenComparing </a:t>
            </a:r>
            <a:r>
              <a:rPr lang="en" sz="1800">
                <a:solidFill>
                  <a:schemeClr val="dk1"/>
                </a:solidFill>
                <a:latin typeface="Roboto Light"/>
                <a:ea typeface="Roboto Light"/>
                <a:cs typeface="Roboto Light"/>
                <a:sym typeface="Roboto Light"/>
              </a:rPr>
              <a:t>, qui est une méthode par défaut de l'interface </a:t>
            </a:r>
            <a:r>
              <a:rPr b="1" lang="en" sz="1800">
                <a:solidFill>
                  <a:srgbClr val="FF0000"/>
                </a:solidFill>
                <a:latin typeface="Roboto"/>
                <a:ea typeface="Roboto"/>
                <a:cs typeface="Roboto"/>
                <a:sym typeface="Roboto"/>
              </a:rPr>
              <a:t>Comparator</a:t>
            </a:r>
            <a:r>
              <a:rPr lang="en" sz="1800">
                <a:solidFill>
                  <a:schemeClr val="dk1"/>
                </a:solidFill>
                <a:latin typeface="Roboto Light"/>
                <a:ea typeface="Roboto Light"/>
                <a:cs typeface="Roboto Light"/>
                <a:sym typeface="Roboto Light"/>
              </a:rPr>
              <a:t>. Cette approche nous permet de définir plusieurs critères de tri pour obtenir un ordre de tri plus complexe.</a:t>
            </a:r>
            <a:endParaRPr sz="1800">
              <a:solidFill>
                <a:schemeClr val="dk1"/>
              </a:solidFill>
              <a:latin typeface="Roboto Light"/>
              <a:ea typeface="Roboto Light"/>
              <a:cs typeface="Roboto Light"/>
              <a:sym typeface="Roboto Light"/>
            </a:endParaRPr>
          </a:p>
        </p:txBody>
      </p:sp>
      <p:sp>
        <p:nvSpPr>
          <p:cNvPr id="481" name="Google Shape;481;p56"/>
          <p:cNvSpPr txBox="1"/>
          <p:nvPr/>
        </p:nvSpPr>
        <p:spPr>
          <a:xfrm>
            <a:off x="857250" y="27050"/>
            <a:ext cx="50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Les interfaces fonctionnelles : exemple Comparator (3/3)</a:t>
            </a:r>
            <a:endParaRPr b="1">
              <a:solidFill>
                <a:srgbClr val="E20B0B"/>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None/>
            </a:pPr>
            <a:fld id="{00000000-1234-1234-1234-123412341234}" type="slidenum">
              <a:rPr b="1" lang="en" sz="1100"/>
              <a:t>‹#›</a:t>
            </a:fld>
            <a:endParaRPr/>
          </a:p>
        </p:txBody>
      </p:sp>
      <p:sp>
        <p:nvSpPr>
          <p:cNvPr id="487" name="Google Shape;487;p57"/>
          <p:cNvSpPr txBox="1"/>
          <p:nvPr/>
        </p:nvSpPr>
        <p:spPr>
          <a:xfrm>
            <a:off x="377400" y="1771575"/>
            <a:ext cx="8389200" cy="974700"/>
          </a:xfrm>
          <a:prstGeom prst="rect">
            <a:avLst/>
          </a:prstGeom>
          <a:noFill/>
          <a:ln>
            <a:noFill/>
          </a:ln>
        </p:spPr>
        <p:txBody>
          <a:bodyPr anchorCtr="0" anchor="ctr" bIns="34275" lIns="68575" spcFirstLastPara="1" rIns="68575" wrap="square" tIns="68575">
            <a:noAutofit/>
          </a:bodyPr>
          <a:lstStyle/>
          <a:p>
            <a:pPr indent="0" lvl="0" marL="0" rtl="0" algn="ctr">
              <a:lnSpc>
                <a:spcPct val="90000"/>
              </a:lnSpc>
              <a:spcBef>
                <a:spcPts val="0"/>
              </a:spcBef>
              <a:spcAft>
                <a:spcPts val="0"/>
              </a:spcAft>
              <a:buNone/>
            </a:pPr>
            <a:r>
              <a:rPr lang="en" sz="6000">
                <a:solidFill>
                  <a:srgbClr val="434343"/>
                </a:solidFill>
                <a:latin typeface="Barlow Condensed Medium"/>
                <a:ea typeface="Barlow Condensed Medium"/>
                <a:cs typeface="Barlow Condensed Medium"/>
                <a:sym typeface="Barlow Condensed Medium"/>
              </a:rPr>
              <a:t>Merci pour votre attention </a:t>
            </a:r>
            <a:endParaRPr sz="6000">
              <a:solidFill>
                <a:srgbClr val="434343"/>
              </a:solidFill>
              <a:latin typeface="Barlow Condensed Medium"/>
              <a:ea typeface="Barlow Condensed Medium"/>
              <a:cs typeface="Barlow Condensed Medium"/>
              <a:sym typeface="Barlow Condensed Medium"/>
            </a:endParaRPr>
          </a:p>
        </p:txBody>
      </p:sp>
      <p:cxnSp>
        <p:nvCxnSpPr>
          <p:cNvPr id="488" name="Google Shape;488;p57"/>
          <p:cNvCxnSpPr/>
          <p:nvPr/>
        </p:nvCxnSpPr>
        <p:spPr>
          <a:xfrm>
            <a:off x="2069400" y="2767200"/>
            <a:ext cx="5005200" cy="15000"/>
          </a:xfrm>
          <a:prstGeom prst="straightConnector1">
            <a:avLst/>
          </a:prstGeom>
          <a:noFill/>
          <a:ln cap="flat" cmpd="sng" w="28575">
            <a:solidFill>
              <a:srgbClr val="F5340B"/>
            </a:solidFill>
            <a:prstDash val="solid"/>
            <a:round/>
            <a:headEnd len="med" w="med" type="none"/>
            <a:tailEnd len="med" w="med" type="none"/>
          </a:ln>
        </p:spPr>
      </p:cxnSp>
      <p:pic>
        <p:nvPicPr>
          <p:cNvPr id="489" name="Google Shape;489;p57"/>
          <p:cNvPicPr preferRelativeResize="0"/>
          <p:nvPr/>
        </p:nvPicPr>
        <p:blipFill>
          <a:blip r:embed="rId3">
            <a:alphaModFix/>
          </a:blip>
          <a:stretch>
            <a:fillRect/>
          </a:stretch>
        </p:blipFill>
        <p:spPr>
          <a:xfrm>
            <a:off x="7365200" y="76200"/>
            <a:ext cx="1702600" cy="859974"/>
          </a:xfrm>
          <a:prstGeom prst="rect">
            <a:avLst/>
          </a:prstGeom>
          <a:noFill/>
          <a:ln>
            <a:noFill/>
          </a:ln>
        </p:spPr>
      </p:pic>
      <p:pic>
        <p:nvPicPr>
          <p:cNvPr descr="D:\esprit 2014\ESPRIT 2014\charte essprit 2014\render\support final\triangle.png" id="490" name="Google Shape;490;p57"/>
          <p:cNvPicPr preferRelativeResize="0"/>
          <p:nvPr/>
        </p:nvPicPr>
        <p:blipFill rotWithShape="1">
          <a:blip r:embed="rId4">
            <a:alphaModFix/>
          </a:blip>
          <a:srcRect b="0" l="0" r="0" t="0"/>
          <a:stretch/>
        </p:blipFill>
        <p:spPr>
          <a:xfrm flipH="1" rot="10800000">
            <a:off x="4" y="0"/>
            <a:ext cx="2371432" cy="1631872"/>
          </a:xfrm>
          <a:prstGeom prst="rect">
            <a:avLst/>
          </a:prstGeom>
          <a:noFill/>
          <a:ln>
            <a:noFill/>
          </a:ln>
        </p:spPr>
      </p:pic>
      <p:pic>
        <p:nvPicPr>
          <p:cNvPr id="491" name="Google Shape;491;p57"/>
          <p:cNvPicPr preferRelativeResize="0"/>
          <p:nvPr/>
        </p:nvPicPr>
        <p:blipFill rotWithShape="1">
          <a:blip r:embed="rId5">
            <a:alphaModFix/>
          </a:blip>
          <a:srcRect b="0" l="34210" r="39545" t="32046"/>
          <a:stretch/>
        </p:blipFill>
        <p:spPr>
          <a:xfrm>
            <a:off x="3828087" y="3072575"/>
            <a:ext cx="1487813" cy="18847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descr="D:\esprit 2014\ESPRIT 2014\charte essprit 2014\render\support final\triangle.png" id="90" name="Google Shape;90;p17"/>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91" name="Google Shape;91;p17"/>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92" name="Google Shape;92;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93" name="Google Shape;93;p17"/>
          <p:cNvSpPr txBox="1"/>
          <p:nvPr/>
        </p:nvSpPr>
        <p:spPr>
          <a:xfrm>
            <a:off x="458000" y="827425"/>
            <a:ext cx="7663200" cy="39498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0"/>
              </a:spcBef>
              <a:spcAft>
                <a:spcPts val="0"/>
              </a:spcAft>
              <a:buClr>
                <a:schemeClr val="dk1"/>
              </a:buClr>
              <a:buSzPts val="1100"/>
              <a:buFont typeface="Arial"/>
              <a:buNone/>
            </a:pPr>
            <a:r>
              <a:rPr lang="en" sz="1800">
                <a:solidFill>
                  <a:schemeClr val="dk1"/>
                </a:solidFill>
                <a:latin typeface="Roboto Light"/>
                <a:ea typeface="Roboto Light"/>
                <a:cs typeface="Roboto Light"/>
                <a:sym typeface="Roboto Light"/>
              </a:rPr>
              <a:t>Les collections en java sont un ensemble de </a:t>
            </a:r>
            <a:r>
              <a:rPr b="1" lang="en" sz="1800">
                <a:solidFill>
                  <a:srgbClr val="E20B0B"/>
                </a:solidFill>
                <a:latin typeface="Roboto"/>
                <a:ea typeface="Roboto"/>
                <a:cs typeface="Roboto"/>
                <a:sym typeface="Roboto"/>
              </a:rPr>
              <a:t>classes</a:t>
            </a:r>
            <a:r>
              <a:rPr b="1" lang="en" sz="1800">
                <a:solidFill>
                  <a:schemeClr val="dk1"/>
                </a:solidFill>
                <a:latin typeface="Roboto"/>
                <a:ea typeface="Roboto"/>
                <a:cs typeface="Roboto"/>
                <a:sym typeface="Roboto"/>
              </a:rPr>
              <a:t> </a:t>
            </a:r>
            <a:r>
              <a:rPr lang="en" sz="1800">
                <a:solidFill>
                  <a:schemeClr val="dk1"/>
                </a:solidFill>
                <a:latin typeface="Roboto Light"/>
                <a:ea typeface="Roboto Light"/>
                <a:cs typeface="Roboto Light"/>
                <a:sym typeface="Roboto Light"/>
              </a:rPr>
              <a:t>et </a:t>
            </a:r>
            <a:r>
              <a:rPr b="1" lang="en" sz="1800">
                <a:solidFill>
                  <a:srgbClr val="E20B0B"/>
                </a:solidFill>
                <a:latin typeface="Roboto"/>
                <a:ea typeface="Roboto"/>
                <a:cs typeface="Roboto"/>
                <a:sym typeface="Roboto"/>
              </a:rPr>
              <a:t>d'interfaces</a:t>
            </a:r>
            <a:r>
              <a:rPr lang="en" sz="1800">
                <a:solidFill>
                  <a:schemeClr val="dk1"/>
                </a:solidFill>
                <a:latin typeface="Roboto Light"/>
                <a:ea typeface="Roboto Light"/>
                <a:cs typeface="Roboto Light"/>
                <a:sym typeface="Roboto Light"/>
              </a:rPr>
              <a:t> qui aident à manipuler les données efficacement.</a:t>
            </a:r>
            <a:endParaRPr sz="1800">
              <a:solidFill>
                <a:schemeClr val="dk1"/>
              </a:solidFill>
              <a:latin typeface="Roboto Light"/>
              <a:ea typeface="Roboto Light"/>
              <a:cs typeface="Roboto Light"/>
              <a:sym typeface="Roboto Light"/>
            </a:endParaRPr>
          </a:p>
          <a:p>
            <a:pPr indent="0" lvl="0" marL="0" rtl="0" algn="l">
              <a:lnSpc>
                <a:spcPct val="140000"/>
              </a:lnSpc>
              <a:spcBef>
                <a:spcPts val="0"/>
              </a:spcBef>
              <a:spcAft>
                <a:spcPts val="0"/>
              </a:spcAft>
              <a:buClr>
                <a:schemeClr val="dk1"/>
              </a:buClr>
              <a:buSzPts val="1100"/>
              <a:buFont typeface="Arial"/>
              <a:buNone/>
            </a:pPr>
            <a:r>
              <a:t/>
            </a:r>
            <a:endParaRPr sz="1800">
              <a:solidFill>
                <a:schemeClr val="dk1"/>
              </a:solidFill>
              <a:latin typeface="Roboto Light"/>
              <a:ea typeface="Roboto Light"/>
              <a:cs typeface="Roboto Light"/>
              <a:sym typeface="Roboto Light"/>
            </a:endParaRPr>
          </a:p>
          <a:p>
            <a:pPr indent="0" lvl="0" marL="0" rtl="0" algn="l">
              <a:lnSpc>
                <a:spcPct val="140000"/>
              </a:lnSpc>
              <a:spcBef>
                <a:spcPts val="0"/>
              </a:spcBef>
              <a:spcAft>
                <a:spcPts val="0"/>
              </a:spcAft>
              <a:buClr>
                <a:schemeClr val="dk1"/>
              </a:buClr>
              <a:buSzPts val="1100"/>
              <a:buFont typeface="Arial"/>
              <a:buNone/>
            </a:pPr>
            <a:r>
              <a:rPr lang="en" sz="1800">
                <a:solidFill>
                  <a:schemeClr val="dk1"/>
                </a:solidFill>
                <a:latin typeface="Roboto Light"/>
                <a:ea typeface="Roboto Light"/>
                <a:cs typeface="Roboto Light"/>
                <a:sym typeface="Roboto Light"/>
              </a:rPr>
              <a:t>Il existe de nombreuses implémentations de collections :</a:t>
            </a:r>
            <a:endParaRPr sz="1800">
              <a:solidFill>
                <a:schemeClr val="dk1"/>
              </a:solidFill>
              <a:latin typeface="Roboto Light"/>
              <a:ea typeface="Roboto Light"/>
              <a:cs typeface="Roboto Light"/>
              <a:sym typeface="Roboto Light"/>
            </a:endParaRPr>
          </a:p>
          <a:p>
            <a:pPr indent="-342900" lvl="0" marL="914400" rtl="0" algn="l">
              <a:lnSpc>
                <a:spcPct val="140000"/>
              </a:lnSpc>
              <a:spcBef>
                <a:spcPts val="1000"/>
              </a:spcBef>
              <a:spcAft>
                <a:spcPts val="0"/>
              </a:spcAft>
              <a:buClr>
                <a:schemeClr val="dk1"/>
              </a:buClr>
              <a:buSzPts val="1800"/>
              <a:buFont typeface="Roboto Light"/>
              <a:buChar char="❖"/>
            </a:pPr>
            <a:r>
              <a:rPr lang="en" sz="1800">
                <a:solidFill>
                  <a:schemeClr val="dk1"/>
                </a:solidFill>
                <a:latin typeface="Roboto Light"/>
                <a:ea typeface="Roboto Light"/>
                <a:cs typeface="Roboto Light"/>
                <a:sym typeface="Roboto Light"/>
              </a:rPr>
              <a:t>Certaines collections acceptent les doublons, d'autres pas.</a:t>
            </a:r>
            <a:endParaRPr sz="1800">
              <a:solidFill>
                <a:schemeClr val="dk1"/>
              </a:solidFill>
              <a:latin typeface="Roboto Light"/>
              <a:ea typeface="Roboto Light"/>
              <a:cs typeface="Roboto Light"/>
              <a:sym typeface="Roboto Light"/>
            </a:endParaRPr>
          </a:p>
          <a:p>
            <a:pPr indent="-342900" lvl="0" marL="914400" rtl="0" algn="l">
              <a:lnSpc>
                <a:spcPct val="140000"/>
              </a:lnSpc>
              <a:spcBef>
                <a:spcPts val="1000"/>
              </a:spcBef>
              <a:spcAft>
                <a:spcPts val="0"/>
              </a:spcAft>
              <a:buClr>
                <a:schemeClr val="dk1"/>
              </a:buClr>
              <a:buSzPts val="1800"/>
              <a:buFont typeface="Roboto Light"/>
              <a:buChar char="❖"/>
            </a:pPr>
            <a:r>
              <a:rPr lang="en" sz="1800">
                <a:solidFill>
                  <a:schemeClr val="dk1"/>
                </a:solidFill>
                <a:latin typeface="Roboto Light"/>
                <a:ea typeface="Roboto Light"/>
                <a:cs typeface="Roboto Light"/>
                <a:sym typeface="Roboto Light"/>
              </a:rPr>
              <a:t>Certaines sont ordonnées, d'autres pas.</a:t>
            </a:r>
            <a:endParaRPr sz="1800">
              <a:solidFill>
                <a:schemeClr val="dk1"/>
              </a:solidFill>
              <a:latin typeface="Roboto Light"/>
              <a:ea typeface="Roboto Light"/>
              <a:cs typeface="Roboto Light"/>
              <a:sym typeface="Roboto Light"/>
            </a:endParaRPr>
          </a:p>
          <a:p>
            <a:pPr indent="-342900" lvl="0" marL="914400" rtl="0" algn="l">
              <a:lnSpc>
                <a:spcPct val="140000"/>
              </a:lnSpc>
              <a:spcBef>
                <a:spcPts val="1000"/>
              </a:spcBef>
              <a:spcAft>
                <a:spcPts val="0"/>
              </a:spcAft>
              <a:buClr>
                <a:schemeClr val="dk1"/>
              </a:buClr>
              <a:buSzPts val="1800"/>
              <a:buFont typeface="Roboto Light"/>
              <a:buChar char="❖"/>
            </a:pPr>
            <a:r>
              <a:rPr lang="en" sz="1800">
                <a:solidFill>
                  <a:schemeClr val="dk1"/>
                </a:solidFill>
                <a:latin typeface="Roboto Light"/>
                <a:ea typeface="Roboto Light"/>
                <a:cs typeface="Roboto Light"/>
                <a:sym typeface="Roboto Light"/>
              </a:rPr>
              <a:t>Certaines collections émettent quelques restrictions, comme le type ou l'interdiction de la valeur null.</a:t>
            </a:r>
            <a:endParaRPr sz="1800">
              <a:solidFill>
                <a:schemeClr val="dk1"/>
              </a:solidFill>
              <a:latin typeface="Roboto Light"/>
              <a:ea typeface="Roboto Light"/>
              <a:cs typeface="Roboto Light"/>
              <a:sym typeface="Roboto Light"/>
            </a:endParaRPr>
          </a:p>
          <a:p>
            <a:pPr indent="0" lvl="0" marL="0" rtl="0" algn="l">
              <a:spcBef>
                <a:spcPts val="0"/>
              </a:spcBef>
              <a:spcAft>
                <a:spcPts val="0"/>
              </a:spcAft>
              <a:buClr>
                <a:schemeClr val="dk1"/>
              </a:buClr>
              <a:buSzPts val="1100"/>
              <a:buFont typeface="Arial"/>
              <a:buNone/>
            </a:pPr>
            <a:r>
              <a:t/>
            </a:r>
            <a:endParaRPr sz="1800">
              <a:solidFill>
                <a:schemeClr val="dk1"/>
              </a:solidFill>
              <a:latin typeface="Roboto Light"/>
              <a:ea typeface="Roboto Light"/>
              <a:cs typeface="Roboto Light"/>
              <a:sym typeface="Roboto Light"/>
            </a:endParaRPr>
          </a:p>
        </p:txBody>
      </p:sp>
      <p:sp>
        <p:nvSpPr>
          <p:cNvPr id="94" name="Google Shape;94;p17"/>
          <p:cNvSpPr txBox="1"/>
          <p:nvPr/>
        </p:nvSpPr>
        <p:spPr>
          <a:xfrm>
            <a:off x="686425" y="149325"/>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  Collection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descr="D:\esprit 2014\ESPRIT 2014\charte essprit 2014\render\support final\triangle.png" id="99" name="Google Shape;99;p18"/>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00" name="Google Shape;100;p18"/>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01" name="Google Shape;101;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02" name="Google Shape;102;p18"/>
          <p:cNvSpPr txBox="1"/>
          <p:nvPr/>
        </p:nvSpPr>
        <p:spPr>
          <a:xfrm>
            <a:off x="848025" y="91575"/>
            <a:ext cx="48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Collection VS Tableaux Statiques</a:t>
            </a:r>
            <a:endParaRPr b="1">
              <a:solidFill>
                <a:srgbClr val="E20B0B"/>
              </a:solidFill>
            </a:endParaRPr>
          </a:p>
        </p:txBody>
      </p:sp>
      <p:graphicFrame>
        <p:nvGraphicFramePr>
          <p:cNvPr id="103" name="Google Shape;103;p18"/>
          <p:cNvGraphicFramePr/>
          <p:nvPr/>
        </p:nvGraphicFramePr>
        <p:xfrm>
          <a:off x="952500" y="910725"/>
          <a:ext cx="3000000" cy="3000000"/>
        </p:xfrm>
        <a:graphic>
          <a:graphicData uri="http://schemas.openxmlformats.org/drawingml/2006/table">
            <a:tbl>
              <a:tblPr>
                <a:noFill/>
                <a:tableStyleId>{E1525C26-3A37-4F9B-89F7-E9EA30CA972F}</a:tableStyleId>
              </a:tblPr>
              <a:tblGrid>
                <a:gridCol w="2413000"/>
                <a:gridCol w="2413000"/>
                <a:gridCol w="2413000"/>
              </a:tblGrid>
              <a:tr h="381000">
                <a:tc>
                  <a:txBody>
                    <a:bodyPr/>
                    <a:lstStyle/>
                    <a:p>
                      <a:pPr indent="0" lvl="0" marL="0" rtl="0" algn="l">
                        <a:spcBef>
                          <a:spcPts val="0"/>
                        </a:spcBef>
                        <a:spcAft>
                          <a:spcPts val="0"/>
                        </a:spcAft>
                        <a:buNone/>
                      </a:pPr>
                      <a:r>
                        <a:t/>
                      </a:r>
                      <a:endParaRPr sz="1600">
                        <a:highlight>
                          <a:srgbClr val="E20B0B"/>
                        </a:highlight>
                        <a:latin typeface="Roboto Light"/>
                        <a:ea typeface="Roboto Light"/>
                        <a:cs typeface="Roboto Light"/>
                        <a:sym typeface="Roboto Light"/>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b="1" lang="en" sz="1600">
                          <a:latin typeface="Roboto"/>
                          <a:ea typeface="Roboto"/>
                          <a:cs typeface="Roboto"/>
                          <a:sym typeface="Roboto"/>
                        </a:rPr>
                        <a:t>Collection</a:t>
                      </a:r>
                      <a:endParaRPr b="1" sz="1600">
                        <a:latin typeface="Roboto"/>
                        <a:ea typeface="Roboto"/>
                        <a:cs typeface="Roboto"/>
                        <a:sym typeface="Roboto"/>
                      </a:endParaRPr>
                    </a:p>
                  </a:txBody>
                  <a:tcPr marT="91425" marB="91425" marR="91425" marL="91425">
                    <a:lnL cap="flat" cmpd="sng" w="9525">
                      <a:solidFill>
                        <a:srgbClr val="999999"/>
                      </a:solidFill>
                      <a:prstDash val="solid"/>
                      <a:round/>
                      <a:headEnd len="sm" w="sm" type="none"/>
                      <a:tailEnd len="sm" w="sm" type="none"/>
                    </a:lnL>
                    <a:solidFill>
                      <a:schemeClr val="lt2"/>
                    </a:solidFill>
                  </a:tcPr>
                </a:tc>
                <a:tc>
                  <a:txBody>
                    <a:bodyPr/>
                    <a:lstStyle/>
                    <a:p>
                      <a:pPr indent="0" lvl="0" marL="0" rtl="0" algn="ctr">
                        <a:spcBef>
                          <a:spcPts val="0"/>
                        </a:spcBef>
                        <a:spcAft>
                          <a:spcPts val="0"/>
                        </a:spcAft>
                        <a:buNone/>
                      </a:pPr>
                      <a:r>
                        <a:rPr b="1" lang="en" sz="1600">
                          <a:latin typeface="Roboto"/>
                          <a:ea typeface="Roboto"/>
                          <a:cs typeface="Roboto"/>
                          <a:sym typeface="Roboto"/>
                        </a:rPr>
                        <a:t>Tableau</a:t>
                      </a:r>
                      <a:endParaRPr b="1" sz="1600">
                        <a:latin typeface="Roboto"/>
                        <a:ea typeface="Roboto"/>
                        <a:cs typeface="Roboto"/>
                        <a:sym typeface="Roboto"/>
                      </a:endParaRPr>
                    </a:p>
                  </a:txBody>
                  <a:tcPr marT="91425" marB="91425" marR="91425" marL="91425">
                    <a:solidFill>
                      <a:schemeClr val="lt2"/>
                    </a:solidFill>
                  </a:tcPr>
                </a:tc>
              </a:tr>
              <a:tr h="381000">
                <a:tc>
                  <a:txBody>
                    <a:bodyPr/>
                    <a:lstStyle/>
                    <a:p>
                      <a:pPr indent="0" lvl="0" marL="0" rtl="0" algn="ctr">
                        <a:spcBef>
                          <a:spcPts val="0"/>
                        </a:spcBef>
                        <a:spcAft>
                          <a:spcPts val="0"/>
                        </a:spcAft>
                        <a:buNone/>
                      </a:pPr>
                      <a:r>
                        <a:rPr b="1" lang="en" sz="1600">
                          <a:latin typeface="Roboto"/>
                          <a:ea typeface="Roboto"/>
                          <a:cs typeface="Roboto"/>
                          <a:sym typeface="Roboto"/>
                        </a:rPr>
                        <a:t>Taille</a:t>
                      </a:r>
                      <a:endParaRPr b="1" sz="1600">
                        <a:latin typeface="Roboto"/>
                        <a:ea typeface="Roboto"/>
                        <a:cs typeface="Roboto"/>
                        <a:sym typeface="Roboto"/>
                      </a:endParaRPr>
                    </a:p>
                  </a:txBody>
                  <a:tcPr marT="91425" marB="91425" marR="91425" marL="91425" anchor="ctr">
                    <a:lnT cap="flat" cmpd="sng" w="9525">
                      <a:solidFill>
                        <a:srgbClr val="999999"/>
                      </a:solidFill>
                      <a:prstDash val="solid"/>
                      <a:round/>
                      <a:headEnd len="sm" w="sm" type="none"/>
                      <a:tailEnd len="sm" w="sm" type="none"/>
                    </a:lnT>
                    <a:solidFill>
                      <a:schemeClr val="lt2"/>
                    </a:solidFill>
                  </a:tcPr>
                </a:tc>
                <a:tc>
                  <a:txBody>
                    <a:bodyPr/>
                    <a:lstStyle/>
                    <a:p>
                      <a:pPr indent="0" lvl="0" marL="0" rtl="0" algn="ctr">
                        <a:spcBef>
                          <a:spcPts val="0"/>
                        </a:spcBef>
                        <a:spcAft>
                          <a:spcPts val="0"/>
                        </a:spcAft>
                        <a:buNone/>
                      </a:pPr>
                      <a:r>
                        <a:rPr lang="en" sz="1600">
                          <a:latin typeface="Roboto Light"/>
                          <a:ea typeface="Roboto Light"/>
                          <a:cs typeface="Roboto Light"/>
                          <a:sym typeface="Roboto Light"/>
                        </a:rPr>
                        <a:t>Taille dynamique</a:t>
                      </a:r>
                      <a:endParaRPr sz="1600">
                        <a:latin typeface="Roboto Light"/>
                        <a:ea typeface="Roboto Light"/>
                        <a:cs typeface="Roboto Light"/>
                        <a:sym typeface="Roboto Light"/>
                      </a:endParaRPr>
                    </a:p>
                  </a:txBody>
                  <a:tcPr marT="91425" marB="91425" marR="91425" marL="91425"/>
                </a:tc>
                <a:tc>
                  <a:txBody>
                    <a:bodyPr/>
                    <a:lstStyle/>
                    <a:p>
                      <a:pPr indent="0" lvl="0" marL="0" rtl="0" algn="ctr">
                        <a:spcBef>
                          <a:spcPts val="0"/>
                        </a:spcBef>
                        <a:spcAft>
                          <a:spcPts val="0"/>
                        </a:spcAft>
                        <a:buNone/>
                      </a:pPr>
                      <a:r>
                        <a:rPr lang="en" sz="1600">
                          <a:latin typeface="Roboto Light"/>
                          <a:ea typeface="Roboto Light"/>
                          <a:cs typeface="Roboto Light"/>
                          <a:sym typeface="Roboto Light"/>
                        </a:rPr>
                        <a:t>Taille Fixe</a:t>
                      </a:r>
                      <a:endParaRPr sz="1600">
                        <a:latin typeface="Roboto Light"/>
                        <a:ea typeface="Roboto Light"/>
                        <a:cs typeface="Roboto Light"/>
                        <a:sym typeface="Roboto Light"/>
                      </a:endParaRPr>
                    </a:p>
                  </a:txBody>
                  <a:tcPr marT="91425" marB="91425" marR="91425" marL="91425"/>
                </a:tc>
              </a:tr>
              <a:tr h="381000">
                <a:tc>
                  <a:txBody>
                    <a:bodyPr/>
                    <a:lstStyle/>
                    <a:p>
                      <a:pPr indent="0" lvl="0" marL="0" rtl="0" algn="ctr">
                        <a:spcBef>
                          <a:spcPts val="0"/>
                        </a:spcBef>
                        <a:spcAft>
                          <a:spcPts val="0"/>
                        </a:spcAft>
                        <a:buNone/>
                      </a:pPr>
                      <a:r>
                        <a:rPr b="1" lang="en" sz="1600">
                          <a:latin typeface="Roboto"/>
                          <a:ea typeface="Roboto"/>
                          <a:cs typeface="Roboto"/>
                          <a:sym typeface="Roboto"/>
                        </a:rPr>
                        <a:t>Type d’element</a:t>
                      </a:r>
                      <a:endParaRPr b="1" sz="1600">
                        <a:latin typeface="Roboto"/>
                        <a:ea typeface="Roboto"/>
                        <a:cs typeface="Roboto"/>
                        <a:sym typeface="Roboto"/>
                      </a:endParaRPr>
                    </a:p>
                  </a:txBody>
                  <a:tcPr marT="91425" marB="91425" marR="91425" marL="91425" anchor="ctr">
                    <a:solidFill>
                      <a:schemeClr val="lt2"/>
                    </a:solidFill>
                  </a:tcPr>
                </a:tc>
                <a:tc>
                  <a:txBody>
                    <a:bodyPr/>
                    <a:lstStyle/>
                    <a:p>
                      <a:pPr indent="0" lvl="0" marL="0" rtl="0" algn="ctr">
                        <a:spcBef>
                          <a:spcPts val="0"/>
                        </a:spcBef>
                        <a:spcAft>
                          <a:spcPts val="0"/>
                        </a:spcAft>
                        <a:buNone/>
                      </a:pPr>
                      <a:r>
                        <a:rPr lang="en" sz="1600">
                          <a:latin typeface="Roboto Light"/>
                          <a:ea typeface="Roboto Light"/>
                          <a:cs typeface="Roboto Light"/>
                          <a:sym typeface="Roboto Light"/>
                        </a:rPr>
                        <a:t>Objet (pas de types primitifs)</a:t>
                      </a:r>
                      <a:endParaRPr sz="1600">
                        <a:latin typeface="Roboto Light"/>
                        <a:ea typeface="Roboto Light"/>
                        <a:cs typeface="Roboto Light"/>
                        <a:sym typeface="Roboto Light"/>
                      </a:endParaRPr>
                    </a:p>
                  </a:txBody>
                  <a:tcPr marT="91425" marB="91425" marR="91425" marL="91425"/>
                </a:tc>
                <a:tc>
                  <a:txBody>
                    <a:bodyPr/>
                    <a:lstStyle/>
                    <a:p>
                      <a:pPr indent="0" lvl="0" marL="0" rtl="0" algn="ctr">
                        <a:spcBef>
                          <a:spcPts val="0"/>
                        </a:spcBef>
                        <a:spcAft>
                          <a:spcPts val="0"/>
                        </a:spcAft>
                        <a:buNone/>
                      </a:pPr>
                      <a:r>
                        <a:rPr lang="en" sz="1600">
                          <a:latin typeface="Roboto Light"/>
                          <a:ea typeface="Roboto Light"/>
                          <a:cs typeface="Roboto Light"/>
                          <a:sym typeface="Roboto Light"/>
                        </a:rPr>
                        <a:t>Types primitifs et objet </a:t>
                      </a:r>
                      <a:endParaRPr sz="1600">
                        <a:latin typeface="Roboto Light"/>
                        <a:ea typeface="Roboto Light"/>
                        <a:cs typeface="Roboto Light"/>
                        <a:sym typeface="Roboto Light"/>
                      </a:endParaRPr>
                    </a:p>
                  </a:txBody>
                  <a:tcPr marT="91425" marB="91425" marR="91425" marL="91425"/>
                </a:tc>
              </a:tr>
              <a:tr h="381000">
                <a:tc>
                  <a:txBody>
                    <a:bodyPr/>
                    <a:lstStyle/>
                    <a:p>
                      <a:pPr indent="0" lvl="0" marL="0" rtl="0" algn="ctr">
                        <a:spcBef>
                          <a:spcPts val="0"/>
                        </a:spcBef>
                        <a:spcAft>
                          <a:spcPts val="0"/>
                        </a:spcAft>
                        <a:buNone/>
                      </a:pPr>
                      <a:r>
                        <a:rPr b="1" lang="en" sz="1600">
                          <a:latin typeface="Roboto"/>
                          <a:ea typeface="Roboto"/>
                          <a:cs typeface="Roboto"/>
                          <a:sym typeface="Roboto"/>
                        </a:rPr>
                        <a:t>Accès</a:t>
                      </a:r>
                      <a:r>
                        <a:rPr b="1" lang="en" sz="1600">
                          <a:latin typeface="Roboto"/>
                          <a:ea typeface="Roboto"/>
                          <a:cs typeface="Roboto"/>
                          <a:sym typeface="Roboto"/>
                        </a:rPr>
                        <a:t> </a:t>
                      </a:r>
                      <a:endParaRPr b="1" sz="1600">
                        <a:latin typeface="Roboto"/>
                        <a:ea typeface="Roboto"/>
                        <a:cs typeface="Roboto"/>
                        <a:sym typeface="Roboto"/>
                      </a:endParaRPr>
                    </a:p>
                  </a:txBody>
                  <a:tcPr marT="91425" marB="91425" marR="91425" marL="91425" anchor="ctr">
                    <a:solidFill>
                      <a:schemeClr val="lt2"/>
                    </a:solidFill>
                  </a:tcPr>
                </a:tc>
                <a:tc>
                  <a:txBody>
                    <a:bodyPr/>
                    <a:lstStyle/>
                    <a:p>
                      <a:pPr indent="0" lvl="0" marL="0" rtl="0" algn="ctr">
                        <a:spcBef>
                          <a:spcPts val="0"/>
                        </a:spcBef>
                        <a:spcAft>
                          <a:spcPts val="0"/>
                        </a:spcAft>
                        <a:buNone/>
                      </a:pPr>
                      <a:r>
                        <a:rPr lang="en" sz="1600">
                          <a:latin typeface="Roboto Light"/>
                          <a:ea typeface="Roboto Light"/>
                          <a:cs typeface="Roboto Light"/>
                          <a:sym typeface="Roboto Light"/>
                        </a:rPr>
                        <a:t>Accès sequentiel </a:t>
                      </a:r>
                      <a:endParaRPr sz="1600">
                        <a:latin typeface="Roboto Light"/>
                        <a:ea typeface="Roboto Light"/>
                        <a:cs typeface="Roboto Light"/>
                        <a:sym typeface="Roboto Light"/>
                      </a:endParaRPr>
                    </a:p>
                  </a:txBody>
                  <a:tcPr marT="91425" marB="91425" marR="91425" marL="91425"/>
                </a:tc>
                <a:tc>
                  <a:txBody>
                    <a:bodyPr/>
                    <a:lstStyle/>
                    <a:p>
                      <a:pPr indent="0" lvl="0" marL="0" rtl="0" algn="ctr">
                        <a:spcBef>
                          <a:spcPts val="0"/>
                        </a:spcBef>
                        <a:spcAft>
                          <a:spcPts val="0"/>
                        </a:spcAft>
                        <a:buNone/>
                      </a:pPr>
                      <a:r>
                        <a:rPr lang="en" sz="1600">
                          <a:latin typeface="Roboto Light"/>
                          <a:ea typeface="Roboto Light"/>
                          <a:cs typeface="Roboto Light"/>
                          <a:sym typeface="Roboto Light"/>
                        </a:rPr>
                        <a:t>Accès par index </a:t>
                      </a:r>
                      <a:endParaRPr sz="1600">
                        <a:latin typeface="Roboto Light"/>
                        <a:ea typeface="Roboto Light"/>
                        <a:cs typeface="Roboto Light"/>
                        <a:sym typeface="Roboto Light"/>
                      </a:endParaRPr>
                    </a:p>
                  </a:txBody>
                  <a:tcPr marT="91425" marB="91425" marR="91425" marL="91425"/>
                </a:tc>
              </a:tr>
              <a:tr h="381000">
                <a:tc>
                  <a:txBody>
                    <a:bodyPr/>
                    <a:lstStyle/>
                    <a:p>
                      <a:pPr indent="0" lvl="0" marL="0" rtl="0" algn="ctr">
                        <a:spcBef>
                          <a:spcPts val="0"/>
                        </a:spcBef>
                        <a:spcAft>
                          <a:spcPts val="0"/>
                        </a:spcAft>
                        <a:buNone/>
                      </a:pPr>
                      <a:r>
                        <a:rPr b="1" lang="en" sz="1600">
                          <a:latin typeface="Roboto"/>
                          <a:ea typeface="Roboto"/>
                          <a:cs typeface="Roboto"/>
                          <a:sym typeface="Roboto"/>
                        </a:rPr>
                        <a:t>Manipulation </a:t>
                      </a:r>
                      <a:endParaRPr b="1" sz="1600">
                        <a:latin typeface="Roboto"/>
                        <a:ea typeface="Roboto"/>
                        <a:cs typeface="Roboto"/>
                        <a:sym typeface="Roboto"/>
                      </a:endParaRPr>
                    </a:p>
                  </a:txBody>
                  <a:tcPr marT="91425" marB="91425" marR="91425" marL="91425" anchor="ctr">
                    <a:solidFill>
                      <a:schemeClr val="lt2"/>
                    </a:solidFill>
                  </a:tcPr>
                </a:tc>
                <a:tc>
                  <a:txBody>
                    <a:bodyPr/>
                    <a:lstStyle/>
                    <a:p>
                      <a:pPr indent="0" lvl="0" marL="0" rtl="0" algn="ctr">
                        <a:spcBef>
                          <a:spcPts val="0"/>
                        </a:spcBef>
                        <a:spcAft>
                          <a:spcPts val="0"/>
                        </a:spcAft>
                        <a:buNone/>
                      </a:pPr>
                      <a:r>
                        <a:rPr lang="en" sz="1600">
                          <a:latin typeface="Roboto Light"/>
                          <a:ea typeface="Roboto Light"/>
                          <a:cs typeface="Roboto Light"/>
                          <a:sym typeface="Roboto Light"/>
                        </a:rPr>
                        <a:t>Des </a:t>
                      </a:r>
                      <a:r>
                        <a:rPr lang="en" sz="1600">
                          <a:latin typeface="Roboto Light"/>
                          <a:ea typeface="Roboto Light"/>
                          <a:cs typeface="Roboto Light"/>
                          <a:sym typeface="Roboto Light"/>
                        </a:rPr>
                        <a:t>méthodes</a:t>
                      </a:r>
                      <a:r>
                        <a:rPr lang="en" sz="1600">
                          <a:latin typeface="Roboto Light"/>
                          <a:ea typeface="Roboto Light"/>
                          <a:cs typeface="Roboto Light"/>
                          <a:sym typeface="Roboto Light"/>
                        </a:rPr>
                        <a:t> </a:t>
                      </a:r>
                      <a:r>
                        <a:rPr lang="en" sz="1600">
                          <a:latin typeface="Roboto Light"/>
                          <a:ea typeface="Roboto Light"/>
                          <a:cs typeface="Roboto Light"/>
                          <a:sym typeface="Roboto Light"/>
                        </a:rPr>
                        <a:t>prédéfinies</a:t>
                      </a:r>
                      <a:r>
                        <a:rPr lang="en" sz="1600">
                          <a:latin typeface="Roboto Light"/>
                          <a:ea typeface="Roboto Light"/>
                          <a:cs typeface="Roboto Light"/>
                          <a:sym typeface="Roboto Light"/>
                        </a:rPr>
                        <a:t> pour l’ajout , la suppression … </a:t>
                      </a:r>
                      <a:endParaRPr sz="1600">
                        <a:latin typeface="Roboto Light"/>
                        <a:ea typeface="Roboto Light"/>
                        <a:cs typeface="Roboto Light"/>
                        <a:sym typeface="Roboto Light"/>
                      </a:endParaRPr>
                    </a:p>
                  </a:txBody>
                  <a:tcPr marT="91425" marB="91425" marR="91425" marL="91425" anchor="ctr"/>
                </a:tc>
                <a:tc>
                  <a:txBody>
                    <a:bodyPr/>
                    <a:lstStyle/>
                    <a:p>
                      <a:pPr indent="0" lvl="0" marL="0" rtl="0" algn="ctr">
                        <a:spcBef>
                          <a:spcPts val="0"/>
                        </a:spcBef>
                        <a:spcAft>
                          <a:spcPts val="0"/>
                        </a:spcAft>
                        <a:buNone/>
                      </a:pPr>
                      <a:r>
                        <a:rPr lang="en" sz="1600">
                          <a:latin typeface="Roboto Light"/>
                          <a:ea typeface="Roboto Light"/>
                          <a:cs typeface="Roboto Light"/>
                          <a:sym typeface="Roboto Light"/>
                        </a:rPr>
                        <a:t>Créer</a:t>
                      </a:r>
                      <a:r>
                        <a:rPr lang="en" sz="1600">
                          <a:latin typeface="Roboto Light"/>
                          <a:ea typeface="Roboto Light"/>
                          <a:cs typeface="Roboto Light"/>
                          <a:sym typeface="Roboto Light"/>
                        </a:rPr>
                        <a:t> des </a:t>
                      </a:r>
                      <a:r>
                        <a:rPr lang="en" sz="1600">
                          <a:latin typeface="Roboto Light"/>
                          <a:ea typeface="Roboto Light"/>
                          <a:cs typeface="Roboto Light"/>
                          <a:sym typeface="Roboto Light"/>
                        </a:rPr>
                        <a:t>méthodes</a:t>
                      </a:r>
                      <a:r>
                        <a:rPr lang="en" sz="1600">
                          <a:latin typeface="Roboto Light"/>
                          <a:ea typeface="Roboto Light"/>
                          <a:cs typeface="Roboto Light"/>
                          <a:sym typeface="Roboto Light"/>
                        </a:rPr>
                        <a:t> pour l’ajout, la suppression, …</a:t>
                      </a:r>
                      <a:endParaRPr sz="1600">
                        <a:latin typeface="Roboto Light"/>
                        <a:ea typeface="Roboto Light"/>
                        <a:cs typeface="Roboto Light"/>
                        <a:sym typeface="Roboto Light"/>
                      </a:endParaRPr>
                    </a:p>
                  </a:txBody>
                  <a:tcPr marT="91425" marB="91425" marR="91425" marL="91425" anchor="ctr"/>
                </a:tc>
              </a:tr>
              <a:tr h="381000">
                <a:tc>
                  <a:txBody>
                    <a:bodyPr/>
                    <a:lstStyle/>
                    <a:p>
                      <a:pPr indent="0" lvl="0" marL="0" rtl="0" algn="ctr">
                        <a:spcBef>
                          <a:spcPts val="0"/>
                        </a:spcBef>
                        <a:spcAft>
                          <a:spcPts val="0"/>
                        </a:spcAft>
                        <a:buNone/>
                      </a:pPr>
                      <a:r>
                        <a:rPr b="1" lang="en" sz="1600">
                          <a:latin typeface="Roboto"/>
                          <a:ea typeface="Roboto"/>
                          <a:cs typeface="Roboto"/>
                          <a:sym typeface="Roboto"/>
                        </a:rPr>
                        <a:t>Performance</a:t>
                      </a:r>
                      <a:endParaRPr b="1" sz="1600">
                        <a:latin typeface="Roboto"/>
                        <a:ea typeface="Roboto"/>
                        <a:cs typeface="Roboto"/>
                        <a:sym typeface="Roboto"/>
                      </a:endParaRPr>
                    </a:p>
                  </a:txBody>
                  <a:tcPr marT="91425" marB="91425" marR="91425" marL="91425" anchor="ctr">
                    <a:solidFill>
                      <a:schemeClr val="lt2"/>
                    </a:solidFill>
                  </a:tcPr>
                </a:tc>
                <a:tc>
                  <a:txBody>
                    <a:bodyPr/>
                    <a:lstStyle/>
                    <a:p>
                      <a:pPr indent="0" lvl="0" marL="0" rtl="0" algn="ctr">
                        <a:spcBef>
                          <a:spcPts val="0"/>
                        </a:spcBef>
                        <a:spcAft>
                          <a:spcPts val="0"/>
                        </a:spcAft>
                        <a:buClr>
                          <a:schemeClr val="dk1"/>
                        </a:buClr>
                        <a:buSzPts val="1100"/>
                        <a:buFont typeface="Arial"/>
                        <a:buNone/>
                      </a:pPr>
                      <a:r>
                        <a:rPr lang="en" sz="1600">
                          <a:solidFill>
                            <a:srgbClr val="262626"/>
                          </a:solidFill>
                          <a:highlight>
                            <a:srgbClr val="FFFFFF"/>
                          </a:highlight>
                          <a:latin typeface="Roboto Light"/>
                          <a:ea typeface="Roboto Light"/>
                          <a:cs typeface="Roboto Light"/>
                          <a:sym typeface="Roboto Light"/>
                        </a:rPr>
                        <a:t>Plus performants en terme de recherche ou le tri d'éléments.</a:t>
                      </a:r>
                      <a:endParaRPr sz="1600">
                        <a:latin typeface="Roboto Light"/>
                        <a:ea typeface="Roboto Light"/>
                        <a:cs typeface="Roboto Light"/>
                        <a:sym typeface="Roboto Light"/>
                      </a:endParaRPr>
                    </a:p>
                  </a:txBody>
                  <a:tcPr marT="91425" marB="91425" marR="91425" marL="91425"/>
                </a:tc>
                <a:tc>
                  <a:txBody>
                    <a:bodyPr/>
                    <a:lstStyle/>
                    <a:p>
                      <a:pPr indent="0" lvl="0" marL="0" rtl="0" algn="ctr">
                        <a:spcBef>
                          <a:spcPts val="0"/>
                        </a:spcBef>
                        <a:spcAft>
                          <a:spcPts val="0"/>
                        </a:spcAft>
                        <a:buNone/>
                      </a:pPr>
                      <a:r>
                        <a:rPr lang="en" sz="1600">
                          <a:solidFill>
                            <a:srgbClr val="262626"/>
                          </a:solidFill>
                          <a:highlight>
                            <a:srgbClr val="FFFFFF"/>
                          </a:highlight>
                          <a:latin typeface="Roboto Light"/>
                          <a:ea typeface="Roboto Light"/>
                          <a:cs typeface="Roboto Light"/>
                          <a:sym typeface="Roboto Light"/>
                        </a:rPr>
                        <a:t>Plus performants en terme </a:t>
                      </a:r>
                      <a:r>
                        <a:rPr lang="en" sz="1600">
                          <a:solidFill>
                            <a:srgbClr val="262626"/>
                          </a:solidFill>
                          <a:highlight>
                            <a:srgbClr val="FFFFFF"/>
                          </a:highlight>
                          <a:latin typeface="Roboto Light"/>
                          <a:ea typeface="Roboto Light"/>
                          <a:cs typeface="Roboto Light"/>
                          <a:sym typeface="Roboto Light"/>
                        </a:rPr>
                        <a:t>d'accès</a:t>
                      </a:r>
                      <a:r>
                        <a:rPr lang="en" sz="1600">
                          <a:solidFill>
                            <a:srgbClr val="262626"/>
                          </a:solidFill>
                          <a:highlight>
                            <a:srgbClr val="FFFFFF"/>
                          </a:highlight>
                          <a:latin typeface="Roboto Light"/>
                          <a:ea typeface="Roboto Light"/>
                          <a:cs typeface="Roboto Light"/>
                          <a:sym typeface="Roboto Light"/>
                        </a:rPr>
                        <a:t> et manipulation</a:t>
                      </a:r>
                      <a:endParaRPr sz="1600">
                        <a:latin typeface="Roboto Light"/>
                        <a:ea typeface="Roboto Light"/>
                        <a:cs typeface="Roboto Light"/>
                        <a:sym typeface="Roboto Light"/>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descr="D:\esprit 2014\ESPRIT 2014\charte essprit 2014\render\support final\triangle.png" id="108" name="Google Shape;108;p19"/>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09" name="Google Shape;109;p19"/>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10" name="Google Shape;11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11" name="Google Shape;111;p19"/>
          <p:cNvSpPr txBox="1"/>
          <p:nvPr/>
        </p:nvSpPr>
        <p:spPr>
          <a:xfrm>
            <a:off x="838825" y="137675"/>
            <a:ext cx="48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Architecture </a:t>
            </a:r>
            <a:endParaRPr b="1">
              <a:solidFill>
                <a:srgbClr val="E20B0B"/>
              </a:solidFill>
            </a:endParaRPr>
          </a:p>
        </p:txBody>
      </p:sp>
      <p:sp>
        <p:nvSpPr>
          <p:cNvPr id="112" name="Google Shape;112;p19"/>
          <p:cNvSpPr txBox="1"/>
          <p:nvPr/>
        </p:nvSpPr>
        <p:spPr>
          <a:xfrm>
            <a:off x="458000" y="827425"/>
            <a:ext cx="7663200" cy="375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Clr>
                <a:schemeClr val="dk1"/>
              </a:buClr>
              <a:buSzPts val="2400"/>
              <a:buFont typeface="Arial"/>
              <a:buNone/>
            </a:pPr>
            <a:r>
              <a:t/>
            </a:r>
            <a:endParaRPr sz="1800">
              <a:solidFill>
                <a:schemeClr val="dk1"/>
              </a:solidFill>
              <a:latin typeface="Roboto Light"/>
              <a:ea typeface="Roboto Light"/>
              <a:cs typeface="Roboto Light"/>
              <a:sym typeface="Roboto Light"/>
            </a:endParaRPr>
          </a:p>
          <a:p>
            <a:pPr indent="0" lvl="0" marL="0" rtl="0" algn="l">
              <a:lnSpc>
                <a:spcPct val="115000"/>
              </a:lnSpc>
              <a:spcBef>
                <a:spcPts val="1000"/>
              </a:spcBef>
              <a:spcAft>
                <a:spcPts val="0"/>
              </a:spcAft>
              <a:buClr>
                <a:schemeClr val="dk1"/>
              </a:buClr>
              <a:buSzPts val="2400"/>
              <a:buFont typeface="Arial"/>
              <a:buNone/>
            </a:pPr>
            <a:r>
              <a:rPr lang="en" sz="1800">
                <a:solidFill>
                  <a:schemeClr val="dk1"/>
                </a:solidFill>
                <a:latin typeface="Roboto Light"/>
                <a:ea typeface="Roboto Light"/>
                <a:cs typeface="Roboto Light"/>
                <a:sym typeface="Roboto Light"/>
              </a:rPr>
              <a:t>L’ architecture des collections est composé </a:t>
            </a:r>
            <a:r>
              <a:rPr lang="en" sz="1800">
                <a:solidFill>
                  <a:schemeClr val="dk1"/>
                </a:solidFill>
                <a:latin typeface="Roboto Light"/>
                <a:ea typeface="Roboto Light"/>
                <a:cs typeface="Roboto Light"/>
                <a:sym typeface="Roboto Light"/>
              </a:rPr>
              <a:t> de 3 parties :</a:t>
            </a:r>
            <a:endParaRPr sz="1800">
              <a:solidFill>
                <a:srgbClr val="A53010"/>
              </a:solidFill>
              <a:latin typeface="Roboto Light"/>
              <a:ea typeface="Roboto Light"/>
              <a:cs typeface="Roboto Light"/>
              <a:sym typeface="Roboto Light"/>
            </a:endParaRPr>
          </a:p>
          <a:p>
            <a:pPr indent="-342900" lvl="0" marL="914400" rtl="0" algn="l">
              <a:lnSpc>
                <a:spcPct val="115000"/>
              </a:lnSpc>
              <a:spcBef>
                <a:spcPts val="1000"/>
              </a:spcBef>
              <a:spcAft>
                <a:spcPts val="0"/>
              </a:spcAft>
              <a:buClr>
                <a:schemeClr val="dk1"/>
              </a:buClr>
              <a:buSzPts val="1800"/>
              <a:buFont typeface="Roboto Light"/>
              <a:buChar char="●"/>
            </a:pPr>
            <a:r>
              <a:rPr lang="en" sz="1800">
                <a:solidFill>
                  <a:schemeClr val="dk1"/>
                </a:solidFill>
                <a:latin typeface="Roboto Light"/>
                <a:ea typeface="Roboto Light"/>
                <a:cs typeface="Roboto Light"/>
                <a:sym typeface="Roboto Light"/>
              </a:rPr>
              <a:t>Une hiérarchie d'interfaces permettant de représenter les collections sous forme de types abstraits.</a:t>
            </a:r>
            <a:endParaRPr sz="1800">
              <a:solidFill>
                <a:schemeClr val="dk1"/>
              </a:solidFill>
              <a:latin typeface="Roboto Light"/>
              <a:ea typeface="Roboto Light"/>
              <a:cs typeface="Roboto Light"/>
              <a:sym typeface="Roboto Light"/>
            </a:endParaRPr>
          </a:p>
          <a:p>
            <a:pPr indent="-342900" lvl="0" marL="914400" rtl="0" algn="l">
              <a:lnSpc>
                <a:spcPct val="115000"/>
              </a:lnSpc>
              <a:spcBef>
                <a:spcPts val="1000"/>
              </a:spcBef>
              <a:spcAft>
                <a:spcPts val="0"/>
              </a:spcAft>
              <a:buClr>
                <a:schemeClr val="dk1"/>
              </a:buClr>
              <a:buSzPts val="1800"/>
              <a:buFont typeface="Roboto Light"/>
              <a:buChar char="●"/>
            </a:pPr>
            <a:r>
              <a:rPr lang="en" sz="1800">
                <a:solidFill>
                  <a:schemeClr val="dk1"/>
                </a:solidFill>
                <a:latin typeface="Roboto Light"/>
                <a:ea typeface="Roboto Light"/>
                <a:cs typeface="Roboto Light"/>
                <a:sym typeface="Roboto Light"/>
              </a:rPr>
              <a:t>Des classes qui implémentent ces interfaces.</a:t>
            </a:r>
            <a:endParaRPr sz="1800">
              <a:solidFill>
                <a:schemeClr val="dk1"/>
              </a:solidFill>
              <a:latin typeface="Roboto Light"/>
              <a:ea typeface="Roboto Light"/>
              <a:cs typeface="Roboto Light"/>
              <a:sym typeface="Roboto Light"/>
            </a:endParaRPr>
          </a:p>
          <a:p>
            <a:pPr indent="-342900" lvl="0" marL="914400" rtl="0" algn="l">
              <a:lnSpc>
                <a:spcPct val="115000"/>
              </a:lnSpc>
              <a:spcBef>
                <a:spcPts val="1000"/>
              </a:spcBef>
              <a:spcAft>
                <a:spcPts val="0"/>
              </a:spcAft>
              <a:buClr>
                <a:schemeClr val="dk1"/>
              </a:buClr>
              <a:buSzPts val="1800"/>
              <a:buFont typeface="Roboto Light"/>
              <a:buChar char="●"/>
            </a:pPr>
            <a:r>
              <a:rPr lang="en" sz="1800">
                <a:solidFill>
                  <a:schemeClr val="dk1"/>
                </a:solidFill>
                <a:latin typeface="Roboto Light"/>
                <a:ea typeface="Roboto Light"/>
                <a:cs typeface="Roboto Light"/>
                <a:sym typeface="Roboto Light"/>
              </a:rPr>
              <a:t>Implémentation de méthodes liées aux collections (recherche, tri, etc.)</a:t>
            </a:r>
            <a:endParaRPr sz="1800">
              <a:solidFill>
                <a:schemeClr val="dk1"/>
              </a:solidFill>
              <a:latin typeface="Roboto Light"/>
              <a:ea typeface="Roboto Light"/>
              <a:cs typeface="Roboto Light"/>
              <a:sym typeface="Roboto Light"/>
            </a:endParaRPr>
          </a:p>
          <a:p>
            <a:pPr indent="0" lvl="0" marL="0" rtl="0" algn="l">
              <a:spcBef>
                <a:spcPts val="0"/>
              </a:spcBef>
              <a:spcAft>
                <a:spcPts val="0"/>
              </a:spcAft>
              <a:buClr>
                <a:schemeClr val="dk1"/>
              </a:buClr>
              <a:buSzPts val="1100"/>
              <a:buFont typeface="Arial"/>
              <a:buNone/>
            </a:pPr>
            <a:r>
              <a:t/>
            </a:r>
            <a:endParaRPr sz="1800">
              <a:solidFill>
                <a:schemeClr val="dk1"/>
              </a:solidFill>
              <a:latin typeface="Roboto Light"/>
              <a:ea typeface="Roboto Light"/>
              <a:cs typeface="Roboto Light"/>
              <a:sym typeface="Roboto Light"/>
            </a:endParaRPr>
          </a:p>
          <a:p>
            <a:pPr indent="0" lvl="0" marL="0" rtl="0" algn="l">
              <a:spcBef>
                <a:spcPts val="0"/>
              </a:spcBef>
              <a:spcAft>
                <a:spcPts val="0"/>
              </a:spcAft>
              <a:buClr>
                <a:schemeClr val="dk1"/>
              </a:buClr>
              <a:buSzPts val="1100"/>
              <a:buFont typeface="Arial"/>
              <a:buNone/>
            </a:pPr>
            <a:r>
              <a:t/>
            </a:r>
            <a:endParaRPr sz="1800">
              <a:solidFill>
                <a:schemeClr val="dk1"/>
              </a:solidFill>
              <a:latin typeface="Roboto Light"/>
              <a:ea typeface="Roboto Light"/>
              <a:cs typeface="Roboto Light"/>
              <a:sym typeface="Roboto Light"/>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Light"/>
                <a:ea typeface="Roboto Light"/>
                <a:cs typeface="Roboto Light"/>
                <a:sym typeface="Roboto Light"/>
              </a:rPr>
              <a:t>Ces classes et ces interfaces se trouvent dans le paquetage : java.util.</a:t>
            </a:r>
            <a:endParaRPr sz="1800">
              <a:solidFill>
                <a:schemeClr val="dk1"/>
              </a:solidFill>
              <a:latin typeface="Roboto Light"/>
              <a:ea typeface="Roboto Light"/>
              <a:cs typeface="Roboto Light"/>
              <a:sym typeface="Roboto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descr="D:\esprit 2014\ESPRIT 2014\charte essprit 2014\render\support final\triangle.png" id="117" name="Google Shape;117;p20"/>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18" name="Google Shape;118;p20"/>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19" name="Google Shape;11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20" name="Google Shape;120;p20"/>
          <p:cNvSpPr txBox="1"/>
          <p:nvPr/>
        </p:nvSpPr>
        <p:spPr>
          <a:xfrm>
            <a:off x="838825" y="137675"/>
            <a:ext cx="48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Architecture </a:t>
            </a:r>
            <a:endParaRPr b="1">
              <a:solidFill>
                <a:srgbClr val="E20B0B"/>
              </a:solidFill>
            </a:endParaRPr>
          </a:p>
        </p:txBody>
      </p:sp>
      <p:pic>
        <p:nvPicPr>
          <p:cNvPr id="121" name="Google Shape;121;p20"/>
          <p:cNvPicPr preferRelativeResize="0"/>
          <p:nvPr/>
        </p:nvPicPr>
        <p:blipFill rotWithShape="1">
          <a:blip r:embed="rId4">
            <a:alphaModFix/>
          </a:blip>
          <a:srcRect b="0" l="0" r="0" t="9649"/>
          <a:stretch/>
        </p:blipFill>
        <p:spPr>
          <a:xfrm>
            <a:off x="713575" y="781225"/>
            <a:ext cx="7716850" cy="38858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descr="D:\esprit 2014\ESPRIT 2014\charte essprit 2014\render\support final\triangle.png" id="126" name="Google Shape;126;p21"/>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27" name="Google Shape;127;p21"/>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28" name="Google Shape;12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29" name="Google Shape;129;p21"/>
          <p:cNvSpPr txBox="1"/>
          <p:nvPr/>
        </p:nvSpPr>
        <p:spPr>
          <a:xfrm>
            <a:off x="838825" y="137675"/>
            <a:ext cx="48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Architecture </a:t>
            </a:r>
            <a:endParaRPr b="1">
              <a:solidFill>
                <a:srgbClr val="E20B0B"/>
              </a:solidFill>
            </a:endParaRPr>
          </a:p>
        </p:txBody>
      </p:sp>
      <p:pic>
        <p:nvPicPr>
          <p:cNvPr id="130" name="Google Shape;130;p21"/>
          <p:cNvPicPr preferRelativeResize="0"/>
          <p:nvPr/>
        </p:nvPicPr>
        <p:blipFill rotWithShape="1">
          <a:blip r:embed="rId4">
            <a:alphaModFix/>
          </a:blip>
          <a:srcRect b="0" l="0" r="0" t="9649"/>
          <a:stretch/>
        </p:blipFill>
        <p:spPr>
          <a:xfrm>
            <a:off x="713575" y="933625"/>
            <a:ext cx="7716850" cy="3885850"/>
          </a:xfrm>
          <a:prstGeom prst="rect">
            <a:avLst/>
          </a:prstGeom>
          <a:noFill/>
          <a:ln cap="flat" cmpd="sng" w="9525">
            <a:solidFill>
              <a:schemeClr val="dk2"/>
            </a:solidFill>
            <a:prstDash val="solid"/>
            <a:round/>
            <a:headEnd len="sm" w="sm" type="none"/>
            <a:tailEnd len="sm" w="sm" type="none"/>
          </a:ln>
        </p:spPr>
      </p:pic>
      <p:sp>
        <p:nvSpPr>
          <p:cNvPr id="131" name="Google Shape;131;p21"/>
          <p:cNvSpPr/>
          <p:nvPr/>
        </p:nvSpPr>
        <p:spPr>
          <a:xfrm>
            <a:off x="2591200" y="1574950"/>
            <a:ext cx="984600" cy="313200"/>
          </a:xfrm>
          <a:prstGeom prst="rect">
            <a:avLst/>
          </a:prstGeom>
          <a:noFill/>
          <a:ln cap="flat" cmpd="sng" w="19050">
            <a:solidFill>
              <a:srgbClr val="E20B0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32" name="Google Shape;132;p21"/>
          <p:cNvCxnSpPr>
            <a:endCxn id="131" idx="1"/>
          </p:cNvCxnSpPr>
          <p:nvPr/>
        </p:nvCxnSpPr>
        <p:spPr>
          <a:xfrm>
            <a:off x="1964800" y="1155850"/>
            <a:ext cx="626400" cy="575700"/>
          </a:xfrm>
          <a:prstGeom prst="bentConnector3">
            <a:avLst>
              <a:gd fmla="val 50000" name="adj1"/>
            </a:avLst>
          </a:prstGeom>
          <a:noFill/>
          <a:ln cap="flat" cmpd="sng" w="9525">
            <a:solidFill>
              <a:srgbClr val="E20B0B"/>
            </a:solidFill>
            <a:prstDash val="solid"/>
            <a:round/>
            <a:headEnd len="med" w="med" type="none"/>
            <a:tailEnd len="med" w="med" type="none"/>
          </a:ln>
        </p:spPr>
      </p:cxnSp>
      <p:sp>
        <p:nvSpPr>
          <p:cNvPr id="133" name="Google Shape;133;p21"/>
          <p:cNvSpPr txBox="1"/>
          <p:nvPr/>
        </p:nvSpPr>
        <p:spPr>
          <a:xfrm>
            <a:off x="713575" y="933625"/>
            <a:ext cx="1282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E20B0B"/>
                </a:solidFill>
                <a:latin typeface="Barlow Condensed"/>
                <a:ea typeface="Barlow Condensed"/>
                <a:cs typeface="Barlow Condensed"/>
                <a:sym typeface="Barlow Condensed"/>
              </a:rPr>
              <a:t>Interface Collection</a:t>
            </a:r>
            <a:endParaRPr b="1" sz="1200">
              <a:solidFill>
                <a:srgbClr val="E20B0B"/>
              </a:solidFill>
              <a:latin typeface="Barlow Condensed"/>
              <a:ea typeface="Barlow Condensed"/>
              <a:cs typeface="Barlow Condensed"/>
              <a:sym typeface="Barlow Condensed"/>
            </a:endParaRPr>
          </a:p>
        </p:txBody>
      </p:sp>
      <p:sp>
        <p:nvSpPr>
          <p:cNvPr id="134" name="Google Shape;134;p21"/>
          <p:cNvSpPr txBox="1"/>
          <p:nvPr/>
        </p:nvSpPr>
        <p:spPr>
          <a:xfrm>
            <a:off x="4486500" y="1063575"/>
            <a:ext cx="984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E20B0B"/>
                </a:solidFill>
                <a:latin typeface="Barlow Condensed"/>
                <a:ea typeface="Barlow Condensed"/>
                <a:cs typeface="Barlow Condensed"/>
                <a:sym typeface="Barlow Condensed"/>
              </a:rPr>
              <a:t>Interface Map</a:t>
            </a:r>
            <a:endParaRPr b="1" sz="1200">
              <a:solidFill>
                <a:srgbClr val="E20B0B"/>
              </a:solidFill>
              <a:latin typeface="Barlow Condensed"/>
              <a:ea typeface="Barlow Condensed"/>
              <a:cs typeface="Barlow Condensed"/>
              <a:sym typeface="Barlow Condensed"/>
            </a:endParaRPr>
          </a:p>
        </p:txBody>
      </p:sp>
      <p:cxnSp>
        <p:nvCxnSpPr>
          <p:cNvPr id="135" name="Google Shape;135;p21"/>
          <p:cNvCxnSpPr>
            <a:stCxn id="136" idx="1"/>
            <a:endCxn id="134" idx="3"/>
          </p:cNvCxnSpPr>
          <p:nvPr/>
        </p:nvCxnSpPr>
        <p:spPr>
          <a:xfrm flipH="1">
            <a:off x="5471225" y="1248225"/>
            <a:ext cx="436500" cy="600"/>
          </a:xfrm>
          <a:prstGeom prst="bentConnector3">
            <a:avLst>
              <a:gd fmla="val 50014" name="adj1"/>
            </a:avLst>
          </a:prstGeom>
          <a:noFill/>
          <a:ln cap="flat" cmpd="sng" w="9525">
            <a:solidFill>
              <a:srgbClr val="E20B0B"/>
            </a:solidFill>
            <a:prstDash val="solid"/>
            <a:round/>
            <a:headEnd len="med" w="med" type="none"/>
            <a:tailEnd len="med" w="med" type="none"/>
          </a:ln>
        </p:spPr>
      </p:cxnSp>
      <p:sp>
        <p:nvSpPr>
          <p:cNvPr id="136" name="Google Shape;136;p21"/>
          <p:cNvSpPr/>
          <p:nvPr/>
        </p:nvSpPr>
        <p:spPr>
          <a:xfrm>
            <a:off x="5907725" y="1091625"/>
            <a:ext cx="984600" cy="313200"/>
          </a:xfrm>
          <a:prstGeom prst="rect">
            <a:avLst/>
          </a:prstGeom>
          <a:noFill/>
          <a:ln cap="flat" cmpd="sng" w="19050">
            <a:solidFill>
              <a:srgbClr val="E20B0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