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sldIdLst>
    <p:sldId id="257" r:id="rId5"/>
    <p:sldId id="386" r:id="rId7"/>
    <p:sldId id="431" r:id="rId8"/>
    <p:sldId id="260" r:id="rId9"/>
    <p:sldId id="258" r:id="rId10"/>
    <p:sldId id="262" r:id="rId11"/>
    <p:sldId id="278" r:id="rId12"/>
    <p:sldId id="275" r:id="rId13"/>
    <p:sldId id="385" r:id="rId14"/>
    <p:sldId id="432" r:id="rId15"/>
    <p:sldId id="433" r:id="rId16"/>
    <p:sldId id="387" r:id="rId17"/>
    <p:sldId id="359" r:id="rId18"/>
    <p:sldId id="325" r:id="rId19"/>
    <p:sldId id="285" r:id="rId20"/>
    <p:sldId id="434" r:id="rId21"/>
    <p:sldId id="327" r:id="rId22"/>
    <p:sldId id="308" r:id="rId23"/>
    <p:sldId id="319" r:id="rId24"/>
    <p:sldId id="297" r:id="rId25"/>
    <p:sldId id="318" r:id="rId26"/>
    <p:sldId id="314" r:id="rId27"/>
    <p:sldId id="302" r:id="rId28"/>
    <p:sldId id="363" r:id="rId29"/>
    <p:sldId id="321" r:id="rId30"/>
    <p:sldId id="364" r:id="rId31"/>
    <p:sldId id="382" r:id="rId32"/>
    <p:sldId id="444" r:id="rId33"/>
    <p:sldId id="383" r:id="rId34"/>
    <p:sldId id="384" r:id="rId35"/>
    <p:sldId id="366" r:id="rId36"/>
    <p:sldId id="365" r:id="rId37"/>
    <p:sldId id="367" r:id="rId38"/>
    <p:sldId id="360" r:id="rId39"/>
    <p:sldId id="303" r:id="rId40"/>
    <p:sldId id="368" r:id="rId41"/>
    <p:sldId id="312" r:id="rId42"/>
    <p:sldId id="370" r:id="rId43"/>
    <p:sldId id="436" r:id="rId44"/>
    <p:sldId id="435" r:id="rId45"/>
    <p:sldId id="439" r:id="rId46"/>
    <p:sldId id="440" r:id="rId47"/>
    <p:sldId id="442" r:id="rId48"/>
    <p:sldId id="313" r:id="rId49"/>
    <p:sldId id="372" r:id="rId50"/>
    <p:sldId id="373" r:id="rId51"/>
    <p:sldId id="371" r:id="rId52"/>
    <p:sldId id="374" r:id="rId53"/>
    <p:sldId id="301" r:id="rId54"/>
    <p:sldId id="322" r:id="rId55"/>
    <p:sldId id="307" r:id="rId56"/>
    <p:sldId id="376" r:id="rId57"/>
    <p:sldId id="375" r:id="rId58"/>
    <p:sldId id="377" r:id="rId59"/>
    <p:sldId id="378" r:id="rId60"/>
    <p:sldId id="445" r:id="rId61"/>
    <p:sldId id="388" r:id="rId62"/>
  </p:sldIdLst>
  <p:sldSz cx="9144000" cy="6858000" type="screen4x3"/>
  <p:notesSz cx="7102475" cy="1023429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1C9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32" autoAdjust="0"/>
    <p:restoredTop sz="86380" autoAdjust="0"/>
  </p:normalViewPr>
  <p:slideViewPr>
    <p:cSldViewPr>
      <p:cViewPr varScale="1">
        <p:scale>
          <a:sx n="59" d="100"/>
          <a:sy n="59" d="100"/>
        </p:scale>
        <p:origin x="-1674" y="-78"/>
      </p:cViewPr>
      <p:guideLst>
        <p:guide orient="horz" pos="2159"/>
        <p:guide pos="2836"/>
      </p:guideLst>
    </p:cSldViewPr>
  </p:slideViewPr>
  <p:outlineViewPr>
    <p:cViewPr>
      <p:scale>
        <a:sx n="33" d="100"/>
        <a:sy n="33" d="100"/>
      </p:scale>
      <p:origin x="246" y="3631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32" y="-108"/>
      </p:cViewPr>
      <p:guideLst>
        <p:guide orient="horz" pos="3222"/>
        <p:guide pos="22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AB6E99-7212-4FC3-9094-F6743F0CC7BE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D636A2B-0767-4E6D-9000-015BB600B67C}">
      <dgm:prSet phldrT="[Texte]" custT="1"/>
      <dgm:spPr>
        <a:xfrm>
          <a:off x="411090" y="271871"/>
          <a:ext cx="1004478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200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rPr>
            <a:t>Définition et utilité</a:t>
          </a:r>
          <a:endParaRPr lang="fr-FR" sz="2200" b="1" dirty="0">
            <a:solidFill>
              <a:schemeClr val="bg1"/>
            </a:solidFill>
            <a:latin typeface="+mj-lt"/>
            <a:ea typeface="+mn-ea"/>
            <a:cs typeface="Times New Roman" panose="02020603050405020304" pitchFamily="18" charset="0"/>
          </a:endParaRPr>
        </a:p>
      </dgm:t>
    </dgm:pt>
    <dgm:pt modelId="{B7AA222C-973C-4F09-8801-D0226D1255E1}" cxnId="{FEEFEB6C-8CAA-4D35-8F3E-1038869B5B67}" type="parTrans">
      <dgm:prSet/>
      <dgm:spPr/>
      <dgm:t>
        <a:bodyPr/>
        <a:lstStyle/>
        <a:p>
          <a:endParaRPr lang="fr-FR" b="1">
            <a:latin typeface="+mj-lt"/>
          </a:endParaRPr>
        </a:p>
      </dgm:t>
    </dgm:pt>
    <dgm:pt modelId="{A0EF1539-8621-4C6F-83B8-038E1729AF21}" cxnId="{FEEFEB6C-8CAA-4D35-8F3E-1038869B5B67}" type="sibTrans">
      <dgm:prSet/>
      <dgm:spPr>
        <a:xfrm>
          <a:off x="-4919424" y="-753830"/>
          <a:ext cx="5858998" cy="5858998"/>
        </a:xfrm>
        <a:noFill/>
        <a:ln w="12700" cap="flat" cmpd="sng" algn="ctr">
          <a:solidFill>
            <a:srgbClr val="AD0101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gm:spPr>
      <dgm:t>
        <a:bodyPr/>
        <a:lstStyle/>
        <a:p>
          <a:endParaRPr lang="fr-FR" b="1">
            <a:latin typeface="+mj-lt"/>
          </a:endParaRPr>
        </a:p>
      </dgm:t>
    </dgm:pt>
    <dgm:pt modelId="{3DB4FD96-F258-456B-B7DE-D12F9A42C3AE}">
      <dgm:prSet custT="1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pPr>
            <a:buClr>
              <a:srgbClr val="C00000"/>
            </a:buClr>
            <a:buFont typeface="Wingdings" panose="05000000000000000000" pitchFamily="2" charset="2"/>
            <a:buChar char="q"/>
          </a:pPr>
          <a:r>
            <a:rPr lang="fr-FR" sz="2200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rPr>
            <a:t>Variables locales et variables globales.</a:t>
          </a:r>
        </a:p>
      </dgm:t>
    </dgm:pt>
    <dgm:pt modelId="{C5DF9B33-B016-423F-BE7F-A828AB79D2FF}" cxnId="{D32CB537-6E70-4687-8875-5FD8F9A73254}" type="parTrans">
      <dgm:prSet/>
      <dgm:spPr/>
      <dgm:t>
        <a:bodyPr/>
        <a:lstStyle/>
        <a:p>
          <a:endParaRPr lang="fr-FR" b="1">
            <a:latin typeface="+mj-lt"/>
          </a:endParaRPr>
        </a:p>
      </dgm:t>
    </dgm:pt>
    <dgm:pt modelId="{282564C7-2F99-48F7-A1F7-837D48AD6667}" cxnId="{D32CB537-6E70-4687-8875-5FD8F9A73254}" type="sibTrans">
      <dgm:prSet/>
      <dgm:spPr/>
      <dgm:t>
        <a:bodyPr/>
        <a:lstStyle/>
        <a:p>
          <a:endParaRPr lang="fr-FR" b="1">
            <a:latin typeface="+mj-lt"/>
          </a:endParaRPr>
        </a:p>
      </dgm:t>
    </dgm:pt>
    <dgm:pt modelId="{78C8134A-ECA2-4419-98E4-2AA1A42CFFC9}">
      <dgm:prSet phldrT="[Texte]" custT="1"/>
      <dgm:spPr>
        <a:xfrm>
          <a:off x="411090" y="271871"/>
          <a:ext cx="1004478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200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rPr>
            <a:t>Définition d’une fonction</a:t>
          </a:r>
          <a:endParaRPr lang="fr-FR" sz="2200" b="1" dirty="0">
            <a:solidFill>
              <a:schemeClr val="bg1"/>
            </a:solidFill>
            <a:latin typeface="+mj-lt"/>
            <a:ea typeface="+mn-ea"/>
            <a:cs typeface="Times New Roman" panose="02020603050405020304" pitchFamily="18" charset="0"/>
          </a:endParaRPr>
        </a:p>
      </dgm:t>
    </dgm:pt>
    <dgm:pt modelId="{F7BE2A41-32A6-47A7-A4E7-5FE7E9C66D74}" cxnId="{C661A50D-E728-4B1E-84DB-41A92F32E384}" type="sibTrans">
      <dgm:prSet/>
      <dgm:spPr>
        <a:prstGeom prst="blockArc">
          <a:avLst>
            <a:gd name="adj1" fmla="val 18900000"/>
            <a:gd name="adj2" fmla="val 2700000"/>
            <a:gd name="adj3" fmla="val 369"/>
          </a:avLst>
        </a:prstGeom>
      </dgm:spPr>
      <dgm:t>
        <a:bodyPr/>
        <a:lstStyle/>
        <a:p>
          <a:endParaRPr lang="fr-FR" b="1">
            <a:latin typeface="+mj-lt"/>
          </a:endParaRPr>
        </a:p>
      </dgm:t>
    </dgm:pt>
    <dgm:pt modelId="{47C29E89-5EF9-4F5A-BA4F-CFB466268A8A}" cxnId="{C661A50D-E728-4B1E-84DB-41A92F32E384}" type="parTrans">
      <dgm:prSet/>
      <dgm:spPr/>
      <dgm:t>
        <a:bodyPr/>
        <a:lstStyle/>
        <a:p>
          <a:endParaRPr lang="fr-FR" b="1">
            <a:latin typeface="+mj-lt"/>
          </a:endParaRPr>
        </a:p>
      </dgm:t>
    </dgm:pt>
    <dgm:pt modelId="{1383C269-EFBD-4F1C-8342-8F394B8C90A5}">
      <dgm:prSet phldrT="[Texte]" custT="1"/>
      <dgm:spPr>
        <a:xfrm>
          <a:off x="800969" y="1087747"/>
          <a:ext cx="965490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pPr>
            <a:buClr>
              <a:srgbClr val="C00000"/>
            </a:buClr>
            <a:buFont typeface="Wingdings" panose="05000000000000000000" pitchFamily="2" charset="2"/>
            <a:buChar char="q"/>
          </a:pPr>
          <a:r>
            <a:rPr lang="fr-FR" sz="2200" b="1" smtClean="0">
              <a:solidFill>
                <a:schemeClr val="bg1"/>
              </a:solidFill>
              <a:latin typeface="+mj-lt"/>
              <a:cs typeface="Times New Roman" panose="02020603050405020304" pitchFamily="18" charset="0"/>
            </a:rPr>
            <a:t>Appel d’une fonction</a:t>
          </a:r>
          <a:endParaRPr lang="fr-FR" sz="2200" b="1" dirty="0">
            <a:solidFill>
              <a:schemeClr val="bg1"/>
            </a:solidFill>
            <a:latin typeface="+mj-lt"/>
            <a:ea typeface="+mn-ea"/>
            <a:cs typeface="+mn-cs"/>
          </a:endParaRPr>
        </a:p>
      </dgm:t>
    </dgm:pt>
    <dgm:pt modelId="{96B6619E-441D-4951-A27F-CE57FB4BFB41}" cxnId="{EAC751BE-F86B-4CE0-809D-5C1C188602C3}" type="sibTrans">
      <dgm:prSet/>
      <dgm:spPr/>
      <dgm:t>
        <a:bodyPr/>
        <a:lstStyle/>
        <a:p>
          <a:endParaRPr lang="fr-FR" b="1">
            <a:latin typeface="+mj-lt"/>
          </a:endParaRPr>
        </a:p>
      </dgm:t>
    </dgm:pt>
    <dgm:pt modelId="{0C985F9D-C25C-496E-AA29-1F87112606E4}" cxnId="{EAC751BE-F86B-4CE0-809D-5C1C188602C3}" type="parTrans">
      <dgm:prSet/>
      <dgm:spPr/>
      <dgm:t>
        <a:bodyPr/>
        <a:lstStyle/>
        <a:p>
          <a:endParaRPr lang="fr-FR" b="1">
            <a:latin typeface="+mj-lt"/>
          </a:endParaRPr>
        </a:p>
      </dgm:t>
    </dgm:pt>
    <dgm:pt modelId="{237DD0ED-C56C-4E00-9480-48D2975ED300}">
      <dgm:prSet custT="1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fr-FR" sz="2200" b="1">
              <a:solidFill>
                <a:schemeClr val="bg1"/>
              </a:solidFill>
              <a:latin typeface="+mj-lt"/>
              <a:cs typeface="Times New Roman" panose="02020603050405020304" pitchFamily="18" charset="0"/>
            </a:rPr>
            <a:t>Les </a:t>
          </a:r>
          <a:r>
            <a:rPr lang="fr-FR" sz="2200" b="1" smtClean="0">
              <a:solidFill>
                <a:schemeClr val="bg1"/>
              </a:solidFill>
              <a:latin typeface="+mj-lt"/>
              <a:cs typeface="Times New Roman" panose="02020603050405020304" pitchFamily="18" charset="0"/>
            </a:rPr>
            <a:t>paramètres d’une fonction</a:t>
          </a:r>
          <a:endParaRPr lang="fr-FR" sz="2200" b="1" dirty="0">
            <a:solidFill>
              <a:schemeClr val="bg1"/>
            </a:solidFill>
            <a:latin typeface="+mj-lt"/>
          </a:endParaRPr>
        </a:p>
      </dgm:t>
    </dgm:pt>
    <dgm:pt modelId="{EFE6DE63-E902-4523-93FC-DA7B2D5294F2}" cxnId="{767188DA-7097-49A4-B1FB-C39444A5AA76}" type="sibTrans">
      <dgm:prSet/>
      <dgm:spPr/>
      <dgm:t>
        <a:bodyPr/>
        <a:lstStyle/>
        <a:p>
          <a:endParaRPr lang="fr-FR" b="1">
            <a:latin typeface="+mj-lt"/>
          </a:endParaRPr>
        </a:p>
      </dgm:t>
    </dgm:pt>
    <dgm:pt modelId="{A4BB0CAC-B222-4F78-B88C-715734DF3E09}" cxnId="{767188DA-7097-49A4-B1FB-C39444A5AA76}" type="parTrans">
      <dgm:prSet/>
      <dgm:spPr/>
      <dgm:t>
        <a:bodyPr/>
        <a:lstStyle/>
        <a:p>
          <a:endParaRPr lang="fr-FR" b="1">
            <a:latin typeface="+mj-lt"/>
          </a:endParaRPr>
        </a:p>
      </dgm:t>
    </dgm:pt>
    <dgm:pt modelId="{DB636191-A50A-4F96-AF3B-7E885537F08A}">
      <dgm:prSet phldrT="[Texte]" custT="1"/>
      <dgm:spPr>
        <a:xfrm>
          <a:off x="800969" y="1087747"/>
          <a:ext cx="9654905" cy="544091"/>
        </a:xfrm>
        <a:gradFill rotWithShape="0">
          <a:gsLst>
            <a:gs pos="39800">
              <a:srgbClr val="C00000"/>
            </a:gs>
            <a:gs pos="92036">
              <a:srgbClr val="AA0000"/>
            </a:gs>
            <a:gs pos="73453">
              <a:srgbClr val="AF0000"/>
            </a:gs>
            <a:gs pos="60200">
              <a:srgbClr val="B30000"/>
            </a:gs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200" b="1" smtClean="0">
              <a:solidFill>
                <a:schemeClr val="bg1"/>
              </a:solidFill>
              <a:latin typeface="+mj-lt"/>
              <a:cs typeface="Times New Roman" panose="02020603050405020304" pitchFamily="18" charset="0"/>
            </a:rPr>
            <a:t>Fonctions et tableaux</a:t>
          </a:r>
          <a:endParaRPr lang="fr-FR" sz="2200" b="1" dirty="0">
            <a:solidFill>
              <a:schemeClr val="bg1"/>
            </a:solidFill>
            <a:latin typeface="+mj-lt"/>
            <a:ea typeface="+mn-ea"/>
            <a:cs typeface="+mn-cs"/>
          </a:endParaRPr>
        </a:p>
      </dgm:t>
    </dgm:pt>
    <dgm:pt modelId="{F8D2C245-CF9D-4525-9816-7881A3C04EFB}" cxnId="{86652D64-3BDD-45F5-BAC5-21E92974FE34}" type="sibTrans">
      <dgm:prSet/>
      <dgm:spPr/>
      <dgm:t>
        <a:bodyPr/>
        <a:lstStyle/>
        <a:p>
          <a:endParaRPr lang="fr-FR" b="1">
            <a:latin typeface="+mj-lt"/>
          </a:endParaRPr>
        </a:p>
      </dgm:t>
    </dgm:pt>
    <dgm:pt modelId="{0D55D00A-FAF6-45D3-B488-7D6970A4CF60}" cxnId="{86652D64-3BDD-45F5-BAC5-21E92974FE34}" type="parTrans">
      <dgm:prSet/>
      <dgm:spPr/>
      <dgm:t>
        <a:bodyPr/>
        <a:lstStyle/>
        <a:p>
          <a:endParaRPr lang="fr-FR" b="1">
            <a:latin typeface="+mj-lt"/>
          </a:endParaRPr>
        </a:p>
      </dgm:t>
    </dgm:pt>
    <dgm:pt modelId="{644EA5C4-5B25-4E8D-B40C-AA0ED2C5721C}" type="pres">
      <dgm:prSet presAssocID="{53AB6E99-7212-4FC3-9094-F6743F0CC7B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2C5922C6-7614-4F1D-AF65-401C18ADFCD5}" type="pres">
      <dgm:prSet presAssocID="{53AB6E99-7212-4FC3-9094-F6743F0CC7BE}" presName="Name1" presStyleCnt="0"/>
      <dgm:spPr/>
    </dgm:pt>
    <dgm:pt modelId="{1BD5B1DB-4361-496C-BA23-FA993C8506F1}" type="pres">
      <dgm:prSet presAssocID="{53AB6E99-7212-4FC3-9094-F6743F0CC7BE}" presName="cycle" presStyleCnt="0"/>
      <dgm:spPr/>
    </dgm:pt>
    <dgm:pt modelId="{699AF529-FAC0-4334-B8B4-CA47772FE597}" type="pres">
      <dgm:prSet presAssocID="{53AB6E99-7212-4FC3-9094-F6743F0CC7BE}" presName="srcNode" presStyleLbl="node1" presStyleIdx="0" presStyleCnt="6"/>
      <dgm:spPr/>
    </dgm:pt>
    <dgm:pt modelId="{AD25936F-05B0-4F23-A88D-120BC98197A2}" type="pres">
      <dgm:prSet presAssocID="{53AB6E99-7212-4FC3-9094-F6743F0CC7BE}" presName="conn" presStyleLbl="parChTrans1D2" presStyleIdx="0" presStyleCnt="1"/>
      <dgm:spPr>
        <a:prstGeom prst="blockArc">
          <a:avLst>
            <a:gd name="adj1" fmla="val 18900000"/>
            <a:gd name="adj2" fmla="val 2700000"/>
            <a:gd name="adj3" fmla="val 369"/>
          </a:avLst>
        </a:prstGeom>
      </dgm:spPr>
      <dgm:t>
        <a:bodyPr/>
        <a:lstStyle/>
        <a:p>
          <a:endParaRPr lang="fr-FR"/>
        </a:p>
      </dgm:t>
    </dgm:pt>
    <dgm:pt modelId="{D0DE9BB7-1064-4E27-AC01-07DB1767267A}" type="pres">
      <dgm:prSet presAssocID="{53AB6E99-7212-4FC3-9094-F6743F0CC7BE}" presName="extraNode" presStyleLbl="node1" presStyleIdx="0" presStyleCnt="6"/>
      <dgm:spPr/>
    </dgm:pt>
    <dgm:pt modelId="{543924F9-8955-484B-8BAC-D3AD10A33436}" type="pres">
      <dgm:prSet presAssocID="{53AB6E99-7212-4FC3-9094-F6743F0CC7BE}" presName="dstNode" presStyleLbl="node1" presStyleIdx="0" presStyleCnt="6"/>
      <dgm:spPr/>
    </dgm:pt>
    <dgm:pt modelId="{2F47640D-9871-49EB-8DE4-9B1CF4390A99}" type="pres">
      <dgm:prSet presAssocID="{1D636A2B-0767-4E6D-9000-015BB600B67C}" presName="text_1" presStyleLbl="node1" presStyleIdx="0" presStyleCnt="6" custScaleY="9261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fr-FR"/>
        </a:p>
      </dgm:t>
    </dgm:pt>
    <dgm:pt modelId="{C9E271FB-6647-4581-8A80-93720B97487F}" type="pres">
      <dgm:prSet presAssocID="{1D636A2B-0767-4E6D-9000-015BB600B67C}" presName="accent_1" presStyleCnt="0"/>
      <dgm:spPr/>
    </dgm:pt>
    <dgm:pt modelId="{A2B9A23E-BA8F-466E-8CFE-8E89114B6E4A}" type="pres">
      <dgm:prSet presAssocID="{1D636A2B-0767-4E6D-9000-015BB600B67C}" presName="accentRepeatNode" presStyleLbl="solidFgAcc1" presStyleIdx="0" presStyleCnt="6" custScaleX="64388" custScaleY="63976"/>
      <dgm:spPr>
        <a:xfrm>
          <a:off x="71032" y="203860"/>
          <a:ext cx="680114" cy="680114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AD010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gm:spPr>
    </dgm:pt>
    <dgm:pt modelId="{79B26F47-58AA-4224-B96C-D0D3AD0463DB}" type="pres">
      <dgm:prSet presAssocID="{78C8134A-ECA2-4419-98E4-2AA1A42CFFC9}" presName="text_2" presStyleLbl="node1" presStyleIdx="1" presStyleCnt="6" custScaleY="11188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fr-FR"/>
        </a:p>
      </dgm:t>
    </dgm:pt>
    <dgm:pt modelId="{EB47696E-10EE-4063-8044-FE052081F395}" type="pres">
      <dgm:prSet presAssocID="{78C8134A-ECA2-4419-98E4-2AA1A42CFFC9}" presName="accent_2" presStyleCnt="0"/>
      <dgm:spPr/>
    </dgm:pt>
    <dgm:pt modelId="{1919E202-DB97-425B-8B9C-02D5C00560EA}" type="pres">
      <dgm:prSet presAssocID="{78C8134A-ECA2-4419-98E4-2AA1A42CFFC9}" presName="accentRepeatNode" presStyleLbl="solidFgAcc1" presStyleIdx="1" presStyleCnt="6" custScaleX="64388" custScaleY="63976"/>
      <dgm:spPr>
        <a:xfrm>
          <a:off x="71032" y="203860"/>
          <a:ext cx="680114" cy="680114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AD010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gm:spPr>
    </dgm:pt>
    <dgm:pt modelId="{E0D66FC6-6407-44FF-95AA-B4EF94808018}" type="pres">
      <dgm:prSet presAssocID="{1383C269-EFBD-4F1C-8342-8F394B8C90A5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78FBEA-F12E-4E6A-ADB7-99677E05B45C}" type="pres">
      <dgm:prSet presAssocID="{1383C269-EFBD-4F1C-8342-8F394B8C90A5}" presName="accent_3" presStyleCnt="0"/>
      <dgm:spPr/>
    </dgm:pt>
    <dgm:pt modelId="{A25C0B97-6E7E-443A-9ED5-7896767E912D}" type="pres">
      <dgm:prSet presAssocID="{1383C269-EFBD-4F1C-8342-8F394B8C90A5}" presName="accentRepeatNode" presStyleLbl="solidFgAcc1" presStyleIdx="2" presStyleCnt="6"/>
      <dgm:spPr/>
    </dgm:pt>
    <dgm:pt modelId="{59D82EB2-BE0C-4F1E-8E77-1238D89331E4}" type="pres">
      <dgm:prSet presAssocID="{DB636191-A50A-4F96-AF3B-7E885537F08A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DC0BA64-11FF-4855-A320-7AF6A952C599}" type="pres">
      <dgm:prSet presAssocID="{DB636191-A50A-4F96-AF3B-7E885537F08A}" presName="accent_4" presStyleCnt="0"/>
      <dgm:spPr/>
    </dgm:pt>
    <dgm:pt modelId="{3E793CD5-1C79-4ADB-A4F9-5333462A71A2}" type="pres">
      <dgm:prSet presAssocID="{DB636191-A50A-4F96-AF3B-7E885537F08A}" presName="accentRepeatNode" presStyleLbl="solidFgAcc1" presStyleIdx="3" presStyleCnt="6"/>
      <dgm:spPr/>
    </dgm:pt>
    <dgm:pt modelId="{97B39619-28EE-4708-AE78-846675EDE1A0}" type="pres">
      <dgm:prSet presAssocID="{237DD0ED-C56C-4E00-9480-48D2975ED300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1FD59C-6532-4F30-86B8-E6CA6132C979}" type="pres">
      <dgm:prSet presAssocID="{237DD0ED-C56C-4E00-9480-48D2975ED300}" presName="accent_5" presStyleCnt="0"/>
      <dgm:spPr/>
    </dgm:pt>
    <dgm:pt modelId="{D81CB31D-079F-4C38-B8C0-568081DE1F96}" type="pres">
      <dgm:prSet presAssocID="{237DD0ED-C56C-4E00-9480-48D2975ED300}" presName="accentRepeatNode" presStyleLbl="solidFgAcc1" presStyleIdx="4" presStyleCnt="6"/>
      <dgm:spPr/>
    </dgm:pt>
    <dgm:pt modelId="{40483FC9-B745-483F-B7DF-54891AD9F9D2}" type="pres">
      <dgm:prSet presAssocID="{3DB4FD96-F258-456B-B7DE-D12F9A42C3AE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5B58B15-A770-49F0-A723-26226E773098}" type="pres">
      <dgm:prSet presAssocID="{3DB4FD96-F258-456B-B7DE-D12F9A42C3AE}" presName="accent_6" presStyleCnt="0"/>
      <dgm:spPr/>
    </dgm:pt>
    <dgm:pt modelId="{92B0B64D-BD6C-46EC-9AAD-7ACC873B76E8}" type="pres">
      <dgm:prSet presAssocID="{3DB4FD96-F258-456B-B7DE-D12F9A42C3AE}" presName="accentRepeatNode" presStyleLbl="solidFgAcc1" presStyleIdx="5" presStyleCnt="6"/>
      <dgm:spPr/>
    </dgm:pt>
  </dgm:ptLst>
  <dgm:cxnLst>
    <dgm:cxn modelId="{FEEFEB6C-8CAA-4D35-8F3E-1038869B5B67}" srcId="{53AB6E99-7212-4FC3-9094-F6743F0CC7BE}" destId="{1D636A2B-0767-4E6D-9000-015BB600B67C}" srcOrd="0" destOrd="0" parTransId="{B7AA222C-973C-4F09-8801-D0226D1255E1}" sibTransId="{A0EF1539-8621-4C6F-83B8-038E1729AF21}"/>
    <dgm:cxn modelId="{86652D64-3BDD-45F5-BAC5-21E92974FE34}" srcId="{53AB6E99-7212-4FC3-9094-F6743F0CC7BE}" destId="{DB636191-A50A-4F96-AF3B-7E885537F08A}" srcOrd="3" destOrd="0" parTransId="{0D55D00A-FAF6-45D3-B488-7D6970A4CF60}" sibTransId="{F8D2C245-CF9D-4525-9816-7881A3C04EFB}"/>
    <dgm:cxn modelId="{EAC751BE-F86B-4CE0-809D-5C1C188602C3}" srcId="{53AB6E99-7212-4FC3-9094-F6743F0CC7BE}" destId="{1383C269-EFBD-4F1C-8342-8F394B8C90A5}" srcOrd="2" destOrd="0" parTransId="{0C985F9D-C25C-496E-AA29-1F87112606E4}" sibTransId="{96B6619E-441D-4951-A27F-CE57FB4BFB41}"/>
    <dgm:cxn modelId="{D32CB537-6E70-4687-8875-5FD8F9A73254}" srcId="{53AB6E99-7212-4FC3-9094-F6743F0CC7BE}" destId="{3DB4FD96-F258-456B-B7DE-D12F9A42C3AE}" srcOrd="5" destOrd="0" parTransId="{C5DF9B33-B016-423F-BE7F-A828AB79D2FF}" sibTransId="{282564C7-2F99-48F7-A1F7-837D48AD6667}"/>
    <dgm:cxn modelId="{767188DA-7097-49A4-B1FB-C39444A5AA76}" srcId="{53AB6E99-7212-4FC3-9094-F6743F0CC7BE}" destId="{237DD0ED-C56C-4E00-9480-48D2975ED300}" srcOrd="4" destOrd="0" parTransId="{A4BB0CAC-B222-4F78-B88C-715734DF3E09}" sibTransId="{EFE6DE63-E902-4523-93FC-DA7B2D5294F2}"/>
    <dgm:cxn modelId="{AC9DB2C5-7C10-4A31-82A1-75CD13B203DE}" type="presOf" srcId="{DB636191-A50A-4F96-AF3B-7E885537F08A}" destId="{59D82EB2-BE0C-4F1E-8E77-1238D89331E4}" srcOrd="0" destOrd="0" presId="urn:microsoft.com/office/officeart/2008/layout/VerticalCurvedList"/>
    <dgm:cxn modelId="{C661A50D-E728-4B1E-84DB-41A92F32E384}" srcId="{53AB6E99-7212-4FC3-9094-F6743F0CC7BE}" destId="{78C8134A-ECA2-4419-98E4-2AA1A42CFFC9}" srcOrd="1" destOrd="0" parTransId="{47C29E89-5EF9-4F5A-BA4F-CFB466268A8A}" sibTransId="{F7BE2A41-32A6-47A7-A4E7-5FE7E9C66D74}"/>
    <dgm:cxn modelId="{C6B8D06E-340C-4887-B89E-E61AFB43B5F9}" type="presOf" srcId="{1D636A2B-0767-4E6D-9000-015BB600B67C}" destId="{2F47640D-9871-49EB-8DE4-9B1CF4390A99}" srcOrd="0" destOrd="0" presId="urn:microsoft.com/office/officeart/2008/layout/VerticalCurvedList"/>
    <dgm:cxn modelId="{555C4BE8-2272-415A-A70A-BC8C294F914C}" type="presOf" srcId="{237DD0ED-C56C-4E00-9480-48D2975ED300}" destId="{97B39619-28EE-4708-AE78-846675EDE1A0}" srcOrd="0" destOrd="0" presId="urn:microsoft.com/office/officeart/2008/layout/VerticalCurvedList"/>
    <dgm:cxn modelId="{EE49A34C-DAB0-4C07-BAF2-3C0D6AD40C5B}" type="presOf" srcId="{3DB4FD96-F258-456B-B7DE-D12F9A42C3AE}" destId="{40483FC9-B745-483F-B7DF-54891AD9F9D2}" srcOrd="0" destOrd="0" presId="urn:microsoft.com/office/officeart/2008/layout/VerticalCurvedList"/>
    <dgm:cxn modelId="{74DBCE55-C9E7-4EBB-B172-E7C4896097BF}" type="presOf" srcId="{53AB6E99-7212-4FC3-9094-F6743F0CC7BE}" destId="{644EA5C4-5B25-4E8D-B40C-AA0ED2C5721C}" srcOrd="0" destOrd="0" presId="urn:microsoft.com/office/officeart/2008/layout/VerticalCurvedList"/>
    <dgm:cxn modelId="{44D2562C-5592-4B19-A2BC-0682B1910AA1}" type="presOf" srcId="{1383C269-EFBD-4F1C-8342-8F394B8C90A5}" destId="{E0D66FC6-6407-44FF-95AA-B4EF94808018}" srcOrd="0" destOrd="0" presId="urn:microsoft.com/office/officeart/2008/layout/VerticalCurvedList"/>
    <dgm:cxn modelId="{BB6C3049-2D69-46BA-BDE7-3395424935DD}" type="presOf" srcId="{78C8134A-ECA2-4419-98E4-2AA1A42CFFC9}" destId="{79B26F47-58AA-4224-B96C-D0D3AD0463DB}" srcOrd="0" destOrd="0" presId="urn:microsoft.com/office/officeart/2008/layout/VerticalCurvedList"/>
    <dgm:cxn modelId="{5ECF2DDC-93E4-430D-B7CB-7FE01C06B5F5}" type="presOf" srcId="{A0EF1539-8621-4C6F-83B8-038E1729AF21}" destId="{AD25936F-05B0-4F23-A88D-120BC98197A2}" srcOrd="0" destOrd="0" presId="urn:microsoft.com/office/officeart/2008/layout/VerticalCurvedList"/>
    <dgm:cxn modelId="{69013106-89AC-46AD-B375-25F90382171D}" type="presParOf" srcId="{644EA5C4-5B25-4E8D-B40C-AA0ED2C5721C}" destId="{2C5922C6-7614-4F1D-AF65-401C18ADFCD5}" srcOrd="0" destOrd="0" presId="urn:microsoft.com/office/officeart/2008/layout/VerticalCurvedList"/>
    <dgm:cxn modelId="{E873B401-9F91-4395-955D-7695BA260031}" type="presParOf" srcId="{2C5922C6-7614-4F1D-AF65-401C18ADFCD5}" destId="{1BD5B1DB-4361-496C-BA23-FA993C8506F1}" srcOrd="0" destOrd="0" presId="urn:microsoft.com/office/officeart/2008/layout/VerticalCurvedList"/>
    <dgm:cxn modelId="{36530E2A-0E09-47BD-B221-2F1743EBD3D4}" type="presParOf" srcId="{1BD5B1DB-4361-496C-BA23-FA993C8506F1}" destId="{699AF529-FAC0-4334-B8B4-CA47772FE597}" srcOrd="0" destOrd="0" presId="urn:microsoft.com/office/officeart/2008/layout/VerticalCurvedList"/>
    <dgm:cxn modelId="{E008CDA6-DFF1-4986-AD10-C3D56C0598DC}" type="presParOf" srcId="{1BD5B1DB-4361-496C-BA23-FA993C8506F1}" destId="{AD25936F-05B0-4F23-A88D-120BC98197A2}" srcOrd="1" destOrd="0" presId="urn:microsoft.com/office/officeart/2008/layout/VerticalCurvedList"/>
    <dgm:cxn modelId="{CBFD4E71-EF49-4519-9EC4-E5D3A5A9B3BA}" type="presParOf" srcId="{1BD5B1DB-4361-496C-BA23-FA993C8506F1}" destId="{D0DE9BB7-1064-4E27-AC01-07DB1767267A}" srcOrd="2" destOrd="0" presId="urn:microsoft.com/office/officeart/2008/layout/VerticalCurvedList"/>
    <dgm:cxn modelId="{4B55B902-35E9-48CF-81AF-213FE6CC4AD4}" type="presParOf" srcId="{1BD5B1DB-4361-496C-BA23-FA993C8506F1}" destId="{543924F9-8955-484B-8BAC-D3AD10A33436}" srcOrd="3" destOrd="0" presId="urn:microsoft.com/office/officeart/2008/layout/VerticalCurvedList"/>
    <dgm:cxn modelId="{A0F132AD-31D1-48A1-8A7A-1E43F7DCDF52}" type="presParOf" srcId="{2C5922C6-7614-4F1D-AF65-401C18ADFCD5}" destId="{2F47640D-9871-49EB-8DE4-9B1CF4390A99}" srcOrd="1" destOrd="0" presId="urn:microsoft.com/office/officeart/2008/layout/VerticalCurvedList"/>
    <dgm:cxn modelId="{F269477E-84ED-4549-BCEA-8BBB0DB7C6A6}" type="presParOf" srcId="{2C5922C6-7614-4F1D-AF65-401C18ADFCD5}" destId="{C9E271FB-6647-4581-8A80-93720B97487F}" srcOrd="2" destOrd="0" presId="urn:microsoft.com/office/officeart/2008/layout/VerticalCurvedList"/>
    <dgm:cxn modelId="{24C2BDE0-2D99-4A4D-B713-2B0910B437FE}" type="presParOf" srcId="{C9E271FB-6647-4581-8A80-93720B97487F}" destId="{A2B9A23E-BA8F-466E-8CFE-8E89114B6E4A}" srcOrd="0" destOrd="0" presId="urn:microsoft.com/office/officeart/2008/layout/VerticalCurvedList"/>
    <dgm:cxn modelId="{C2000E5D-AB8C-4E35-A855-2500AD7A6218}" type="presParOf" srcId="{2C5922C6-7614-4F1D-AF65-401C18ADFCD5}" destId="{79B26F47-58AA-4224-B96C-D0D3AD0463DB}" srcOrd="3" destOrd="0" presId="urn:microsoft.com/office/officeart/2008/layout/VerticalCurvedList"/>
    <dgm:cxn modelId="{03CF7A23-6ED8-4714-B75E-502207BB20B3}" type="presParOf" srcId="{2C5922C6-7614-4F1D-AF65-401C18ADFCD5}" destId="{EB47696E-10EE-4063-8044-FE052081F395}" srcOrd="4" destOrd="0" presId="urn:microsoft.com/office/officeart/2008/layout/VerticalCurvedList"/>
    <dgm:cxn modelId="{F42EF5FE-B768-4B55-897E-D1FEF667A90C}" type="presParOf" srcId="{EB47696E-10EE-4063-8044-FE052081F395}" destId="{1919E202-DB97-425B-8B9C-02D5C00560EA}" srcOrd="0" destOrd="0" presId="urn:microsoft.com/office/officeart/2008/layout/VerticalCurvedList"/>
    <dgm:cxn modelId="{190B903C-AA72-4B5C-9203-3F58580E75FE}" type="presParOf" srcId="{2C5922C6-7614-4F1D-AF65-401C18ADFCD5}" destId="{E0D66FC6-6407-44FF-95AA-B4EF94808018}" srcOrd="5" destOrd="0" presId="urn:microsoft.com/office/officeart/2008/layout/VerticalCurvedList"/>
    <dgm:cxn modelId="{B40F0C6A-BF12-4765-A237-2996AB7BAD30}" type="presParOf" srcId="{2C5922C6-7614-4F1D-AF65-401C18ADFCD5}" destId="{9D78FBEA-F12E-4E6A-ADB7-99677E05B45C}" srcOrd="6" destOrd="0" presId="urn:microsoft.com/office/officeart/2008/layout/VerticalCurvedList"/>
    <dgm:cxn modelId="{50E7C238-4332-4651-ACD5-200CE59240B2}" type="presParOf" srcId="{9D78FBEA-F12E-4E6A-ADB7-99677E05B45C}" destId="{A25C0B97-6E7E-443A-9ED5-7896767E912D}" srcOrd="0" destOrd="0" presId="urn:microsoft.com/office/officeart/2008/layout/VerticalCurvedList"/>
    <dgm:cxn modelId="{352AC661-1642-47B2-A663-5D83CB45F15D}" type="presParOf" srcId="{2C5922C6-7614-4F1D-AF65-401C18ADFCD5}" destId="{59D82EB2-BE0C-4F1E-8E77-1238D89331E4}" srcOrd="7" destOrd="0" presId="urn:microsoft.com/office/officeart/2008/layout/VerticalCurvedList"/>
    <dgm:cxn modelId="{F8D34D78-2C5E-41B8-9581-EF1D61C3C8A5}" type="presParOf" srcId="{2C5922C6-7614-4F1D-AF65-401C18ADFCD5}" destId="{4DC0BA64-11FF-4855-A320-7AF6A952C599}" srcOrd="8" destOrd="0" presId="urn:microsoft.com/office/officeart/2008/layout/VerticalCurvedList"/>
    <dgm:cxn modelId="{A00172E2-C751-47FA-99F1-A360B727B546}" type="presParOf" srcId="{4DC0BA64-11FF-4855-A320-7AF6A952C599}" destId="{3E793CD5-1C79-4ADB-A4F9-5333462A71A2}" srcOrd="0" destOrd="0" presId="urn:microsoft.com/office/officeart/2008/layout/VerticalCurvedList"/>
    <dgm:cxn modelId="{1A413978-7C73-499D-8F33-C36C1E20AE01}" type="presParOf" srcId="{2C5922C6-7614-4F1D-AF65-401C18ADFCD5}" destId="{97B39619-28EE-4708-AE78-846675EDE1A0}" srcOrd="9" destOrd="0" presId="urn:microsoft.com/office/officeart/2008/layout/VerticalCurvedList"/>
    <dgm:cxn modelId="{223B470C-6EE0-41BF-A3A6-6BF815519FFE}" type="presParOf" srcId="{2C5922C6-7614-4F1D-AF65-401C18ADFCD5}" destId="{541FD59C-6532-4F30-86B8-E6CA6132C979}" srcOrd="10" destOrd="0" presId="urn:microsoft.com/office/officeart/2008/layout/VerticalCurvedList"/>
    <dgm:cxn modelId="{1820D8E9-BE6A-496C-9F22-3703106476CB}" type="presParOf" srcId="{541FD59C-6532-4F30-86B8-E6CA6132C979}" destId="{D81CB31D-079F-4C38-B8C0-568081DE1F96}" srcOrd="0" destOrd="0" presId="urn:microsoft.com/office/officeart/2008/layout/VerticalCurvedList"/>
    <dgm:cxn modelId="{B6FA8CD7-8D9F-4336-9712-E493F1FA7B14}" type="presParOf" srcId="{2C5922C6-7614-4F1D-AF65-401C18ADFCD5}" destId="{40483FC9-B745-483F-B7DF-54891AD9F9D2}" srcOrd="11" destOrd="0" presId="urn:microsoft.com/office/officeart/2008/layout/VerticalCurvedList"/>
    <dgm:cxn modelId="{6C6BCEE1-6194-46E0-8A96-51C1237E8479}" type="presParOf" srcId="{2C5922C6-7614-4F1D-AF65-401C18ADFCD5}" destId="{55B58B15-A770-49F0-A723-26226E773098}" srcOrd="12" destOrd="0" presId="urn:microsoft.com/office/officeart/2008/layout/VerticalCurvedList"/>
    <dgm:cxn modelId="{1EE0C6F1-EFE9-4EC9-A365-C1818A714093}" type="presParOf" srcId="{55B58B15-A770-49F0-A723-26226E773098}" destId="{92B0B64D-BD6C-46EC-9AAD-7ACC873B76E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D25936F-05B0-4F23-A88D-120BC98197A2}">
      <dsp:nvSpPr>
        <dsp:cNvPr id="0" name=""/>
        <dsp:cNvSpPr/>
      </dsp:nvSpPr>
      <dsp:spPr>
        <a:xfrm>
          <a:off x="-5381013" y="-824003"/>
          <a:ext cx="6407332" cy="6407332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rgbClr val="AD0101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7640D-9871-49EB-8DE4-9B1CF4390A99}">
      <dsp:nvSpPr>
        <dsp:cNvPr id="0" name=""/>
        <dsp:cNvSpPr/>
      </dsp:nvSpPr>
      <dsp:spPr>
        <a:xfrm>
          <a:off x="382635" y="269125"/>
          <a:ext cx="7437895" cy="464063"/>
        </a:xfrm>
        <a:prstGeom prst="rect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7718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1" kern="12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rPr>
            <a:t>Définition et utilité</a:t>
          </a:r>
          <a:endParaRPr lang="fr-FR" sz="2200" b="1" kern="1200" dirty="0">
            <a:solidFill>
              <a:schemeClr val="bg1"/>
            </a:solidFill>
            <a:latin typeface="+mj-lt"/>
            <a:ea typeface="+mn-ea"/>
            <a:cs typeface="Times New Roman" pitchFamily="18" charset="0"/>
          </a:endParaRPr>
        </a:p>
      </dsp:txBody>
      <dsp:txXfrm>
        <a:off x="382635" y="269125"/>
        <a:ext cx="7437895" cy="464063"/>
      </dsp:txXfrm>
    </dsp:sp>
    <dsp:sp modelId="{A2B9A23E-BA8F-466E-8CFE-8E89114B6E4A}">
      <dsp:nvSpPr>
        <dsp:cNvPr id="0" name=""/>
        <dsp:cNvSpPr/>
      </dsp:nvSpPr>
      <dsp:spPr>
        <a:xfrm>
          <a:off x="180992" y="300804"/>
          <a:ext cx="403285" cy="400705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AD010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9B26F47-58AA-4224-B96C-D0D3AD0463DB}">
      <dsp:nvSpPr>
        <dsp:cNvPr id="0" name=""/>
        <dsp:cNvSpPr/>
      </dsp:nvSpPr>
      <dsp:spPr>
        <a:xfrm>
          <a:off x="794793" y="972347"/>
          <a:ext cx="7025738" cy="560612"/>
        </a:xfrm>
        <a:prstGeom prst="rect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7718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1" kern="12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rPr>
            <a:t>Définition d’une fonction</a:t>
          </a:r>
          <a:endParaRPr lang="fr-FR" sz="2200" b="1" kern="1200" dirty="0">
            <a:solidFill>
              <a:schemeClr val="bg1"/>
            </a:solidFill>
            <a:latin typeface="+mj-lt"/>
            <a:ea typeface="+mn-ea"/>
            <a:cs typeface="Times New Roman" pitchFamily="18" charset="0"/>
          </a:endParaRPr>
        </a:p>
      </dsp:txBody>
      <dsp:txXfrm>
        <a:off x="794793" y="972347"/>
        <a:ext cx="7025738" cy="560612"/>
      </dsp:txXfrm>
    </dsp:sp>
    <dsp:sp modelId="{1919E202-DB97-425B-8B9C-02D5C00560EA}">
      <dsp:nvSpPr>
        <dsp:cNvPr id="0" name=""/>
        <dsp:cNvSpPr/>
      </dsp:nvSpPr>
      <dsp:spPr>
        <a:xfrm>
          <a:off x="593150" y="1052301"/>
          <a:ext cx="403285" cy="400705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AD010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D66FC6-6407-44FF-95AA-B4EF94808018}">
      <dsp:nvSpPr>
        <dsp:cNvPr id="0" name=""/>
        <dsp:cNvSpPr/>
      </dsp:nvSpPr>
      <dsp:spPr>
        <a:xfrm>
          <a:off x="983262" y="1753620"/>
          <a:ext cx="6837268" cy="501061"/>
        </a:xfrm>
        <a:prstGeom prst="rect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7718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C00000"/>
            </a:buClr>
            <a:buFont typeface="Wingdings" pitchFamily="2" charset="2"/>
            <a:buChar char="q"/>
          </a:pPr>
          <a:r>
            <a:rPr lang="fr-FR" sz="2200" b="1" kern="1200" smtClean="0">
              <a:solidFill>
                <a:schemeClr val="bg1"/>
              </a:solidFill>
              <a:latin typeface="+mj-lt"/>
              <a:cs typeface="Times New Roman" panose="02020603050405020304" pitchFamily="18" charset="0"/>
            </a:rPr>
            <a:t>Appel d’une fonction</a:t>
          </a:r>
          <a:endParaRPr lang="fr-FR" sz="2200" b="1" kern="1200" dirty="0">
            <a:solidFill>
              <a:schemeClr val="bg1"/>
            </a:solidFill>
            <a:latin typeface="+mj-lt"/>
            <a:ea typeface="+mn-ea"/>
            <a:cs typeface="+mn-cs"/>
          </a:endParaRPr>
        </a:p>
      </dsp:txBody>
      <dsp:txXfrm>
        <a:off x="983262" y="1753620"/>
        <a:ext cx="6837268" cy="501061"/>
      </dsp:txXfrm>
    </dsp:sp>
    <dsp:sp modelId="{A25C0B97-6E7E-443A-9ED5-7896767E912D}">
      <dsp:nvSpPr>
        <dsp:cNvPr id="0" name=""/>
        <dsp:cNvSpPr/>
      </dsp:nvSpPr>
      <dsp:spPr>
        <a:xfrm>
          <a:off x="670099" y="1690988"/>
          <a:ext cx="626327" cy="6263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D82EB2-BE0C-4F1E-8E77-1238D89331E4}">
      <dsp:nvSpPr>
        <dsp:cNvPr id="0" name=""/>
        <dsp:cNvSpPr/>
      </dsp:nvSpPr>
      <dsp:spPr>
        <a:xfrm>
          <a:off x="983262" y="2504642"/>
          <a:ext cx="6837268" cy="501061"/>
        </a:xfrm>
        <a:prstGeom prst="rect">
          <a:avLst/>
        </a:prstGeom>
        <a:gradFill rotWithShape="0">
          <a:gsLst>
            <a:gs pos="39800">
              <a:srgbClr val="C00000"/>
            </a:gs>
            <a:gs pos="92036">
              <a:srgbClr val="AA0000"/>
            </a:gs>
            <a:gs pos="73453">
              <a:srgbClr val="AF0000"/>
            </a:gs>
            <a:gs pos="60200">
              <a:srgbClr val="B30000"/>
            </a:gs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7718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1" kern="1200" smtClean="0">
              <a:solidFill>
                <a:schemeClr val="bg1"/>
              </a:solidFill>
              <a:latin typeface="+mj-lt"/>
              <a:cs typeface="Times New Roman" panose="02020603050405020304" pitchFamily="18" charset="0"/>
            </a:rPr>
            <a:t>Fonctions et tableaux</a:t>
          </a:r>
          <a:endParaRPr lang="fr-FR" sz="2200" b="1" kern="1200" dirty="0">
            <a:solidFill>
              <a:schemeClr val="bg1"/>
            </a:solidFill>
            <a:latin typeface="+mj-lt"/>
            <a:ea typeface="+mn-ea"/>
            <a:cs typeface="+mn-cs"/>
          </a:endParaRPr>
        </a:p>
      </dsp:txBody>
      <dsp:txXfrm>
        <a:off x="983262" y="2504642"/>
        <a:ext cx="6837268" cy="501061"/>
      </dsp:txXfrm>
    </dsp:sp>
    <dsp:sp modelId="{3E793CD5-1C79-4ADB-A4F9-5333462A71A2}">
      <dsp:nvSpPr>
        <dsp:cNvPr id="0" name=""/>
        <dsp:cNvSpPr/>
      </dsp:nvSpPr>
      <dsp:spPr>
        <a:xfrm>
          <a:off x="670099" y="2442009"/>
          <a:ext cx="626327" cy="6263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B39619-28EE-4708-AE78-846675EDE1A0}">
      <dsp:nvSpPr>
        <dsp:cNvPr id="0" name=""/>
        <dsp:cNvSpPr/>
      </dsp:nvSpPr>
      <dsp:spPr>
        <a:xfrm>
          <a:off x="794793" y="3256139"/>
          <a:ext cx="7025738" cy="501061"/>
        </a:xfrm>
        <a:prstGeom prst="rect">
          <a:avLst/>
        </a:prstGeom>
        <a:solidFill>
          <a:srgbClr val="C00000"/>
        </a:solidFill>
        <a:ln>
          <a:solidFill>
            <a:srgbClr val="C00000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7718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1" kern="1200">
              <a:solidFill>
                <a:schemeClr val="bg1"/>
              </a:solidFill>
              <a:latin typeface="+mj-lt"/>
              <a:cs typeface="Times New Roman" panose="02020603050405020304" pitchFamily="18" charset="0"/>
            </a:rPr>
            <a:t>Les </a:t>
          </a:r>
          <a:r>
            <a:rPr lang="fr-FR" sz="2200" b="1" kern="1200" smtClean="0">
              <a:solidFill>
                <a:schemeClr val="bg1"/>
              </a:solidFill>
              <a:latin typeface="+mj-lt"/>
              <a:cs typeface="Times New Roman" panose="02020603050405020304" pitchFamily="18" charset="0"/>
            </a:rPr>
            <a:t>paramètres d’une fonction</a:t>
          </a:r>
          <a:endParaRPr lang="fr-FR" sz="2200" b="1" kern="1200" dirty="0">
            <a:solidFill>
              <a:schemeClr val="bg1"/>
            </a:solidFill>
            <a:latin typeface="+mj-lt"/>
          </a:endParaRPr>
        </a:p>
      </dsp:txBody>
      <dsp:txXfrm>
        <a:off x="794793" y="3256139"/>
        <a:ext cx="7025738" cy="501061"/>
      </dsp:txXfrm>
    </dsp:sp>
    <dsp:sp modelId="{D81CB31D-079F-4C38-B8C0-568081DE1F96}">
      <dsp:nvSpPr>
        <dsp:cNvPr id="0" name=""/>
        <dsp:cNvSpPr/>
      </dsp:nvSpPr>
      <dsp:spPr>
        <a:xfrm>
          <a:off x="481629" y="3193507"/>
          <a:ext cx="626327" cy="6263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483FC9-B745-483F-B7DF-54891AD9F9D2}">
      <dsp:nvSpPr>
        <dsp:cNvPr id="0" name=""/>
        <dsp:cNvSpPr/>
      </dsp:nvSpPr>
      <dsp:spPr>
        <a:xfrm>
          <a:off x="382635" y="4007637"/>
          <a:ext cx="7437895" cy="501061"/>
        </a:xfrm>
        <a:prstGeom prst="rect">
          <a:avLst/>
        </a:prstGeom>
        <a:solidFill>
          <a:srgbClr val="C00000"/>
        </a:solidFill>
        <a:ln>
          <a:solidFill>
            <a:srgbClr val="C00000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7718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C00000"/>
            </a:buClr>
            <a:buFont typeface="Wingdings" pitchFamily="2" charset="2"/>
            <a:buChar char="q"/>
          </a:pPr>
          <a:r>
            <a:rPr lang="fr-FR" sz="2200" b="1" kern="12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rPr>
            <a:t>Variables locales et variables globales.</a:t>
          </a:r>
        </a:p>
      </dsp:txBody>
      <dsp:txXfrm>
        <a:off x="382635" y="4007637"/>
        <a:ext cx="7437895" cy="501061"/>
      </dsp:txXfrm>
    </dsp:sp>
    <dsp:sp modelId="{92B0B64D-BD6C-46EC-9AAD-7ACC873B76E8}">
      <dsp:nvSpPr>
        <dsp:cNvPr id="0" name=""/>
        <dsp:cNvSpPr/>
      </dsp:nvSpPr>
      <dsp:spPr>
        <a:xfrm>
          <a:off x="69472" y="3945004"/>
          <a:ext cx="626327" cy="6263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6CCD8A3-D0C3-4B8F-81C5-B7B3A13A24B7}" type="datetimeFigureOut">
              <a:rPr lang="fr-FR" smtClean="0"/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7279F-DFAE-4657-A800-A8C38FC41E97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dirty="0"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2BC6-E43E-4D33-92EC-8931FBF7167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dirty="0"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2BC6-E43E-4D33-92EC-8931FBF7167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dirty="0"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2BC6-E43E-4D33-92EC-8931FBF7167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dirty="0"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2BC6-E43E-4D33-92EC-8931FBF7167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dirty="0"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2BC6-E43E-4D33-92EC-8931FBF7167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F4CA-DDF0-4922-A076-B3FFF707F360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8A2A-CEE3-4AC8-88AC-18907018F13D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0ABD-5EDF-4330-87A1-F5E091149F39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56DF-D467-4D7C-956A-CDFE02484858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8B8A-BCB1-4BD7-857A-6FFFDA648566}" type="datetime1">
              <a:rPr lang="fr-FR" smtClean="0"/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E788-06AD-4519-807E-844AC9CFD440}" type="datetime1">
              <a:rPr lang="fr-FR" smtClean="0"/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E3DF-E6EC-43E0-A217-4BBDF4075969}" type="datetime1">
              <a:rPr lang="fr-FR" smtClean="0"/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F12B-9D92-47AE-A88E-E4E9342549DE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CF42-56A6-4127-923C-0462989227D6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D686-199F-4CD9-B9B3-3B14DEC38394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4EA7-33E1-452B-A5BE-4BB07EA6C97D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F4CA-DDF0-4922-A076-B3FFF707F360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8A2A-CEE3-4AC8-88AC-18907018F13D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0ABD-5EDF-4330-87A1-F5E091149F39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56DF-D467-4D7C-956A-CDFE02484858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8B8A-BCB1-4BD7-857A-6FFFDA648566}" type="datetime1">
              <a:rPr lang="fr-FR" smtClean="0"/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E788-06AD-4519-807E-844AC9CFD440}" type="datetime1">
              <a:rPr lang="fr-FR" smtClean="0"/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E3DF-E6EC-43E0-A217-4BBDF4075969}" type="datetime1">
              <a:rPr lang="fr-FR" smtClean="0"/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F12B-9D92-47AE-A88E-E4E9342549DE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CF42-56A6-4127-923C-0462989227D6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D686-199F-4CD9-B9B3-3B14DEC38394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4EA7-33E1-452B-A5BE-4BB07EA6C97D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6E91-AD3D-4A26-91B5-BD697B5F7642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6E91-AD3D-4A26-91B5-BD697B5F7642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"/>
            <a:ext cx="9144000" cy="6858000"/>
          </a:xfrm>
          <a:prstGeom prst="rect">
            <a:avLst/>
          </a:prstGeom>
        </p:spPr>
      </p:pic>
      <p:sp>
        <p:nvSpPr>
          <p:cNvPr id="7" name="Title 6"/>
          <p:cNvSpPr txBox="1"/>
          <p:nvPr/>
        </p:nvSpPr>
        <p:spPr>
          <a:xfrm>
            <a:off x="141195" y="2281173"/>
            <a:ext cx="9002806" cy="2433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CA" sz="3200" b="1" i="0" u="none" strike="noStrike" kern="1200" cap="none" spc="0" normalizeH="0" baseline="0" noProof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Programmation</a:t>
            </a:r>
            <a:r>
              <a:rPr kumimoji="0" lang="fr-CA" sz="3200" b="1" i="0" u="none" strike="noStrike" kern="1200" cap="none" spc="0" normalizeH="0" noProof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Procédurale 1</a:t>
            </a:r>
            <a:endParaRPr kumimoji="0" lang="fr-CA" sz="3200" b="1" i="0" u="none" strike="noStrike" kern="1200" cap="none" spc="0" normalizeH="0" baseline="0" noProof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 txBox="1"/>
          <p:nvPr/>
        </p:nvSpPr>
        <p:spPr>
          <a:xfrm>
            <a:off x="898930" y="4000504"/>
            <a:ext cx="7467835" cy="1696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arajita" pitchFamily="34" charset="0"/>
              <a:ea typeface="Microsoft YaHei" panose="020B0503020204020204" pitchFamily="34" charset="-122"/>
              <a:cs typeface="Aparajita" pitchFamily="34" charset="0"/>
            </a:endParaRP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arajita" pitchFamily="34" charset="0"/>
              <a:ea typeface="Microsoft YaHei" panose="020B0503020204020204" pitchFamily="34" charset="-122"/>
              <a:cs typeface="Aparajita" pitchFamily="34" charset="0"/>
            </a:endParaRP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arajita" pitchFamily="34" charset="0"/>
              <a:ea typeface="Microsoft YaHei" panose="020B0503020204020204" pitchFamily="34" charset="-122"/>
              <a:cs typeface="Aparajita" pitchFamily="34" charset="0"/>
            </a:endParaRP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fr-FR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3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Equipe Algorithmique &amp; Programmation</a:t>
            </a:r>
            <a:endParaRPr kumimoji="0" lang="fr-FR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3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Année universitaire </a:t>
            </a:r>
            <a:r>
              <a:rPr kumimoji="0" lang="fr-FR" sz="3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kumimoji="0" lang="fr-FR" sz="3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2021 - 2022</a:t>
            </a:r>
            <a:endParaRPr kumimoji="0" lang="fr-CA" sz="3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705" y="1700530"/>
            <a:ext cx="9478010" cy="5157470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50000"/>
              </a:lnSpc>
              <a:spcBef>
                <a:spcPts val="1000"/>
              </a:spcBef>
            </a:pPr>
            <a:r>
              <a:rPr lang="fr-FR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Possibilité de découper le programme source en plusieurs parties </a:t>
            </a:r>
            <a:br>
              <a:rPr lang="fr-FR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stockées dans des fichiers sources séparés. Chaque fichier source,</a:t>
            </a:r>
            <a:r>
              <a:rPr lang="fr-FR" sz="25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appelé par abus de langage "module", regroupe une ou plusieurs fonctions</a:t>
            </a:r>
            <a:r>
              <a:rPr lang="fr-FR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peut être compilé séparément</a:t>
            </a:r>
            <a:endParaRPr lang="fr-FR" sz="25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endParaRPr lang="fr-FR" sz="25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fr-FR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5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25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Faciliter le travail en équipe + Développement de grosses applications.</a:t>
            </a: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None/>
            </a:pP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latin typeface="+mj-lt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>
                <a:latin typeface="+mj-lt"/>
              </a:rPr>
            </a:fld>
            <a:endParaRPr lang="fr-FR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8083" y="661449"/>
            <a:ext cx="6243113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>
                <a:latin typeface="+mj-lt"/>
                <a:cs typeface="Times New Roman" panose="02020603050405020304" pitchFamily="18" charset="0"/>
              </a:rPr>
              <a:t>     </a:t>
            </a: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Intérêts des fonctions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3812" y="1371878"/>
            <a:ext cx="8964488" cy="5157192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</a:pPr>
            <a:r>
              <a:rPr lang="fr-FR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Dans un programme, on distingue :</a:t>
            </a:r>
            <a:endParaRPr lang="fr-FR" sz="25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fr-FR" sz="25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1000"/>
              </a:spcBef>
            </a:pPr>
            <a:r>
              <a:rPr lang="fr-F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 fonctions </a:t>
            </a:r>
            <a:r>
              <a:rPr lang="fr-F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externes</a:t>
            </a:r>
            <a:r>
              <a:rPr lang="fr-F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intégrées dans des bibliothèques externes : printf(), scanf(), …</a:t>
            </a:r>
            <a:endParaRPr lang="fr-FR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endParaRPr lang="fr-FR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1000"/>
              </a:spcBef>
            </a:pPr>
            <a:r>
              <a:rPr lang="fr-F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 fonctions </a:t>
            </a:r>
            <a:r>
              <a:rPr lang="fr-F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internes</a:t>
            </a:r>
            <a:r>
              <a:rPr lang="fr-F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développées dans le programme : ce sont des fonctions personnalisées qui apportent une structuration au programme et qui </a:t>
            </a:r>
            <a:r>
              <a:rPr lang="fr-FR" sz="24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peuvent être appelées dans plusieurs fonctions</a:t>
            </a:r>
            <a:r>
              <a:rPr lang="fr-F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endParaRPr lang="fr-FR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1000"/>
              </a:spcBef>
            </a:pPr>
            <a:r>
              <a:rPr lang="fr-FR" sz="25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fonction peut fournir un unique résultat (sa valeur de retour), comme ne pas en fournir du tout.</a:t>
            </a:r>
            <a:endParaRPr lang="fr-FR" sz="25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fr-FR" sz="25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>
                <a:latin typeface="+mj-lt"/>
              </a:rPr>
            </a:fld>
            <a:endParaRPr lang="fr-FR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903" y="541434"/>
            <a:ext cx="6243113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>
                <a:latin typeface="+mj-lt"/>
                <a:cs typeface="Times New Roman" panose="02020603050405020304" pitchFamily="18" charset="0"/>
              </a:rPr>
              <a:t>     </a:t>
            </a: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Caractéristiques des fonctions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342" y="1495068"/>
            <a:ext cx="8964488" cy="5157192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endParaRPr lang="fr-FR" sz="25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1000"/>
              </a:spcBef>
            </a:pPr>
            <a:r>
              <a:rPr lang="fr-FR" sz="25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fonction peut retourner un résultat scalaire ou une structure</a:t>
            </a:r>
            <a:endParaRPr lang="fr-FR" sz="25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fr-FR" sz="25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1000"/>
              </a:spcBef>
            </a:pPr>
            <a:r>
              <a:rPr lang="fr-FR" sz="25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valeur d’une fonction peut dans certains cas ne pas être utilisée (comme les valeurs de retour de printf() et scanf())</a:t>
            </a:r>
            <a:endParaRPr lang="fr-FR" sz="25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fr-FR" sz="25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1000"/>
              </a:spcBef>
            </a:pPr>
            <a:r>
              <a:rPr lang="fr-FR" sz="25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fonction peut modifier les valeurs de certains de ses arguments (voir chapitre Pointeurs)</a:t>
            </a:r>
            <a:endParaRPr lang="fr-FR" sz="25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>
                <a:latin typeface="+mj-lt"/>
              </a:rPr>
            </a:fld>
            <a:endParaRPr lang="fr-FR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903" y="541434"/>
            <a:ext cx="6243113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>
                <a:latin typeface="+mj-lt"/>
                <a:cs typeface="Times New Roman" panose="02020603050405020304" pitchFamily="18" charset="0"/>
              </a:rPr>
              <a:t>     </a:t>
            </a: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Caractéristiques des fonctions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436096" y="1200100"/>
            <a:ext cx="3600400" cy="5829300"/>
          </a:xfrm>
          <a:noFill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NomFonction</a:t>
            </a: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……………….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b,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valmax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printf(“ Tapez deux entiers: “);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(“%d %d”, &amp;a, &amp;b);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NomFonction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();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…………………………..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4903" y="546514"/>
            <a:ext cx="6243113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>
                <a:latin typeface="+mj-lt"/>
                <a:cs typeface="Times New Roman" panose="02020603050405020304" pitchFamily="18" charset="0"/>
              </a:rPr>
              <a:t>     </a:t>
            </a: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Utilisation des fonctions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63688" y="2136204"/>
            <a:ext cx="3600400" cy="50070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fr-FR" sz="2000" b="1" smtClean="0">
                <a:latin typeface="+mj-lt"/>
                <a:cs typeface="Times New Roman" panose="02020603050405020304" pitchFamily="18" charset="0"/>
              </a:rPr>
              <a:t>Définition de la fonction</a:t>
            </a:r>
            <a:endParaRPr lang="fr-FR" sz="2000" b="1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" name="Rectangle 1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763688" y="5664596"/>
            <a:ext cx="3600400" cy="100476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fr-FR" sz="2000" b="1" smtClean="0">
                <a:latin typeface="+mj-lt"/>
                <a:cs typeface="Times New Roman" panose="02020603050405020304" pitchFamily="18" charset="0"/>
              </a:rPr>
              <a:t>Appel de la fonction  par une autre fonction, </a:t>
            </a:r>
            <a:r>
              <a:rPr lang="fr-FR" sz="2000" smtClean="0">
                <a:latin typeface="+mj-lt"/>
                <a:cs typeface="Times New Roman" panose="02020603050405020304" pitchFamily="18" charset="0"/>
              </a:rPr>
              <a:t>ici par la fonction principale  main(). </a:t>
            </a:r>
            <a:endParaRPr lang="fr-FR" sz="200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5239325" y="1500826"/>
            <a:ext cx="2520280" cy="1621014"/>
          </a:xfrm>
          <a:prstGeom prst="roundRect">
            <a:avLst/>
          </a:prstGeom>
          <a:solidFill>
            <a:srgbClr val="C00000">
              <a:alpha val="1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5508104" y="5589240"/>
            <a:ext cx="2304256" cy="576064"/>
          </a:xfrm>
          <a:prstGeom prst="roundRect">
            <a:avLst/>
          </a:prstGeom>
          <a:solidFill>
            <a:srgbClr val="C00000">
              <a:alpha val="1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/>
          <p:cNvGrpSpPr/>
          <p:nvPr/>
        </p:nvGrpSpPr>
        <p:grpSpPr>
          <a:xfrm>
            <a:off x="1475696" y="2132856"/>
            <a:ext cx="360000" cy="307777"/>
            <a:chOff x="1475696" y="2132856"/>
            <a:chExt cx="360000" cy="307777"/>
          </a:xfrm>
        </p:grpSpPr>
        <p:sp>
          <p:nvSpPr>
            <p:cNvPr id="17" name="Ellipse 16"/>
            <p:cNvSpPr/>
            <p:nvPr/>
          </p:nvSpPr>
          <p:spPr>
            <a:xfrm>
              <a:off x="1542188" y="2188046"/>
              <a:ext cx="216024" cy="216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1475696" y="2132856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>
                  <a:solidFill>
                    <a:schemeClr val="bg1"/>
                  </a:solidFill>
                </a:rPr>
                <a:t>1</a:t>
              </a:r>
              <a:endParaRPr lang="fr-FR" sz="1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1475656" y="5657545"/>
            <a:ext cx="360000" cy="307777"/>
            <a:chOff x="1475696" y="2132856"/>
            <a:chExt cx="360000" cy="307777"/>
          </a:xfrm>
        </p:grpSpPr>
        <p:sp>
          <p:nvSpPr>
            <p:cNvPr id="21" name="Ellipse 20"/>
            <p:cNvSpPr/>
            <p:nvPr/>
          </p:nvSpPr>
          <p:spPr>
            <a:xfrm>
              <a:off x="1542188" y="2188046"/>
              <a:ext cx="216024" cy="216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1475696" y="2132856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smtClean="0">
                  <a:solidFill>
                    <a:schemeClr val="bg1"/>
                  </a:solidFill>
                </a:rPr>
                <a:t>2</a:t>
              </a:r>
              <a:endParaRPr lang="fr-FR" sz="14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Connecteur droit avec flèche 17"/>
          <p:cNvCxnSpPr/>
          <p:nvPr/>
        </p:nvCxnSpPr>
        <p:spPr>
          <a:xfrm>
            <a:off x="3963852" y="3101044"/>
            <a:ext cx="2232248" cy="432048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17"/>
          <p:cNvCxnSpPr/>
          <p:nvPr/>
        </p:nvCxnSpPr>
        <p:spPr>
          <a:xfrm>
            <a:off x="3491880" y="5373216"/>
            <a:ext cx="2232248" cy="432048"/>
          </a:xfrm>
          <a:prstGeom prst="straightConnector1">
            <a:avLst/>
          </a:prstGeom>
          <a:ln w="19050">
            <a:solidFill>
              <a:srgbClr val="1C9C4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851738" y="2856284"/>
            <a:ext cx="2304256" cy="50070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fr-FR" sz="20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 appelante</a:t>
            </a:r>
            <a:endParaRPr lang="fr-FR" sz="2000" b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1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851660" y="5048885"/>
            <a:ext cx="2698115" cy="5010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fr-FR" sz="2000" b="1" smtClean="0">
                <a:solidFill>
                  <a:srgbClr val="1C9C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Appel de la fonction</a:t>
            </a:r>
            <a:endParaRPr lang="fr-FR" sz="2000" b="1" smtClean="0">
              <a:solidFill>
                <a:srgbClr val="1C9C4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32178" y="2780928"/>
            <a:ext cx="828680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fr-FR" sz="4000" b="1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fr-FR" sz="4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 d’une fonction</a:t>
            </a:r>
            <a:endParaRPr lang="fr-FR" sz="4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285836"/>
            <a:ext cx="7886700" cy="55721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None/>
            </a:pP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Espace réservé du contenu 2"/>
          <p:cNvSpPr txBox="1"/>
          <p:nvPr/>
        </p:nvSpPr>
        <p:spPr>
          <a:xfrm>
            <a:off x="0" y="1598930"/>
            <a:ext cx="8891270" cy="462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Syntaxe d'une fonction sans type de retour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C00000"/>
              </a:buClr>
              <a:buNone/>
            </a:pPr>
            <a:endParaRPr lang="fr-FR" sz="3200" dirty="0">
              <a:solidFill>
                <a:schemeClr val="accent2"/>
              </a:solidFill>
            </a:endParaRPr>
          </a:p>
          <a:p>
            <a:pPr marL="457200" lvl="1" indent="0">
              <a:buClr>
                <a:srgbClr val="C00000"/>
              </a:buClr>
              <a:buNone/>
            </a:pPr>
            <a:r>
              <a:rPr lang="fr-FR" sz="2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fr-FR" sz="2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nom_Fonction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(type_1 </a:t>
            </a:r>
            <a:r>
              <a:rPr lang="fr-FR" sz="2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paramètre1,</a:t>
            </a:r>
            <a:r>
              <a:rPr lang="fr-F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type_2 </a:t>
            </a:r>
            <a:r>
              <a:rPr lang="fr-FR" sz="2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paramètre2,….. </a:t>
            </a:r>
            <a:r>
              <a:rPr lang="fr-F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None/>
            </a:pPr>
            <a:r>
              <a:rPr lang="fr-FR" sz="2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22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9795" lvl="1" indent="0" algn="just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Arial" panose="020B0604020202020204" pitchFamily="34" charset="0"/>
              <a:buNone/>
            </a:pPr>
            <a:r>
              <a:rPr lang="fr-FR" sz="2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fr-FR" sz="2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déclaration des variables locales;</a:t>
            </a:r>
            <a:endParaRPr lang="fr-FR" sz="2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9795" lvl="1" indent="0" algn="just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Arial" panose="020B0604020202020204" pitchFamily="34" charset="0"/>
              <a:buNone/>
            </a:pPr>
            <a:r>
              <a:rPr lang="fr-FR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//  instructions;</a:t>
            </a:r>
            <a:endParaRPr lang="fr-FR" sz="2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9795" lvl="1" indent="0" algn="just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Arial" panose="020B0604020202020204" pitchFamily="34" charset="0"/>
              <a:buNone/>
            </a:pPr>
            <a:r>
              <a:rPr lang="fr-FR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4825" lvl="1" indent="0" algn="just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Arial" panose="020B0604020202020204" pitchFamily="34" charset="0"/>
              <a:buNone/>
            </a:pPr>
            <a:r>
              <a:rPr lang="fr-F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None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None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None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None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None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None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None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None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None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None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None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None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fr-FR" sz="2400" dirty="0"/>
          </a:p>
        </p:txBody>
      </p:sp>
      <p:sp>
        <p:nvSpPr>
          <p:cNvPr id="10" name="Rectangle 9"/>
          <p:cNvSpPr/>
          <p:nvPr/>
        </p:nvSpPr>
        <p:spPr>
          <a:xfrm>
            <a:off x="1058133" y="645574"/>
            <a:ext cx="6243113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 d’une fonction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285836"/>
            <a:ext cx="7886700" cy="55721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None/>
            </a:pP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Espace réservé du contenu 2"/>
          <p:cNvSpPr txBox="1"/>
          <p:nvPr/>
        </p:nvSpPr>
        <p:spPr>
          <a:xfrm>
            <a:off x="-271145" y="1598930"/>
            <a:ext cx="9415145" cy="4622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Syntaxe d'une fonction avec type de retour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C00000"/>
              </a:buClr>
              <a:buNone/>
            </a:pPr>
            <a:endParaRPr lang="fr-FR" sz="3200" dirty="0">
              <a:solidFill>
                <a:schemeClr val="accent2"/>
              </a:solidFill>
            </a:endParaRPr>
          </a:p>
          <a:p>
            <a:pPr marL="457200" lvl="1" indent="0">
              <a:buClr>
                <a:srgbClr val="C00000"/>
              </a:buClr>
              <a:buNone/>
            </a:pPr>
            <a:r>
              <a:rPr lang="fr-FR" sz="2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de retour</a:t>
            </a:r>
            <a:r>
              <a:rPr lang="fr-FR" sz="2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nom_Fonction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(type_1 </a:t>
            </a:r>
            <a:r>
              <a:rPr lang="fr-FR" sz="2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paramètre1,</a:t>
            </a:r>
            <a:r>
              <a:rPr lang="fr-F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type_2 </a:t>
            </a:r>
            <a:r>
              <a:rPr lang="fr-FR" sz="2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paramètre2,….. </a:t>
            </a:r>
            <a:r>
              <a:rPr lang="fr-F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None/>
            </a:pPr>
            <a:r>
              <a:rPr lang="fr-FR" sz="2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22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9795" lvl="1" indent="0" algn="just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Arial" panose="020B0604020202020204" pitchFamily="34" charset="0"/>
              <a:buNone/>
            </a:pPr>
            <a:r>
              <a:rPr lang="fr-FR" sz="2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fr-FR" sz="22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</a:t>
            </a:r>
            <a:r>
              <a:rPr lang="fr-FR" sz="2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fr-FR" sz="22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déclaration des variables locales;</a:t>
            </a:r>
            <a:endParaRPr lang="fr-FR" sz="2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9795" lvl="1" indent="0" algn="just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Arial" panose="020B0604020202020204" pitchFamily="34" charset="0"/>
              <a:buNone/>
            </a:pPr>
            <a:r>
              <a:rPr lang="fr-FR" sz="22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//   instructions;</a:t>
            </a:r>
            <a:endParaRPr lang="fr-FR" sz="2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9795" lvl="1" indent="0" algn="just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Arial" panose="020B0604020202020204" pitchFamily="34" charset="0"/>
              <a:buNone/>
            </a:pPr>
            <a:r>
              <a:rPr lang="fr-FR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9795" lvl="1" indent="0" algn="just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Arial" panose="020B0604020202020204" pitchFamily="34" charset="0"/>
              <a:buNone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resultat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None/>
            </a:pPr>
            <a:r>
              <a:rPr lang="fr-F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fr-FR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None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None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None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None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None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None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None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None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None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None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None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None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fr-FR" sz="2400" dirty="0"/>
          </a:p>
        </p:txBody>
      </p:sp>
      <p:sp>
        <p:nvSpPr>
          <p:cNvPr id="10" name="Rectangle 9"/>
          <p:cNvSpPr/>
          <p:nvPr/>
        </p:nvSpPr>
        <p:spPr>
          <a:xfrm>
            <a:off x="1058133" y="645574"/>
            <a:ext cx="6243113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 d’une fonction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412776"/>
            <a:ext cx="8892480" cy="483569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 la définition d'une fonction, nous indiquons: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nom de la fonction.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Le type et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noms des paramètres de la fonction.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type du résultat fourni par la fonction.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données locales à la fonction.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instructions </a:t>
            </a:r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lang="fr-F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exécuter.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058133" y="645574"/>
            <a:ext cx="6243113" cy="9531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 d’une fonction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795310" y="1152508"/>
            <a:ext cx="7886700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9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fr-FR" sz="9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Espace réservé du contenu 2"/>
          <p:cNvSpPr txBox="1"/>
          <p:nvPr/>
        </p:nvSpPr>
        <p:spPr>
          <a:xfrm>
            <a:off x="226737" y="388406"/>
            <a:ext cx="9144000" cy="552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C00000"/>
              </a:buClr>
              <a:buNone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None/>
            </a:pP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C00000"/>
              </a:buClr>
              <a:buNone/>
            </a:pPr>
            <a:endParaRPr lang="fr-FR" sz="3200" dirty="0">
              <a:solidFill>
                <a:schemeClr val="accent2"/>
              </a:solidFill>
            </a:endParaRPr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None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None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None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None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None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None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None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None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None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None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None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None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fr-FR" sz="24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6737" y="2754474"/>
            <a:ext cx="8690525" cy="37973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tabLst>
                <a:tab pos="565150" algn="l"/>
                <a:tab pos="1141095" algn="l"/>
                <a:tab pos="1622425" algn="l"/>
              </a:tabLst>
            </a:pPr>
            <a:r>
              <a:rPr lang="fr-FR" sz="2400" b="1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fr-FR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doubleSomme</a:t>
            </a:r>
            <a:r>
              <a:rPr kumimoji="0" lang="fr-F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(float </a:t>
            </a:r>
            <a:r>
              <a:rPr kumimoji="0"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kumimoji="0"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0" hangingPunct="0">
              <a:tabLst>
                <a:tab pos="565150" algn="l"/>
                <a:tab pos="1141095" algn="l"/>
                <a:tab pos="1622425" algn="l"/>
              </a:tabLst>
            </a:pPr>
            <a:r>
              <a:rPr kumimoji="0"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0"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0" hangingPunct="0">
              <a:tabLst>
                <a:tab pos="565150" algn="l"/>
                <a:tab pos="1141095" algn="l"/>
                <a:tab pos="1622425" algn="l"/>
              </a:tabLst>
            </a:pPr>
            <a:endParaRPr kumimoji="0"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0" hangingPunct="0">
              <a:tabLst>
                <a:tab pos="565150" algn="l"/>
                <a:tab pos="1141095" algn="l"/>
                <a:tab pos="1622425" algn="l"/>
              </a:tabLst>
            </a:pPr>
            <a:r>
              <a:rPr kumimoji="0"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kumimoji="0"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val;</a:t>
            </a:r>
            <a:endParaRPr kumimoji="0"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0" hangingPunct="0">
              <a:tabLst>
                <a:tab pos="565150" algn="l"/>
                <a:tab pos="1141095" algn="l"/>
                <a:tab pos="1622425" algn="l"/>
              </a:tabLst>
            </a:pPr>
            <a:endParaRPr kumimoji="0"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0" hangingPunct="0">
              <a:tabLst>
                <a:tab pos="565150" algn="l"/>
                <a:tab pos="1141095" algn="l"/>
                <a:tab pos="1622425" algn="l"/>
              </a:tabLst>
            </a:pPr>
            <a:r>
              <a:rPr kumimoji="0"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val=0;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0" hangingPunct="0">
              <a:tabLst>
                <a:tab pos="565150" algn="l"/>
                <a:tab pos="1141095" algn="l"/>
                <a:tab pos="1622425" algn="l"/>
              </a:tabLst>
            </a:pPr>
            <a:r>
              <a:rPr kumimoji="0"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val=2*(</a:t>
            </a:r>
            <a:r>
              <a:rPr kumimoji="0"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kumimoji="0"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0"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0" hangingPunct="0">
              <a:tabLst>
                <a:tab pos="565150" algn="l"/>
                <a:tab pos="1141095" algn="l"/>
                <a:tab pos="1622425" algn="l"/>
              </a:tabLst>
            </a:pPr>
            <a:endParaRPr kumimoji="0"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0" hangingPunct="0">
              <a:tabLst>
                <a:tab pos="565150" algn="l"/>
                <a:tab pos="1141095" algn="l"/>
                <a:tab pos="1622425" algn="l"/>
              </a:tabLst>
            </a:pPr>
            <a:r>
              <a:rPr kumimoji="0"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fr-FR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val</a:t>
            </a:r>
            <a:r>
              <a:rPr kumimoji="0"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0" hangingPunct="0">
              <a:tabLst>
                <a:tab pos="565150" algn="l"/>
                <a:tab pos="1141095" algn="l"/>
                <a:tab pos="1622425" algn="l"/>
              </a:tabLst>
            </a:pPr>
            <a:r>
              <a:rPr kumimoji="0"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kumimoji="0"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85778" y="1600614"/>
            <a:ext cx="3640104" cy="611505"/>
          </a:xfrm>
          <a:prstGeom prst="rect">
            <a:avLst/>
          </a:prstGeom>
          <a:solidFill>
            <a:schemeClr val="bg1"/>
          </a:solidFill>
          <a:ln w="9525">
            <a:solidFill>
              <a:srgbClr val="C00000"/>
            </a:solidFill>
            <a:miter lim="800000"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eaLnBrk="0" hangingPunct="0">
              <a:tabLst>
                <a:tab pos="565150" algn="l"/>
              </a:tabLst>
            </a:pPr>
            <a:r>
              <a:rPr kumimoji="0" lang="fr-FR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de la valeur de retour (val) : un réel</a:t>
            </a:r>
            <a:endParaRPr kumimoji="0" lang="fr-FR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888918" y="1600614"/>
            <a:ext cx="3640104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0000"/>
            </a:solidFill>
            <a:miter lim="800000"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eaLnBrk="0" hangingPunct="0">
              <a:tabLst>
                <a:tab pos="565150" algn="l"/>
              </a:tabLst>
            </a:pPr>
            <a:r>
              <a:rPr lang="fr-FR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paramètres ( a et b ) de type réel</a:t>
            </a:r>
            <a:endParaRPr kumimoji="0"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230136" y="2950506"/>
            <a:ext cx="2514600" cy="397545"/>
          </a:xfrm>
          <a:prstGeom prst="rect">
            <a:avLst/>
          </a:prstGeom>
          <a:solidFill>
            <a:schemeClr val="bg1"/>
          </a:solidFill>
          <a:ln w="9525">
            <a:solidFill>
              <a:srgbClr val="C00000"/>
            </a:solidFill>
            <a:miter lim="800000"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eaLnBrk="0" hangingPunct="0">
              <a:tabLst>
                <a:tab pos="565150" algn="l"/>
              </a:tabLst>
            </a:pPr>
            <a:r>
              <a:rPr kumimoji="0" lang="fr-B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 de la fonction</a:t>
            </a:r>
            <a:endParaRPr kumimoji="0"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164386" y="5727094"/>
            <a:ext cx="2517624" cy="397545"/>
          </a:xfrm>
          <a:prstGeom prst="rect">
            <a:avLst/>
          </a:prstGeom>
          <a:solidFill>
            <a:schemeClr val="bg1"/>
          </a:solidFill>
          <a:ln w="9525">
            <a:solidFill>
              <a:srgbClr val="C00000"/>
            </a:solidFill>
            <a:miter lim="800000"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eaLnBrk="0" hangingPunct="0">
              <a:tabLst>
                <a:tab pos="565150" algn="l"/>
              </a:tabLst>
            </a:pPr>
            <a:r>
              <a:rPr kumimoji="0"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Valeur renvoyée</a:t>
            </a:r>
            <a:endParaRPr kumimoji="0"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612140" y="2204720"/>
            <a:ext cx="2540" cy="66421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4" idx="1"/>
          </p:cNvCxnSpPr>
          <p:nvPr/>
        </p:nvCxnSpPr>
        <p:spPr>
          <a:xfrm flipH="1" flipV="1">
            <a:off x="2483768" y="5991525"/>
            <a:ext cx="3680618" cy="609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Accolade fermante 22"/>
          <p:cNvSpPr/>
          <p:nvPr/>
        </p:nvSpPr>
        <p:spPr>
          <a:xfrm>
            <a:off x="2483485" y="4639945"/>
            <a:ext cx="329565" cy="838835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6230082" y="4836293"/>
            <a:ext cx="2525049" cy="44541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instructions 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 flipH="1">
            <a:off x="2962856" y="5043123"/>
            <a:ext cx="3201186" cy="31633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onnecteur : en angle 25"/>
          <p:cNvCxnSpPr>
            <a:stCxn id="13" idx="2"/>
          </p:cNvCxnSpPr>
          <p:nvPr/>
        </p:nvCxnSpPr>
        <p:spPr>
          <a:xfrm rot="5400000" flipH="1">
            <a:off x="4342000" y="202616"/>
            <a:ext cx="135075" cy="6155796"/>
          </a:xfrm>
          <a:prstGeom prst="bentConnector4">
            <a:avLst>
              <a:gd name="adj1" fmla="val -169239"/>
              <a:gd name="adj2" fmla="val 99576"/>
            </a:avLst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H="1">
            <a:off x="4068445" y="2011680"/>
            <a:ext cx="869315" cy="91313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H="1">
            <a:off x="3028950" y="1996440"/>
            <a:ext cx="1908810" cy="926029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058133" y="645574"/>
            <a:ext cx="6243113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 d’une fonction ( exemple )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necteur droit avec flèche 2"/>
          <p:cNvCxnSpPr/>
          <p:nvPr/>
        </p:nvCxnSpPr>
        <p:spPr>
          <a:xfrm flipH="1">
            <a:off x="2382520" y="4076700"/>
            <a:ext cx="2477135" cy="4064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888865" y="3874770"/>
            <a:ext cx="4028440" cy="44513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Déclaration d'une variable locale</a:t>
            </a:r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556792"/>
            <a:ext cx="8928992" cy="417646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FF0000"/>
              </a:buClr>
              <a:buSzPct val="100000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noms des paramètres et de la fonction sont </a:t>
            </a:r>
            <a:r>
              <a:rPr lang="fr-FR" sz="2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identificateurs</a:t>
            </a:r>
            <a:r>
              <a:rPr lang="fr-F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 correspondent aux mêmes restrictions définies pour les identificateurs des variables.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FF0000"/>
              </a:buClr>
              <a:buSzPct val="100000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la fonction n’a pas de paramètres, déclarer la liste des paramètres comme</a:t>
            </a:r>
            <a:r>
              <a:rPr lang="fr-F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fr-F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fr-F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rien mettre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 les ( ).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ct val="150000"/>
              <a:buNone/>
            </a:pPr>
            <a:r>
              <a:rPr lang="fr-F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fr-FR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fr-FR" sz="22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ct val="150000"/>
              <a:buNone/>
            </a:pPr>
            <a:r>
              <a:rPr lang="fr-FR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void afficherBonjour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ct val="150000"/>
              <a:buNone/>
            </a:pPr>
            <a:r>
              <a:rPr lang="fr-FR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 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ct val="150000"/>
              <a:buNone/>
            </a:pPr>
            <a:r>
              <a:rPr lang="fr-FR" sz="2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printf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("Bonjour\n");	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ct val="150000"/>
              <a:buNone/>
            </a:pPr>
            <a:r>
              <a:rPr lang="fr-FR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691515" y="5733252"/>
            <a:ext cx="7759774" cy="738664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fr-FR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interdit de définir </a:t>
            </a:r>
            <a:r>
              <a:rPr lang="fr-FR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fonctions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 l'intérieur </a:t>
            </a:r>
            <a:r>
              <a:rPr lang="fr-FR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d'une autre fonction.</a:t>
            </a:r>
            <a:endParaRPr lang="fr-FR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fr-FR" sz="2200" dirty="0"/>
          </a:p>
        </p:txBody>
      </p:sp>
      <p:sp>
        <p:nvSpPr>
          <p:cNvPr id="2" name="Rectangle 1"/>
          <p:cNvSpPr/>
          <p:nvPr/>
        </p:nvSpPr>
        <p:spPr>
          <a:xfrm>
            <a:off x="1058133" y="645574"/>
            <a:ext cx="6243113" cy="9531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 d’une fonction ( remarques )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500" y="1460143"/>
            <a:ext cx="7787096" cy="4896544"/>
          </a:xfrm>
        </p:spPr>
        <p:txBody>
          <a:bodyPr>
            <a:normAutofit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 fin de ce chapitre, l’étudiant sera capable de: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0260" algn="just">
              <a:lnSpc>
                <a:spcPct val="150000"/>
              </a:lnSpc>
            </a:pPr>
            <a:r>
              <a:rPr lang="fr-FR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Définir une fonction</a:t>
            </a:r>
            <a:endParaRPr lang="fr-FR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0260" algn="just">
              <a:lnSpc>
                <a:spcPct val="150000"/>
              </a:lnSpc>
            </a:pPr>
            <a:r>
              <a:rPr lang="fr-F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Comprendre le mécanisme d’appel d’une fonction</a:t>
            </a:r>
            <a:endParaRPr lang="fr-FR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0260" algn="just">
              <a:lnSpc>
                <a:spcPct val="150000"/>
              </a:lnSpc>
            </a:pPr>
            <a:r>
              <a:rPr lang="fr-FR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Analyser un problème donné à l’aide des fonctions:</a:t>
            </a:r>
            <a:endParaRPr lang="fr-FR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67460" lvl="1" algn="just">
              <a:lnSpc>
                <a:spcPct val="150000"/>
              </a:lnSpc>
            </a:pPr>
            <a:r>
              <a:rPr lang="fr-FR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Identifier les fonctions associées aux différentes tâches demandées</a:t>
            </a:r>
            <a:endParaRPr lang="fr-FR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67460" lvl="1" algn="just">
              <a:lnSpc>
                <a:spcPct val="150000"/>
              </a:lnSpc>
            </a:pPr>
            <a:r>
              <a:rPr lang="fr-FR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Identifier les paramètres d’entrées/sorties</a:t>
            </a:r>
            <a:endParaRPr lang="fr-FR" sz="240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267460" lvl="1" algn="just">
              <a:buNone/>
            </a:pPr>
            <a:endParaRPr lang="fr-FR" smtClean="0">
              <a:latin typeface="+mj-lt"/>
              <a:cs typeface="Times New Roman" panose="02020603050405020304" pitchFamily="18" charset="0"/>
            </a:endParaRPr>
          </a:p>
          <a:p>
            <a:pPr marL="1267460" lvl="1" algn="just"/>
            <a:endParaRPr lang="fr-FR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872078" y="745904"/>
            <a:ext cx="6243113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>
                <a:latin typeface="+mj-lt"/>
                <a:cs typeface="Times New Roman" panose="02020603050405020304" pitchFamily="18" charset="0"/>
              </a:rPr>
              <a:t>    </a:t>
            </a: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Objectifs</a:t>
            </a:r>
            <a:endParaRPr lang="fr-FR" sz="2800" b="1" dirty="0">
              <a:latin typeface="+mj-lt"/>
              <a:cs typeface="Times New Roman" panose="02020603050405020304" pitchFamily="18" charset="0"/>
            </a:endParaRPr>
          </a:p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endParaRPr lang="fr-FR" sz="280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285836"/>
            <a:ext cx="8784975" cy="5070515"/>
          </a:xfrm>
        </p:spPr>
        <p:txBody>
          <a:bodyPr>
            <a:normAutofit fontScale="40000" lnSpcReduction="20000"/>
          </a:bodyPr>
          <a:lstStyle/>
          <a:p>
            <a:pPr marL="0" lvl="1" indent="0" algn="just">
              <a:lnSpc>
                <a:spcPct val="17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fr-F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focntion retourne une valeur avec l'instruction </a:t>
            </a:r>
            <a:r>
              <a:rPr lang="fr-FR" sz="5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return.</a:t>
            </a:r>
            <a:endParaRPr lang="fr-FR" sz="5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lnSpc>
                <a:spcPct val="170000"/>
              </a:lnSpc>
              <a:spcBef>
                <a:spcPts val="0"/>
              </a:spcBef>
              <a:buClr>
                <a:srgbClr val="C00000"/>
              </a:buClr>
              <a:buNone/>
            </a:pPr>
            <a:endParaRPr lang="fr-FR" sz="6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lnSpc>
                <a:spcPct val="17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return: </a:t>
            </a:r>
            <a:r>
              <a:rPr lang="fr-F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permet de spécifier la fin de la fonction en cours et d’attribuer comme valeur de cette fonction la  valeur d'une expression.</a:t>
            </a: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45" lvl="1" indent="0" algn="just">
              <a:lnSpc>
                <a:spcPct val="170000"/>
              </a:lnSpc>
              <a:spcBef>
                <a:spcPts val="0"/>
              </a:spcBef>
              <a:buClr>
                <a:srgbClr val="C00000"/>
              </a:buClr>
              <a:buNone/>
            </a:pPr>
            <a:endParaRPr lang="fr-FR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45" lvl="1" indent="0" algn="just">
              <a:lnSpc>
                <a:spcPct val="17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fr-F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Plusieurs instructions return peuvent apparaître dans une  fonction. </a:t>
            </a:r>
            <a:endParaRPr lang="fr-FR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45" lvl="1" indent="0" algn="just">
              <a:lnSpc>
                <a:spcPct val="17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retour au programme appelant sera alors  provoqué par le </a:t>
            </a:r>
            <a:r>
              <a:rPr lang="fr-FR" sz="5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premier return </a:t>
            </a: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rencontré lors de l'exécution.</a:t>
            </a:r>
            <a:endParaRPr lang="fr-FR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None/>
            </a:pP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pic>
        <p:nvPicPr>
          <p:cNvPr id="8" name="Image 7" descr="alerte-chikungunya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59610" y="4077072"/>
            <a:ext cx="309558" cy="30955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57910" y="645795"/>
            <a:ext cx="6599555" cy="9531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 d’une fonction ( type de retour )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8877" y="1015714"/>
            <a:ext cx="8784976" cy="534025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fr-FR" sz="2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Le type de retour d'une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fonction peut être :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135"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type arithmétique (entier ou rationnel)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135"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Une structure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135"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Void  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fr-FR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type d'une fonction n'est pas déclaré explicitement, elle e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 automatiquement du type</a:t>
            </a:r>
            <a:r>
              <a:rPr lang="fr-F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Exemple:      	</a:t>
            </a:r>
            <a:r>
              <a:rPr lang="fr-FR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( </a:t>
            </a:r>
            <a:r>
              <a:rPr lang="fr-FR" sz="22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max ( ) </a:t>
            </a:r>
            <a:endParaRPr lang="fr-FR" sz="2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{ ……                ou       		{ ……        </a:t>
            </a:r>
            <a:endParaRPr lang="fr-FR" sz="2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}			             	}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115616" y="5769472"/>
            <a:ext cx="6643464" cy="76835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paramètres d’une fonction sont </a:t>
            </a:r>
            <a:r>
              <a:rPr lang="fr-FR" sz="22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optionnels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Les parenthèses sont </a:t>
            </a:r>
            <a:r>
              <a:rPr lang="fr-FR" sz="22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obligatoires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57910" y="645795"/>
            <a:ext cx="6599555" cy="9531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 d’une fonction ( type de retour )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28596" y="2636912"/>
            <a:ext cx="828680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fr-FR" sz="4800" b="1" dirty="0"/>
              <a:t>    </a:t>
            </a:r>
            <a:r>
              <a:rPr lang="fr-FR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Appel </a:t>
            </a:r>
            <a:r>
              <a:rPr lang="fr-FR" sz="4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d’une fonction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 descr="D:\esprit 2014\ESPRIT 2014\charte essprit 2014\logo-espri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1" y="6111080"/>
            <a:ext cx="1337716" cy="505680"/>
          </a:xfrm>
          <a:prstGeom prst="rect">
            <a:avLst/>
          </a:prstGeom>
          <a:noFill/>
        </p:spPr>
      </p:pic>
      <p:sp>
        <p:nvSpPr>
          <p:cNvPr id="5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086600" y="6492876"/>
            <a:ext cx="20574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</a:fld>
            <a:endParaRPr lang="fr-BE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84785"/>
            <a:ext cx="8784976" cy="446449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L’appel des fonctions dépend du type de retour :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 1: La fonction n'a pas un résultat à retourner :</a:t>
            </a:r>
            <a:endParaRPr lang="fr-FR" sz="22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Syntaxe: </a:t>
            </a:r>
            <a:endParaRPr lang="fr-F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ctr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nomDeFonction</a:t>
            </a:r>
            <a:r>
              <a:rPr lang="fr-FR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(param1, param2..);</a:t>
            </a:r>
            <a:endParaRPr lang="fr-FR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ctr">
              <a:spcBef>
                <a:spcPct val="20000"/>
              </a:spcBef>
              <a:buClr>
                <a:srgbClr val="C00000"/>
              </a:buClr>
              <a:buNone/>
              <a:defRPr/>
            </a:pP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 2: La fonction a un résultat à retourner :</a:t>
            </a:r>
            <a:endParaRPr lang="fr-FR" sz="22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fr-F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Syntaxe: </a:t>
            </a:r>
            <a:endParaRPr lang="fr-F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ctr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 = </a:t>
            </a:r>
            <a:r>
              <a:rPr lang="fr-FR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nomDeFonction</a:t>
            </a:r>
            <a:r>
              <a:rPr lang="fr-FR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(param1, param2..);</a:t>
            </a:r>
            <a:endParaRPr lang="fr-FR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ct val="20000"/>
              </a:spcBef>
              <a:buClr>
                <a:srgbClr val="C00000"/>
              </a:buClr>
              <a:buNone/>
              <a:defRPr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Où  «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val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est une variable de même type que le type de retour de la </a:t>
            </a:r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lang="fr-F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058133" y="684309"/>
            <a:ext cx="7773521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Appel d’une fonction</a:t>
            </a:r>
            <a:endParaRPr lang="fr-FR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11159" y="1342130"/>
            <a:ext cx="8207950" cy="25380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fr-FR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 1: La fonction n'a pas </a:t>
            </a:r>
            <a:r>
              <a:rPr lang="fr-FR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 résultat à retourner</a:t>
            </a:r>
            <a:r>
              <a:rPr lang="fr-FR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b="1" u="sng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Lors de l'implémentation de la fonction: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342900">
              <a:buFontTx/>
              <a:buChar char="•"/>
              <a:defRPr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fonction a le type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dans sa déclaration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342900">
              <a:buFontTx/>
              <a:buChar char="•"/>
              <a:defRPr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Aucune instruction </a:t>
            </a:r>
            <a:r>
              <a:rPr lang="fr-F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n'est nécessaire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>
              <a:defRPr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l'appel de la fonction: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342900">
              <a:buFontTx/>
              <a:buChar char="•"/>
              <a:defRPr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L'appel de la fonction est </a:t>
            </a:r>
            <a:r>
              <a:rPr lang="fr-F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instruction</a:t>
            </a:r>
            <a:endParaRPr lang="fr-F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342900">
              <a:buFontTx/>
              <a:buChar char="•"/>
              <a:defRPr/>
            </a:pPr>
            <a:endParaRPr lang="fr-F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5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42580" y="3929389"/>
            <a:ext cx="8189450" cy="2929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0"/>
              </a:spcBef>
              <a:defRPr/>
            </a:pPr>
            <a:r>
              <a:rPr lang="fr-FR" b="1" u="sng" kern="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 2: La fonction a </a:t>
            </a:r>
            <a:r>
              <a:rPr lang="fr-FR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 résultat à retourner</a:t>
            </a:r>
            <a:r>
              <a:rPr lang="fr-FR" b="1" u="sng" kern="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b="1" u="sng" kern="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spcBef>
                <a:spcPct val="0"/>
              </a:spcBef>
              <a:defRPr/>
            </a:pPr>
            <a:endParaRPr lang="fr-FR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spcBef>
                <a:spcPct val="0"/>
              </a:spcBef>
              <a:buFontTx/>
              <a:buAutoNum type="arabicPeriod"/>
              <a:defRPr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Lors de l'implémentation de la fonction</a:t>
            </a:r>
            <a:r>
              <a:rPr lang="fr-FR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  <a:defRPr/>
            </a:pPr>
            <a:endParaRPr lang="fr-FR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85750" eaLnBrk="0" hangingPunct="0">
              <a:spcBef>
                <a:spcPct val="0"/>
              </a:spcBef>
              <a:buFontTx/>
              <a:buChar char="•"/>
              <a:defRPr/>
            </a:pPr>
            <a:r>
              <a:rPr lang="fr-FR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fonction a un type défini à sa déclaration</a:t>
            </a:r>
            <a:endParaRPr lang="fr-FR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85750" eaLnBrk="0" hangingPunct="0">
              <a:spcBef>
                <a:spcPct val="0"/>
              </a:spcBef>
              <a:buFontTx/>
              <a:buChar char="•"/>
              <a:defRPr/>
            </a:pPr>
            <a:r>
              <a:rPr lang="fr-FR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dernière instruction est un return d'une valeur de ce type</a:t>
            </a:r>
            <a:endParaRPr lang="fr-FR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85750" eaLnBrk="0" hangingPunct="0">
              <a:spcBef>
                <a:spcPct val="0"/>
              </a:spcBef>
              <a:buFontTx/>
              <a:buChar char="•"/>
              <a:defRPr/>
            </a:pPr>
            <a:endParaRPr lang="fr-FR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spcBef>
                <a:spcPct val="0"/>
              </a:spcBef>
              <a:buFont typeface="+mj-lt"/>
              <a:buAutoNum type="arabicPeriod" startAt="2"/>
              <a:defRPr/>
            </a:pPr>
            <a:r>
              <a:rPr lang="fr-FR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l'appel de la fonction:</a:t>
            </a:r>
            <a:endParaRPr lang="fr-FR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spcBef>
                <a:spcPct val="0"/>
              </a:spcBef>
              <a:buFontTx/>
              <a:buAutoNum type="arabicPeriod" startAt="2"/>
              <a:defRPr/>
            </a:pPr>
            <a:endParaRPr lang="fr-FR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85750" eaLnBrk="0" hangingPunct="0">
              <a:spcBef>
                <a:spcPct val="0"/>
              </a:spcBef>
              <a:buFontTx/>
              <a:buChar char="•"/>
              <a:defRPr/>
            </a:pPr>
            <a:r>
              <a:rPr lang="fr-FR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fonction est appelée dans une expression</a:t>
            </a:r>
            <a:endParaRPr lang="fr-FR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5992137" y="4134084"/>
            <a:ext cx="2683837" cy="931517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lang="fr-FR" sz="15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NomFonction</a:t>
            </a:r>
            <a:r>
              <a:rPr 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  <a:endParaRPr lang="fr-FR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Valeur;</a:t>
            </a:r>
            <a:endParaRPr lang="fr-FR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6283422" y="5948774"/>
            <a:ext cx="2343150" cy="28575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fr-F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NomFonction</a:t>
            </a:r>
            <a:r>
              <a:rPr lang="fr-F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  <a:endParaRPr lang="fr-F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6283575" y="1780203"/>
            <a:ext cx="2233680" cy="1022775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/>
            <a:r>
              <a:rPr lang="fr-FR" sz="15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fr-F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NomFonction</a:t>
            </a:r>
            <a:r>
              <a:rPr lang="fr-F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fr-FR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fr-F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fr-FR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fr-F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// instructions</a:t>
            </a:r>
            <a:endParaRPr lang="fr-FR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fr-F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6270590" y="3142491"/>
            <a:ext cx="1885950" cy="28575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sz="1500">
                <a:latin typeface="Courier New" panose="02070309020205020404" pitchFamily="49" charset="0"/>
                <a:cs typeface="Courier New" panose="02070309020205020404" pitchFamily="49" charset="0"/>
              </a:rPr>
              <a:t>NomFonction ();</a:t>
            </a:r>
            <a:endParaRPr lang="fr-FR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058133" y="684309"/>
            <a:ext cx="7773521" cy="521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Appel d’une fonction</a:t>
            </a:r>
            <a:endParaRPr lang="fr-FR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16" grpId="0" bldLvl="0" animBg="1"/>
      <p:bldP spid="17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84783"/>
            <a:ext cx="8856984" cy="5236693"/>
          </a:xfrm>
        </p:spPr>
        <p:txBody>
          <a:bodyPr>
            <a:noAutofit/>
          </a:bodyPr>
          <a:lstStyle/>
          <a:p>
            <a:pPr marL="342900" lvl="2" indent="-34290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defRPr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n’est pas obligatoire de stocker le résultat d’une fonction dans une variable.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2" indent="-34290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defRPr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peut appeler une fonction directement dans une autre fonction .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None/>
              <a:defRPr/>
            </a:pPr>
            <a:r>
              <a:rPr lang="fr-FR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Exemple1:</a:t>
            </a:r>
            <a:endParaRPr lang="fr-FR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 algn="just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None/>
              <a:defRPr/>
            </a:pP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doubleSomme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y)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 algn="just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None/>
              <a:defRPr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 algn="just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None/>
              <a:defRPr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val=0;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 algn="just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None/>
              <a:defRPr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val=2*somme(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  <a:r>
              <a:rPr lang="fr-FR" sz="1800" b="1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fr-FR" sz="1800" b="1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appel de la  fonction somme qui retourne la somme  de x et y</a:t>
            </a:r>
            <a:endParaRPr lang="fr-FR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 algn="just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None/>
              <a:defRPr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val;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 algn="just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None/>
              <a:defRPr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 algn="just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None/>
              <a:defRPr/>
            </a:pPr>
            <a:r>
              <a:rPr lang="fr-FR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Exemple2: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 algn="just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None/>
              <a:defRPr/>
            </a:pP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doubleSomme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058133" y="684309"/>
            <a:ext cx="7773521" cy="521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Appel d’une fonction</a:t>
            </a:r>
            <a:endParaRPr lang="fr-FR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2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1999" y="541782"/>
            <a:ext cx="3960439" cy="6137104"/>
          </a:xfr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fr-F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fr-F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fr-F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fr-F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fr-F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fr-F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fr-FR" sz="1500" b="1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fr-FR" sz="1500" b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5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1500" b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alculerMoy </a:t>
            </a:r>
            <a:r>
              <a:rPr lang="fr-FR" sz="15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</a:t>
            </a:r>
            <a:endParaRPr lang="fr-FR" sz="15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fr-FR" sz="1500" b="1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fr-FR" sz="1500" b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500" b="1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FR" sz="1500" b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aisieNote ( );</a:t>
            </a:r>
            <a:endParaRPr lang="fr-FR" sz="15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fr-F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fr-F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  <a:endParaRPr lang="fr-F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fr-FR" sz="150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fr-FR" sz="15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fr-FR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int i;</a:t>
            </a:r>
            <a:endParaRPr lang="fr-FR" sz="15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fr-FR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fr-F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 = 1; i&lt;=50; i++)</a:t>
            </a:r>
            <a:endParaRPr lang="fr-F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fr-FR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500" b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calculerMoy </a:t>
            </a:r>
            <a:r>
              <a:rPr lang="fr-FR" sz="15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</a:t>
            </a:r>
            <a:endParaRPr lang="fr-FR" sz="15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fr-F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fr-FR" sz="1500" b="1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fr-FR" sz="1500" b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5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1500" b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alculerMoy </a:t>
            </a:r>
            <a:r>
              <a:rPr lang="fr-FR" sz="15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endParaRPr lang="fr-FR" sz="15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fr-FR" sz="150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fr-FR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fr-FR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float </a:t>
            </a:r>
            <a:r>
              <a:rPr lang="fr-F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N1, N2, </a:t>
            </a:r>
            <a:r>
              <a:rPr lang="fr-FR" sz="15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r-FR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fr-FR" sz="1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fr-F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 </a:t>
            </a:r>
            <a:r>
              <a:rPr lang="fr-FR" sz="15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FR" sz="1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aisieNote </a:t>
            </a:r>
            <a:r>
              <a:rPr lang="fr-F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fr-F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fr-FR" sz="15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N2 </a:t>
            </a:r>
            <a:r>
              <a:rPr lang="fr-FR" sz="15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FR" sz="1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aisieNote </a:t>
            </a:r>
            <a:r>
              <a:rPr lang="fr-F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fr-F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fr-FR" sz="15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</a:t>
            </a:r>
            <a:r>
              <a:rPr lang="fr-F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=(N1*0.8)+(N2*0.2);</a:t>
            </a:r>
            <a:endParaRPr lang="fr-F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fr-FR" sz="15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printf </a:t>
            </a:r>
            <a:r>
              <a:rPr lang="fr-F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(“Moyenne: %f", M);</a:t>
            </a:r>
            <a:endParaRPr lang="fr-F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fr-F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fr-F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fr-FR" sz="1500" b="1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fr-FR" sz="1500" b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5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FR" sz="1500" b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aisieNote </a:t>
            </a:r>
            <a:r>
              <a:rPr lang="fr-FR" sz="15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endParaRPr lang="fr-FR" sz="15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fr-FR" sz="150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fr-FR" sz="15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fr-FR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float </a:t>
            </a:r>
            <a:r>
              <a:rPr lang="fr-F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X;</a:t>
            </a:r>
            <a:endParaRPr lang="fr-F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fr-FR" sz="15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printf</a:t>
            </a:r>
            <a:r>
              <a:rPr lang="fr-F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("Note</a:t>
            </a:r>
            <a:r>
              <a:rPr lang="fr-FR" sz="1500">
                <a:latin typeface="Times New Roman" panose="02020603050405020304" pitchFamily="18" charset="0"/>
                <a:cs typeface="Times New Roman" panose="02020603050405020304" pitchFamily="18" charset="0"/>
              </a:rPr>
              <a:t>:"); </a:t>
            </a:r>
            <a:endParaRPr lang="fr-FR" sz="15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fr-FR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scanf</a:t>
            </a:r>
            <a:r>
              <a:rPr lang="fr-F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("%f", &amp;X);</a:t>
            </a:r>
            <a:endParaRPr lang="fr-F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fr-FR" sz="15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50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500" b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fr-FR" sz="150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5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X;</a:t>
            </a:r>
            <a:endParaRPr lang="fr-FR" sz="15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fr-F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3" name="Rectangle 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79512" y="541782"/>
            <a:ext cx="3960439" cy="61428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fr-F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fr-F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fr-F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fr-FR" sz="1700" b="1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fr-FR" sz="1700" b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700" b="1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1700" b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alculerMoy ( );      </a:t>
            </a:r>
            <a:r>
              <a:rPr lang="fr-FR" sz="1700" b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Déclaration</a:t>
            </a:r>
            <a:endParaRPr lang="fr-FR" sz="17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 )</a:t>
            </a:r>
            <a:endParaRPr lang="fr-F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sz="17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i;</a:t>
            </a:r>
            <a:endParaRPr lang="fr-F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7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 = 1; i&lt;=50; i++)</a:t>
            </a:r>
            <a:endParaRPr lang="fr-F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sz="17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7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700" b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calculerMoy </a:t>
            </a:r>
            <a:r>
              <a:rPr lang="fr-FR" sz="17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     </a:t>
            </a:r>
            <a:r>
              <a:rPr lang="fr-FR" sz="1700" b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Appel</a:t>
            </a:r>
            <a:endParaRPr lang="fr-FR" sz="1700" b="1" smtClean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fr-FR" sz="17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sz="1700" b="1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fr-FR" sz="1700" b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7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1700" b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alculerMoy </a:t>
            </a:r>
            <a:r>
              <a:rPr lang="fr-FR" sz="17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     </a:t>
            </a:r>
            <a:r>
              <a:rPr lang="fr-FR" sz="1700" b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 Implémentation</a:t>
            </a:r>
            <a:endParaRPr lang="fr-FR" sz="17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sz="17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7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float </a:t>
            </a:r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N1, N2, M;</a:t>
            </a:r>
            <a:endParaRPr lang="fr-F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fr-F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sz="17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7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printf </a:t>
            </a:r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("Note 1: "); </a:t>
            </a:r>
            <a:endParaRPr lang="fr-F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sz="17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7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scanf </a:t>
            </a:r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("%f", &amp;N1);</a:t>
            </a:r>
            <a:endParaRPr lang="fr-F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7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printf </a:t>
            </a:r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("Note 2: "); </a:t>
            </a:r>
            <a:endParaRPr lang="fr-F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sz="17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7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scanf </a:t>
            </a:r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("%f", &amp;N2);</a:t>
            </a:r>
            <a:endParaRPr lang="fr-F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fr-F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sz="17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7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</a:t>
            </a:r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=(N1*0.8)+(N2*0.2);</a:t>
            </a:r>
            <a:endParaRPr lang="fr-F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7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7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printf </a:t>
            </a:r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(“Moyenne: %f", M);</a:t>
            </a:r>
            <a:endParaRPr lang="fr-F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648" y="174"/>
            <a:ext cx="7773521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Appel d’une fonction</a:t>
            </a:r>
            <a:endParaRPr lang="fr-FR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2" grpId="0" bldLvl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28266" y="2608337"/>
            <a:ext cx="828680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fr-FR" sz="4800" b="1"/>
              <a:t>   </a:t>
            </a:r>
            <a:r>
              <a:rPr lang="fr-FR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Exercices 1 et 2 de la série d'exercices</a:t>
            </a:r>
            <a:endParaRPr lang="fr-FR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31158" y="635809"/>
            <a:ext cx="7773521" cy="521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fr-FR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28266" y="2608337"/>
            <a:ext cx="828680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fr-FR" sz="4800" b="1"/>
              <a:t>   </a:t>
            </a:r>
            <a:r>
              <a:rPr lang="fr-FR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Fonctions et tableaux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412776"/>
            <a:ext cx="8820472" cy="476418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 est </a:t>
            </a:r>
            <a:r>
              <a:rPr lang="fr-F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interdit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définir des fonctions qui </a:t>
            </a:r>
            <a:r>
              <a:rPr lang="fr-FR" sz="22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retournent des tableaux</a:t>
            </a:r>
            <a:r>
              <a:rPr lang="fr-FR" sz="22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tableau peut être passé en paramètre d'une fonction.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fr-FR" sz="2200" i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Passage d'un tableau en paramètre :</a:t>
            </a:r>
            <a:endParaRPr lang="fr-FR" sz="2200" i="1" u="sng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fr-F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lire_tableau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tab[],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nb) ;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(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tab[10]) =&gt; la dimension 10 n'a aucune signification sur le compilateur.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29558" y="712884"/>
            <a:ext cx="7773521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des tableaux par les fonctions</a:t>
            </a:r>
            <a:endParaRPr lang="fr-FR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500" y="1459865"/>
            <a:ext cx="8361680" cy="4896485"/>
          </a:xfrm>
        </p:spPr>
        <p:txBody>
          <a:bodyPr>
            <a:normAutofit/>
          </a:bodyPr>
          <a:lstStyle/>
          <a:p>
            <a:pPr marL="548005" lvl="1" indent="0" algn="just">
              <a:lnSpc>
                <a:spcPct val="150000"/>
              </a:lnSpc>
            </a:pPr>
            <a:r>
              <a:rPr lang="fr-FR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Concevoir une solution au problème en organisant les fonctions identifiées dans la phase d’analyse</a:t>
            </a:r>
            <a:endParaRPr lang="fr-FR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8005" lvl="1" indent="0" algn="just">
              <a:lnSpc>
                <a:spcPct val="150000"/>
              </a:lnSpc>
              <a:buNone/>
            </a:pPr>
            <a:endParaRPr lang="fr-FR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8005" lvl="1" indent="0" algn="just">
              <a:lnSpc>
                <a:spcPct val="150000"/>
              </a:lnSpc>
            </a:pPr>
            <a:r>
              <a:rPr lang="fr-FR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Développer un programme structuré par les fonctions organisées selon la phase de conception</a:t>
            </a:r>
            <a:endParaRPr lang="fr-FR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67460" lvl="1" algn="just">
              <a:buNone/>
            </a:pPr>
            <a:endParaRPr lang="fr-FR" smtClean="0">
              <a:latin typeface="+mj-lt"/>
              <a:cs typeface="Times New Roman" panose="02020603050405020304" pitchFamily="18" charset="0"/>
            </a:endParaRPr>
          </a:p>
          <a:p>
            <a:pPr marL="1267460" lvl="1" algn="just"/>
            <a:endParaRPr lang="fr-FR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872078" y="745904"/>
            <a:ext cx="6243113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>
                <a:latin typeface="+mj-lt"/>
                <a:cs typeface="Times New Roman" panose="02020603050405020304" pitchFamily="18" charset="0"/>
              </a:rPr>
              <a:t>    </a:t>
            </a: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Objectifs</a:t>
            </a:r>
            <a:endParaRPr lang="fr-FR" sz="2800" b="1" dirty="0">
              <a:latin typeface="+mj-lt"/>
              <a:cs typeface="Times New Roman" panose="02020603050405020304" pitchFamily="18" charset="0"/>
            </a:endParaRPr>
          </a:p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endParaRPr lang="fr-FR" sz="280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157595" y="1196246"/>
            <a:ext cx="6510749" cy="5805264"/>
          </a:xfrm>
          <a:noFill/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fr-FR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MoyenneTableau</a:t>
            </a:r>
            <a:r>
              <a:rPr lang="fr-F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v[], </a:t>
            </a:r>
            <a:r>
              <a:rPr lang="fr-FR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Taille);    </a:t>
            </a:r>
            <a:endParaRPr lang="fr-FR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Valeurs[4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= {2, 4, 3, 8};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ValeurMoyenne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ValeurMoyenne</a:t>
            </a:r>
            <a:r>
              <a:rPr lang="fr-F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MoyenneTableau</a:t>
            </a:r>
            <a:r>
              <a:rPr lang="fr-FR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(Valeurs, 4)</a:t>
            </a:r>
            <a:r>
              <a:rPr lang="fr-F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(“Moyenne: %f\n”,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ValeurMoyenne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fr-F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fr-F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MoyenneTableau</a:t>
            </a:r>
            <a:r>
              <a:rPr 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V[], </a:t>
            </a:r>
            <a:r>
              <a:rPr lang="fr-F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Taille)</a:t>
            </a:r>
            <a:endParaRPr lang="fr-F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i, Somme;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Somme = 0;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for (i = 0; i &lt; Taille; i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Somme 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Somme + V[i]; 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)Somme / Taille;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 bwMode="auto">
          <a:xfrm>
            <a:off x="6875780" y="1953895"/>
            <a:ext cx="665480" cy="180975"/>
          </a:xfrm>
          <a:prstGeom prst="straightConnector1">
            <a:avLst/>
          </a:pr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6390" name="ZoneTexte 7"/>
          <p:cNvSpPr txBox="1">
            <a:spLocks noChangeArrowheads="1"/>
          </p:cNvSpPr>
          <p:nvPr/>
        </p:nvSpPr>
        <p:spPr bwMode="auto">
          <a:xfrm>
            <a:off x="7488555" y="2134682"/>
            <a:ext cx="1314450" cy="32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sz="1500" b="1" dirty="0">
                <a:solidFill>
                  <a:schemeClr val="tx1"/>
                </a:solidFill>
              </a:rPr>
              <a:t>Taille de v</a:t>
            </a:r>
            <a:endParaRPr lang="fr-FR" sz="1500" b="1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029558" y="712884"/>
            <a:ext cx="7773521" cy="521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des tableaux par les fonctions</a:t>
            </a:r>
            <a:endParaRPr lang="fr-FR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28596" y="2636912"/>
            <a:ext cx="8286808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fr-FR" sz="4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Paramètres effectifs </a:t>
            </a:r>
            <a:endParaRPr lang="fr-FR" sz="4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ctr"/>
            <a:r>
              <a:rPr lang="fr-FR" sz="4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paramètres formels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556793"/>
            <a:ext cx="8568952" cy="489654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fr-F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1-Les paramètres formels: </a:t>
            </a:r>
            <a:endParaRPr lang="fr-F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spcBef>
                <a:spcPts val="1200"/>
              </a:spcBef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sont les paramètres qui figurent dans </a:t>
            </a:r>
            <a:r>
              <a:rPr lang="fr-FR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définition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la fonction.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spcBef>
                <a:spcPts val="1200"/>
              </a:spcBef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Sont simplement des variables locales qui sont initialisées par les valeurs obtenues lors de l'appel.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spcBef>
                <a:spcPts val="1200"/>
              </a:spcBef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Sont utilisés lors de la définition de la </a:t>
            </a:r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lang="fr-F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fr-F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2-Les paramètres effectifs: </a:t>
            </a:r>
            <a:endParaRPr lang="fr-F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spcBef>
                <a:spcPts val="1200"/>
              </a:spcBef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sont les paramètres qui figures dans </a:t>
            </a:r>
            <a:r>
              <a:rPr lang="fr-FR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l'appel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fonction et qui sont manipulés par celle-ci. 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spcBef>
                <a:spcPts val="1200"/>
              </a:spcBef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type des paramètres effectifs doit être le même que celui des paramètres formels correspondants.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spcBef>
                <a:spcPts val="1200"/>
              </a:spcBef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L'appel d’une fonction est réalisé en invoquant le nom de la fonction suivi de la liste des paramètres effectifs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6703" y="670339"/>
            <a:ext cx="7773521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Paramètres effectifs et paramètres formels</a:t>
            </a:r>
            <a:endParaRPr lang="fr-FR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43608" y="1268760"/>
            <a:ext cx="7255718" cy="53062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46703" y="670339"/>
            <a:ext cx="7773521" cy="521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Paramètres effectifs et paramètres formels</a:t>
            </a:r>
            <a:endParaRPr lang="fr-FR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530" indent="-214630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57686BE-FB91-4B23-9D1C-44377DB8DAD0}" type="slidenum">
              <a:rPr lang="en-GB" sz="1050"/>
            </a:fld>
            <a:endParaRPr lang="en-GB" sz="1050"/>
          </a:p>
        </p:txBody>
      </p:sp>
      <p:sp>
        <p:nvSpPr>
          <p:cNvPr id="4" name="Rectangle 4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2686051" y="1325427"/>
            <a:ext cx="6172187" cy="5847989"/>
          </a:xfrm>
          <a:prstGeom prst="rect">
            <a:avLst/>
          </a:prstGeom>
          <a:noFill/>
        </p:spPr>
        <p:txBody>
          <a:bodyPr/>
          <a:lstStyle/>
          <a:p>
            <a:pPr marL="257175" indent="-257175" eaLnBrk="0" hangingPunct="0">
              <a:lnSpc>
                <a:spcPct val="90000"/>
              </a:lnSpc>
              <a:defRPr/>
            </a:pPr>
            <a:r>
              <a:rPr lang="fr-FR" kern="0" dirty="0">
                <a:latin typeface="Courier New" panose="02070309020205020404" pitchFamily="49" charset="0"/>
              </a:rPr>
              <a:t>#</a:t>
            </a:r>
            <a:r>
              <a:rPr lang="fr-FR" kern="0" dirty="0" err="1">
                <a:latin typeface="Courier New" panose="02070309020205020404" pitchFamily="49" charset="0"/>
              </a:rPr>
              <a:t>include</a:t>
            </a:r>
            <a:r>
              <a:rPr lang="fr-FR" kern="0" dirty="0">
                <a:latin typeface="Courier New" panose="02070309020205020404" pitchFamily="49" charset="0"/>
              </a:rPr>
              <a:t> &lt;</a:t>
            </a:r>
            <a:r>
              <a:rPr lang="fr-FR" kern="0" dirty="0" err="1">
                <a:latin typeface="Courier New" panose="02070309020205020404" pitchFamily="49" charset="0"/>
              </a:rPr>
              <a:t>stdio</a:t>
            </a:r>
            <a:r>
              <a:rPr lang="fr-FR" kern="0" dirty="0">
                <a:latin typeface="Courier New" panose="02070309020205020404" pitchFamily="49" charset="0"/>
              </a:rPr>
              <a:t>. h&gt;</a:t>
            </a:r>
            <a:endParaRPr lang="fr-FR" kern="0" dirty="0">
              <a:latin typeface="Courier New" panose="02070309020205020404" pitchFamily="49" charset="0"/>
            </a:endParaRPr>
          </a:p>
          <a:p>
            <a:pPr marL="257175" indent="-257175" eaLnBrk="0" hangingPunct="0">
              <a:lnSpc>
                <a:spcPct val="90000"/>
              </a:lnSpc>
              <a:defRPr/>
            </a:pPr>
            <a:endParaRPr lang="fr-FR" kern="0" dirty="0">
              <a:latin typeface="Courier New" panose="02070309020205020404" pitchFamily="49" charset="0"/>
            </a:endParaRPr>
          </a:p>
          <a:p>
            <a:pPr marL="257175" indent="-257175" eaLnBrk="0" hangingPunct="0">
              <a:lnSpc>
                <a:spcPct val="90000"/>
              </a:lnSpc>
              <a:defRPr/>
            </a:pPr>
            <a:endParaRPr lang="fr-FR" kern="0" dirty="0">
              <a:latin typeface="Courier New" panose="02070309020205020404" pitchFamily="49" charset="0"/>
            </a:endParaRPr>
          </a:p>
          <a:p>
            <a:pPr marL="257175" indent="-257175" eaLnBrk="0" hangingPunct="0">
              <a:lnSpc>
                <a:spcPct val="90000"/>
              </a:lnSpc>
              <a:defRPr/>
            </a:pPr>
            <a:r>
              <a:rPr lang="fr-FR" b="1" kern="0" dirty="0" err="1">
                <a:latin typeface="Courier New" panose="02070309020205020404" pitchFamily="49" charset="0"/>
              </a:rPr>
              <a:t>int</a:t>
            </a:r>
            <a:r>
              <a:rPr lang="fr-FR" b="1" kern="0" dirty="0">
                <a:latin typeface="Courier New" panose="02070309020205020404" pitchFamily="49" charset="0"/>
              </a:rPr>
              <a:t> max( </a:t>
            </a:r>
            <a:r>
              <a:rPr lang="fr-FR" b="1" kern="0" dirty="0" err="1">
                <a:latin typeface="Courier New" panose="02070309020205020404" pitchFamily="49" charset="0"/>
              </a:rPr>
              <a:t>int</a:t>
            </a:r>
            <a:r>
              <a:rPr lang="fr-FR" b="1" kern="0" dirty="0">
                <a:latin typeface="Courier New" panose="02070309020205020404" pitchFamily="49" charset="0"/>
              </a:rPr>
              <a:t> v1, </a:t>
            </a:r>
            <a:r>
              <a:rPr lang="fr-FR" b="1" kern="0" dirty="0" err="1">
                <a:latin typeface="Courier New" panose="02070309020205020404" pitchFamily="49" charset="0"/>
              </a:rPr>
              <a:t>int</a:t>
            </a:r>
            <a:r>
              <a:rPr lang="fr-FR" b="1" kern="0" dirty="0">
                <a:latin typeface="Courier New" panose="02070309020205020404" pitchFamily="49" charset="0"/>
              </a:rPr>
              <a:t> v2);</a:t>
            </a:r>
            <a:endParaRPr lang="fr-FR" b="1" kern="0" dirty="0">
              <a:latin typeface="Courier New" panose="02070309020205020404" pitchFamily="49" charset="0"/>
            </a:endParaRPr>
          </a:p>
          <a:p>
            <a:pPr marL="257175" indent="-257175" eaLnBrk="0" hangingPunct="0">
              <a:lnSpc>
                <a:spcPct val="90000"/>
              </a:lnSpc>
              <a:defRPr/>
            </a:pPr>
            <a:r>
              <a:rPr lang="fr-FR" kern="0" dirty="0" err="1">
                <a:latin typeface="Courier New" panose="02070309020205020404" pitchFamily="49" charset="0"/>
              </a:rPr>
              <a:t>void</a:t>
            </a:r>
            <a:r>
              <a:rPr lang="fr-FR" kern="0" dirty="0">
                <a:latin typeface="Courier New" panose="02070309020205020404" pitchFamily="49" charset="0"/>
              </a:rPr>
              <a:t> main()</a:t>
            </a:r>
            <a:endParaRPr lang="fr-FR" kern="0" dirty="0">
              <a:latin typeface="Courier New" panose="02070309020205020404" pitchFamily="49" charset="0"/>
            </a:endParaRPr>
          </a:p>
          <a:p>
            <a:pPr marL="257175" indent="-257175" eaLnBrk="0" hangingPunct="0">
              <a:lnSpc>
                <a:spcPct val="90000"/>
              </a:lnSpc>
              <a:defRPr/>
            </a:pPr>
            <a:r>
              <a:rPr lang="fr-FR" kern="0" dirty="0">
                <a:latin typeface="Courier New" panose="02070309020205020404" pitchFamily="49" charset="0"/>
              </a:rPr>
              <a:t>{</a:t>
            </a:r>
            <a:endParaRPr lang="fr-FR" kern="0" dirty="0">
              <a:latin typeface="Courier New" panose="02070309020205020404" pitchFamily="49" charset="0"/>
            </a:endParaRPr>
          </a:p>
          <a:p>
            <a:pPr marL="257175" indent="-257175" eaLnBrk="0" hangingPunct="0">
              <a:lnSpc>
                <a:spcPct val="90000"/>
              </a:lnSpc>
              <a:defRPr/>
            </a:pPr>
            <a:r>
              <a:rPr lang="fr-FR" kern="0" dirty="0">
                <a:latin typeface="Courier New" panose="02070309020205020404" pitchFamily="49" charset="0"/>
              </a:rPr>
              <a:t>	</a:t>
            </a:r>
            <a:r>
              <a:rPr lang="fr-FR" kern="0" dirty="0" err="1">
                <a:latin typeface="Courier New" panose="02070309020205020404" pitchFamily="49" charset="0"/>
              </a:rPr>
              <a:t>int</a:t>
            </a:r>
            <a:r>
              <a:rPr lang="fr-FR" kern="0" dirty="0">
                <a:latin typeface="Courier New" panose="02070309020205020404" pitchFamily="49" charset="0"/>
              </a:rPr>
              <a:t> a, b, </a:t>
            </a:r>
            <a:r>
              <a:rPr lang="fr-FR" kern="0" dirty="0" err="1">
                <a:latin typeface="Courier New" panose="02070309020205020404" pitchFamily="49" charset="0"/>
              </a:rPr>
              <a:t>valmax</a:t>
            </a:r>
            <a:r>
              <a:rPr lang="fr-FR" kern="0" dirty="0">
                <a:latin typeface="Courier New" panose="02070309020205020404" pitchFamily="49" charset="0"/>
              </a:rPr>
              <a:t>;</a:t>
            </a:r>
            <a:endParaRPr lang="fr-FR" kern="0" dirty="0">
              <a:latin typeface="Courier New" panose="02070309020205020404" pitchFamily="49" charset="0"/>
            </a:endParaRPr>
          </a:p>
          <a:p>
            <a:pPr marL="257175" indent="-257175" eaLnBrk="0" hangingPunct="0">
              <a:lnSpc>
                <a:spcPct val="90000"/>
              </a:lnSpc>
              <a:defRPr/>
            </a:pPr>
            <a:r>
              <a:rPr lang="fr-FR" kern="0" dirty="0">
                <a:latin typeface="Courier New" panose="02070309020205020404" pitchFamily="49" charset="0"/>
              </a:rPr>
              <a:t>	printf(“ Tapez deux entiers: “);</a:t>
            </a:r>
            <a:endParaRPr lang="fr-FR" kern="0" dirty="0">
              <a:latin typeface="Courier New" panose="02070309020205020404" pitchFamily="49" charset="0"/>
            </a:endParaRPr>
          </a:p>
          <a:p>
            <a:pPr marL="257175" indent="-257175" eaLnBrk="0" hangingPunct="0">
              <a:lnSpc>
                <a:spcPct val="90000"/>
              </a:lnSpc>
              <a:defRPr/>
            </a:pPr>
            <a:r>
              <a:rPr lang="fr-FR" kern="0" dirty="0">
                <a:latin typeface="Courier New" panose="02070309020205020404" pitchFamily="49" charset="0"/>
              </a:rPr>
              <a:t>	</a:t>
            </a:r>
            <a:r>
              <a:rPr lang="fr-FR" kern="0" dirty="0" err="1">
                <a:latin typeface="Courier New" panose="02070309020205020404" pitchFamily="49" charset="0"/>
              </a:rPr>
              <a:t>scanf</a:t>
            </a:r>
            <a:r>
              <a:rPr lang="fr-FR" kern="0" dirty="0">
                <a:latin typeface="Courier New" panose="02070309020205020404" pitchFamily="49" charset="0"/>
              </a:rPr>
              <a:t>(“%d %d”, &amp;a, &amp;b);</a:t>
            </a:r>
            <a:endParaRPr lang="fr-FR" kern="0" dirty="0">
              <a:latin typeface="Courier New" panose="02070309020205020404" pitchFamily="49" charset="0"/>
            </a:endParaRPr>
          </a:p>
          <a:p>
            <a:pPr marL="257175" indent="-257175" eaLnBrk="0" hangingPunct="0">
              <a:lnSpc>
                <a:spcPct val="90000"/>
              </a:lnSpc>
              <a:defRPr/>
            </a:pPr>
            <a:endParaRPr lang="fr-FR" kern="0" dirty="0">
              <a:latin typeface="Courier New" panose="02070309020205020404" pitchFamily="49" charset="0"/>
            </a:endParaRPr>
          </a:p>
          <a:p>
            <a:pPr marL="257175" indent="-257175" eaLnBrk="0" hangingPunct="0">
              <a:lnSpc>
                <a:spcPct val="90000"/>
              </a:lnSpc>
              <a:defRPr/>
            </a:pPr>
            <a:r>
              <a:rPr lang="fr-FR" kern="0" dirty="0">
                <a:latin typeface="Courier New" panose="02070309020205020404" pitchFamily="49" charset="0"/>
              </a:rPr>
              <a:t>	</a:t>
            </a:r>
            <a:r>
              <a:rPr lang="fr-FR" kern="0" dirty="0" err="1">
                <a:latin typeface="Courier New" panose="02070309020205020404" pitchFamily="49" charset="0"/>
              </a:rPr>
              <a:t>valmax</a:t>
            </a:r>
            <a:r>
              <a:rPr lang="fr-FR" kern="0" dirty="0">
                <a:latin typeface="Courier New" panose="02070309020205020404" pitchFamily="49" charset="0"/>
              </a:rPr>
              <a:t> = </a:t>
            </a:r>
            <a:r>
              <a:rPr lang="fr-FR" b="1" kern="0" dirty="0">
                <a:latin typeface="Courier New" panose="02070309020205020404" pitchFamily="49" charset="0"/>
              </a:rPr>
              <a:t>max</a:t>
            </a:r>
            <a:r>
              <a:rPr lang="fr-FR" kern="0" dirty="0">
                <a:latin typeface="Courier New" panose="02070309020205020404" pitchFamily="49" charset="0"/>
              </a:rPr>
              <a:t>(</a:t>
            </a:r>
            <a:r>
              <a:rPr lang="fr-FR" b="1" kern="0" dirty="0">
                <a:latin typeface="Courier New" panose="02070309020205020404" pitchFamily="49" charset="0"/>
              </a:rPr>
              <a:t> </a:t>
            </a:r>
            <a:r>
              <a:rPr lang="fr-FR" kern="0" dirty="0">
                <a:latin typeface="Courier New" panose="02070309020205020404" pitchFamily="49" charset="0"/>
              </a:rPr>
              <a:t>a, b);</a:t>
            </a:r>
            <a:endParaRPr lang="fr-FR" kern="0" dirty="0">
              <a:latin typeface="Courier New" panose="02070309020205020404" pitchFamily="49" charset="0"/>
            </a:endParaRPr>
          </a:p>
          <a:p>
            <a:pPr marL="257175" indent="-257175" eaLnBrk="0" hangingPunct="0">
              <a:lnSpc>
                <a:spcPct val="90000"/>
              </a:lnSpc>
              <a:defRPr/>
            </a:pPr>
            <a:r>
              <a:rPr lang="fr-FR" kern="0" dirty="0">
                <a:latin typeface="Courier New" panose="02070309020205020404" pitchFamily="49" charset="0"/>
              </a:rPr>
              <a:t>	printf(“Maximum des deux valeurs: %d\n”, </a:t>
            </a:r>
            <a:r>
              <a:rPr lang="fr-FR" kern="0" dirty="0" err="1">
                <a:latin typeface="Courier New" panose="02070309020205020404" pitchFamily="49" charset="0"/>
              </a:rPr>
              <a:t>valmax</a:t>
            </a:r>
            <a:r>
              <a:rPr lang="fr-FR" kern="0" dirty="0">
                <a:latin typeface="Courier New" panose="02070309020205020404" pitchFamily="49" charset="0"/>
              </a:rPr>
              <a:t>);</a:t>
            </a:r>
            <a:endParaRPr lang="fr-FR" kern="0" dirty="0">
              <a:latin typeface="Courier New" panose="02070309020205020404" pitchFamily="49" charset="0"/>
            </a:endParaRPr>
          </a:p>
          <a:p>
            <a:pPr marL="257175" indent="-257175" eaLnBrk="0" hangingPunct="0">
              <a:lnSpc>
                <a:spcPct val="90000"/>
              </a:lnSpc>
              <a:defRPr/>
            </a:pPr>
            <a:r>
              <a:rPr lang="fr-FR" kern="0" dirty="0">
                <a:latin typeface="Courier New" panose="02070309020205020404" pitchFamily="49" charset="0"/>
              </a:rPr>
              <a:t>}</a:t>
            </a:r>
            <a:endParaRPr lang="fr-FR" kern="0" dirty="0">
              <a:latin typeface="Courier New" panose="02070309020205020404" pitchFamily="49" charset="0"/>
            </a:endParaRPr>
          </a:p>
          <a:p>
            <a:pPr marL="257175" indent="-257175" eaLnBrk="0" hangingPunct="0">
              <a:lnSpc>
                <a:spcPct val="90000"/>
              </a:lnSpc>
              <a:defRPr/>
            </a:pPr>
            <a:r>
              <a:rPr lang="fr-FR" b="1" kern="0" dirty="0" err="1">
                <a:latin typeface="Courier New" panose="02070309020205020404" pitchFamily="49" charset="0"/>
              </a:rPr>
              <a:t>int</a:t>
            </a:r>
            <a:r>
              <a:rPr lang="fr-FR" b="1" kern="0" dirty="0">
                <a:latin typeface="Courier New" panose="02070309020205020404" pitchFamily="49" charset="0"/>
              </a:rPr>
              <a:t> max( </a:t>
            </a:r>
            <a:r>
              <a:rPr lang="fr-FR" b="1" kern="0" dirty="0" err="1">
                <a:latin typeface="Courier New" panose="02070309020205020404" pitchFamily="49" charset="0"/>
              </a:rPr>
              <a:t>int</a:t>
            </a:r>
            <a:r>
              <a:rPr lang="fr-FR" b="1" kern="0" dirty="0">
                <a:latin typeface="Courier New" panose="02070309020205020404" pitchFamily="49" charset="0"/>
              </a:rPr>
              <a:t> v1, </a:t>
            </a:r>
            <a:r>
              <a:rPr lang="fr-FR" b="1" kern="0" dirty="0" err="1">
                <a:latin typeface="Courier New" panose="02070309020205020404" pitchFamily="49" charset="0"/>
              </a:rPr>
              <a:t>int</a:t>
            </a:r>
            <a:r>
              <a:rPr lang="fr-FR" b="1" kern="0" dirty="0">
                <a:latin typeface="Courier New" panose="02070309020205020404" pitchFamily="49" charset="0"/>
              </a:rPr>
              <a:t> v2)</a:t>
            </a:r>
            <a:endParaRPr lang="fr-FR" b="1" kern="0" dirty="0">
              <a:latin typeface="Courier New" panose="02070309020205020404" pitchFamily="49" charset="0"/>
            </a:endParaRPr>
          </a:p>
          <a:p>
            <a:pPr marL="257175" indent="-257175" eaLnBrk="0" hangingPunct="0">
              <a:lnSpc>
                <a:spcPct val="90000"/>
              </a:lnSpc>
              <a:defRPr/>
            </a:pPr>
            <a:r>
              <a:rPr lang="fr-FR" b="1" kern="0" dirty="0">
                <a:latin typeface="Courier New" panose="02070309020205020404" pitchFamily="49" charset="0"/>
              </a:rPr>
              <a:t>{</a:t>
            </a:r>
            <a:endParaRPr lang="fr-FR" b="1" kern="0" dirty="0">
              <a:latin typeface="Courier New" panose="02070309020205020404" pitchFamily="49" charset="0"/>
            </a:endParaRPr>
          </a:p>
          <a:p>
            <a:pPr marL="257175" indent="-257175" eaLnBrk="0" hangingPunct="0">
              <a:lnSpc>
                <a:spcPct val="90000"/>
              </a:lnSpc>
              <a:defRPr/>
            </a:pPr>
            <a:r>
              <a:rPr lang="fr-FR" kern="0" dirty="0">
                <a:latin typeface="Courier New" panose="02070309020205020404" pitchFamily="49" charset="0"/>
              </a:rPr>
              <a:t>	</a:t>
            </a:r>
            <a:r>
              <a:rPr lang="fr-FR" kern="0" dirty="0" err="1">
                <a:latin typeface="Courier New" panose="02070309020205020404" pitchFamily="49" charset="0"/>
              </a:rPr>
              <a:t>int</a:t>
            </a:r>
            <a:r>
              <a:rPr lang="fr-FR" kern="0" dirty="0">
                <a:latin typeface="Courier New" panose="02070309020205020404" pitchFamily="49" charset="0"/>
              </a:rPr>
              <a:t> maximum;</a:t>
            </a:r>
            <a:endParaRPr lang="fr-FR" kern="0" dirty="0">
              <a:latin typeface="Courier New" panose="02070309020205020404" pitchFamily="49" charset="0"/>
            </a:endParaRPr>
          </a:p>
          <a:p>
            <a:pPr marL="257175" indent="-257175" eaLnBrk="0" hangingPunct="0">
              <a:lnSpc>
                <a:spcPct val="90000"/>
              </a:lnSpc>
              <a:defRPr/>
            </a:pPr>
            <a:r>
              <a:rPr lang="fr-FR" kern="0" dirty="0">
                <a:latin typeface="Courier New" panose="02070309020205020404" pitchFamily="49" charset="0"/>
              </a:rPr>
              <a:t>	if (v1 &gt; v2) maximum = v1;</a:t>
            </a:r>
            <a:endParaRPr lang="fr-FR" kern="0" dirty="0">
              <a:latin typeface="Courier New" panose="02070309020205020404" pitchFamily="49" charset="0"/>
            </a:endParaRPr>
          </a:p>
          <a:p>
            <a:pPr marL="257175" indent="-257175" eaLnBrk="0" hangingPunct="0">
              <a:lnSpc>
                <a:spcPct val="90000"/>
              </a:lnSpc>
              <a:defRPr/>
            </a:pPr>
            <a:r>
              <a:rPr lang="fr-FR" kern="0" dirty="0">
                <a:latin typeface="Courier New" panose="02070309020205020404" pitchFamily="49" charset="0"/>
              </a:rPr>
              <a:t>	</a:t>
            </a:r>
            <a:r>
              <a:rPr lang="fr-FR" kern="0" dirty="0" err="1">
                <a:latin typeface="Courier New" panose="02070309020205020404" pitchFamily="49" charset="0"/>
              </a:rPr>
              <a:t>else</a:t>
            </a:r>
            <a:r>
              <a:rPr lang="fr-FR" kern="0" dirty="0">
                <a:latin typeface="Courier New" panose="02070309020205020404" pitchFamily="49" charset="0"/>
              </a:rPr>
              <a:t> maximum = v2;</a:t>
            </a:r>
            <a:endParaRPr lang="fr-FR" kern="0" dirty="0">
              <a:latin typeface="Courier New" panose="02070309020205020404" pitchFamily="49" charset="0"/>
            </a:endParaRPr>
          </a:p>
          <a:p>
            <a:pPr marL="257175" indent="-257175" eaLnBrk="0" hangingPunct="0">
              <a:lnSpc>
                <a:spcPct val="90000"/>
              </a:lnSpc>
              <a:defRPr/>
            </a:pPr>
            <a:r>
              <a:rPr lang="fr-FR" kern="0" dirty="0">
                <a:latin typeface="Courier New" panose="02070309020205020404" pitchFamily="49" charset="0"/>
              </a:rPr>
              <a:t>	return maximum;</a:t>
            </a:r>
            <a:endParaRPr lang="fr-FR" kern="0" dirty="0">
              <a:latin typeface="Courier New" panose="02070309020205020404" pitchFamily="49" charset="0"/>
            </a:endParaRPr>
          </a:p>
          <a:p>
            <a:pPr marL="257175" indent="-257175" eaLnBrk="0" hangingPunct="0">
              <a:lnSpc>
                <a:spcPct val="90000"/>
              </a:lnSpc>
              <a:defRPr/>
            </a:pPr>
            <a:r>
              <a:rPr lang="fr-FR" b="1" kern="0" dirty="0">
                <a:latin typeface="Courier New" panose="02070309020205020404" pitchFamily="49" charset="0"/>
              </a:rPr>
              <a:t>}</a:t>
            </a:r>
            <a:endParaRPr lang="fr-FR" b="1" kern="0" dirty="0">
              <a:latin typeface="Courier New" panose="02070309020205020404" pitchFamily="49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03296" y="1764297"/>
            <a:ext cx="1389323" cy="514350"/>
          </a:xfrm>
          <a:prstGeom prst="wedgeRoundRectCallout">
            <a:avLst>
              <a:gd name="adj1" fmla="val 120770"/>
              <a:gd name="adj2" fmla="val 32164"/>
              <a:gd name="adj3" fmla="val 16667"/>
            </a:avLst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Déclaration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222" name="Group 6"/>
          <p:cNvGrpSpPr/>
          <p:nvPr/>
        </p:nvGrpSpPr>
        <p:grpSpPr bwMode="auto">
          <a:xfrm>
            <a:off x="285750" y="5045683"/>
            <a:ext cx="1771650" cy="1371600"/>
            <a:chOff x="48" y="2640"/>
            <a:chExt cx="1488" cy="1152"/>
          </a:xfrm>
        </p:grpSpPr>
        <p:sp>
          <p:nvSpPr>
            <p:cNvPr id="9235" name="AutoShape 7"/>
            <p:cNvSpPr/>
            <p:nvPr/>
          </p:nvSpPr>
          <p:spPr bwMode="auto">
            <a:xfrm>
              <a:off x="1440" y="2640"/>
              <a:ext cx="96" cy="1152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fr-FR" sz="1500"/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48" y="2976"/>
              <a:ext cx="1167" cy="427"/>
            </a:xfrm>
            <a:prstGeom prst="wedgeRoundRectCallout">
              <a:avLst>
                <a:gd name="adj1" fmla="val 71946"/>
                <a:gd name="adj2" fmla="val 10171"/>
                <a:gd name="adj3" fmla="val 16667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/>
            <a:lstStyle/>
            <a:p>
              <a:pPr algn="ctr">
                <a:buFont typeface="Wingdings" panose="05000000000000000000" pitchFamily="2" charset="2"/>
                <a:buNone/>
                <a:defRPr/>
              </a:pPr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Définition</a:t>
              </a:r>
              <a:endParaRPr lang="fr-F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223" name="Group 9"/>
          <p:cNvGrpSpPr/>
          <p:nvPr/>
        </p:nvGrpSpPr>
        <p:grpSpPr bwMode="auto">
          <a:xfrm>
            <a:off x="285762" y="2492971"/>
            <a:ext cx="1771638" cy="2330940"/>
            <a:chOff x="96" y="1082"/>
            <a:chExt cx="1488" cy="1702"/>
          </a:xfrm>
        </p:grpSpPr>
        <p:sp>
          <p:nvSpPr>
            <p:cNvPr id="9233" name="AutoShape 10"/>
            <p:cNvSpPr/>
            <p:nvPr/>
          </p:nvSpPr>
          <p:spPr bwMode="auto">
            <a:xfrm>
              <a:off x="1440" y="1082"/>
              <a:ext cx="144" cy="1702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fr-FR" sz="1500"/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96" y="1218"/>
              <a:ext cx="1167" cy="693"/>
            </a:xfrm>
            <a:prstGeom prst="wedgeRoundRectCallout">
              <a:avLst>
                <a:gd name="adj1" fmla="val 61611"/>
                <a:gd name="adj2" fmla="val 43170"/>
                <a:gd name="adj3" fmla="val 16667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/>
            <a:lstStyle/>
            <a:p>
              <a:pPr algn="ctr">
                <a:buFont typeface="Wingdings" panose="05000000000000000000" pitchFamily="2" charset="2"/>
                <a:buNone/>
                <a:defRPr/>
              </a:pPr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Fonction principale</a:t>
              </a:r>
              <a:endParaRPr lang="fr-F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285762" y="4146810"/>
            <a:ext cx="1600199" cy="507937"/>
          </a:xfrm>
          <a:prstGeom prst="wedgeRoundRectCallout">
            <a:avLst>
              <a:gd name="adj1" fmla="val 197773"/>
              <a:gd name="adj2" fmla="val -85444"/>
              <a:gd name="adj3" fmla="val 16667"/>
            </a:avLst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Appel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225" name="Group 13"/>
          <p:cNvGrpSpPr/>
          <p:nvPr/>
        </p:nvGrpSpPr>
        <p:grpSpPr bwMode="auto">
          <a:xfrm>
            <a:off x="4868229" y="1459573"/>
            <a:ext cx="3534966" cy="722710"/>
            <a:chOff x="2688" y="497"/>
            <a:chExt cx="2969" cy="607"/>
          </a:xfrm>
        </p:grpSpPr>
        <p:sp>
          <p:nvSpPr>
            <p:cNvPr id="9230" name="Line 14"/>
            <p:cNvSpPr>
              <a:spLocks noChangeShapeType="1"/>
            </p:cNvSpPr>
            <p:nvPr/>
          </p:nvSpPr>
          <p:spPr bwMode="auto">
            <a:xfrm flipH="1">
              <a:off x="2688" y="864"/>
              <a:ext cx="768" cy="2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fr-FR" sz="1350" dirty="0"/>
            </a:p>
          </p:txBody>
        </p:sp>
        <p:sp>
          <p:nvSpPr>
            <p:cNvPr id="9231" name="Line 15"/>
            <p:cNvSpPr>
              <a:spLocks noChangeShapeType="1"/>
            </p:cNvSpPr>
            <p:nvPr/>
          </p:nvSpPr>
          <p:spPr bwMode="auto">
            <a:xfrm flipH="1">
              <a:off x="3312" y="864"/>
              <a:ext cx="144" cy="2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fr-FR" sz="1350" dirty="0"/>
            </a:p>
          </p:txBody>
        </p:sp>
        <p:sp>
          <p:nvSpPr>
            <p:cNvPr id="9232" name="Rectangle 16"/>
            <p:cNvSpPr>
              <a:spLocks noChangeArrowheads="1"/>
            </p:cNvSpPr>
            <p:nvPr/>
          </p:nvSpPr>
          <p:spPr bwMode="auto">
            <a:xfrm>
              <a:off x="3545" y="497"/>
              <a:ext cx="2112" cy="387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fr-FR" sz="18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Paramètres </a:t>
              </a:r>
              <a:r>
                <a:rPr lang="fr-FR" sz="1800" b="1" dirty="0">
                  <a:solidFill>
                    <a:srgbClr val="99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formels</a:t>
              </a:r>
              <a:endParaRPr lang="fr-FR" sz="18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226" name="Group 17"/>
          <p:cNvGrpSpPr/>
          <p:nvPr/>
        </p:nvGrpSpPr>
        <p:grpSpPr bwMode="auto">
          <a:xfrm>
            <a:off x="5075633" y="4004762"/>
            <a:ext cx="3668315" cy="1008461"/>
            <a:chOff x="2823" y="1689"/>
            <a:chExt cx="3081" cy="847"/>
          </a:xfrm>
        </p:grpSpPr>
        <p:sp>
          <p:nvSpPr>
            <p:cNvPr id="9227" name="Line 18"/>
            <p:cNvSpPr>
              <a:spLocks noChangeShapeType="1"/>
            </p:cNvSpPr>
            <p:nvPr/>
          </p:nvSpPr>
          <p:spPr bwMode="auto">
            <a:xfrm flipH="1" flipV="1">
              <a:off x="2823" y="1689"/>
              <a:ext cx="1209" cy="42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fr-FR" sz="1350" dirty="0"/>
            </a:p>
          </p:txBody>
        </p:sp>
        <p:sp>
          <p:nvSpPr>
            <p:cNvPr id="9228" name="Line 19"/>
            <p:cNvSpPr>
              <a:spLocks noChangeShapeType="1"/>
            </p:cNvSpPr>
            <p:nvPr/>
          </p:nvSpPr>
          <p:spPr bwMode="auto">
            <a:xfrm flipH="1" flipV="1">
              <a:off x="3264" y="1689"/>
              <a:ext cx="768" cy="42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fr-FR" sz="1350" dirty="0"/>
            </a:p>
          </p:txBody>
        </p:sp>
        <p:sp>
          <p:nvSpPr>
            <p:cNvPr id="9229" name="Rectangle 20"/>
            <p:cNvSpPr>
              <a:spLocks noChangeArrowheads="1"/>
            </p:cNvSpPr>
            <p:nvPr/>
          </p:nvSpPr>
          <p:spPr bwMode="auto">
            <a:xfrm>
              <a:off x="4032" y="2031"/>
              <a:ext cx="1872" cy="505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fr-FR" sz="1800" dirty="0">
                  <a:solidFill>
                    <a:schemeClr val="tx2"/>
                  </a:solidFill>
                </a:rPr>
                <a:t>Paramètres </a:t>
              </a:r>
              <a:r>
                <a:rPr lang="fr-FR" sz="1800" b="1" dirty="0">
                  <a:solidFill>
                    <a:srgbClr val="990000"/>
                  </a:solidFill>
                </a:rPr>
                <a:t>effectifs</a:t>
              </a:r>
              <a:endParaRPr lang="fr-FR" sz="1800" b="1" dirty="0">
                <a:solidFill>
                  <a:srgbClr val="990000"/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1046703" y="670339"/>
            <a:ext cx="7773521" cy="521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Paramètres effectifs et paramètres formels</a:t>
            </a:r>
            <a:endParaRPr lang="fr-FR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:\esprit 2014\ESPRIT 2014\charte essprit 2014\logo-espri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1" y="6111080"/>
            <a:ext cx="1337716" cy="505680"/>
          </a:xfrm>
          <a:prstGeom prst="rect">
            <a:avLst/>
          </a:prstGeom>
          <a:noFill/>
        </p:spPr>
      </p:pic>
      <p:sp>
        <p:nvSpPr>
          <p:cNvPr id="5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086600" y="6492876"/>
            <a:ext cx="20574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</a:fld>
            <a:endParaRPr lang="fr-BE" sz="2400" b="1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28596" y="2636912"/>
            <a:ext cx="8286808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fr-FR" sz="4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Modes de passage </a:t>
            </a:r>
            <a:endParaRPr lang="fr-FR" sz="4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ctr"/>
            <a:r>
              <a:rPr lang="fr-FR" sz="4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 paramètres</a:t>
            </a:r>
            <a:endParaRPr lang="fr-FR" sz="4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825625"/>
            <a:ext cx="819182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existe deux modes de passage des paramètres: 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mode par copie de valeur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mode par copie d’adresse. 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72103" y="669704"/>
            <a:ext cx="7773521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Modes de passage des paramètres</a:t>
            </a:r>
            <a:endParaRPr lang="fr-FR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6" name="Espace réservé du contenu 2"/>
          <p:cNvSpPr txBox="1"/>
          <p:nvPr/>
        </p:nvSpPr>
        <p:spPr>
          <a:xfrm>
            <a:off x="457200" y="1000108"/>
            <a:ext cx="8435280" cy="5237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q"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187001"/>
            <a:ext cx="8592436" cy="6647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endParaRPr lang="fr-FR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 moment de l'appel, la valeur du </a:t>
            </a:r>
            <a:r>
              <a:rPr lang="fr-FR" sz="2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paramètre effectif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lang="fr-FR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copiée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dans la variable locale désignée par les </a:t>
            </a:r>
            <a:r>
              <a:rPr lang="fr-FR" sz="2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paramètres formels</a:t>
            </a:r>
            <a:r>
              <a:rPr lang="fr-F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correspondants.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fonction travaille sur </a:t>
            </a:r>
            <a:r>
              <a:rPr lang="fr-FR" sz="2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copies</a:t>
            </a:r>
            <a:r>
              <a:rPr lang="fr-F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paramètres </a:t>
            </a:r>
            <a:r>
              <a:rPr lang="fr-FR" sz="2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ne peut pas</a:t>
            </a:r>
            <a:r>
              <a:rPr lang="fr-F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modifier.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Principe :</a:t>
            </a:r>
            <a:endParaRPr lang="fr-FR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fonction appelante fait une copie de la valeur passée en paramètre,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 cette copie à la fonction appelée à l’intérieur d'une variable crée dans l'espace mémoire.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Cette variable est accessible de manière interne par la fonction à partir de l'argument formel correspondant.</a:t>
            </a:r>
            <a:endParaRPr lang="fr-FR" sz="2000" dirty="0"/>
          </a:p>
        </p:txBody>
      </p:sp>
      <p:sp>
        <p:nvSpPr>
          <p:cNvPr id="9" name="Rectangle 8"/>
          <p:cNvSpPr/>
          <p:nvPr/>
        </p:nvSpPr>
        <p:spPr>
          <a:xfrm>
            <a:off x="926053" y="613189"/>
            <a:ext cx="7773521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Passage par copie de valeur</a:t>
            </a:r>
            <a:endParaRPr lang="fr-FR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3486150" y="5543550"/>
            <a:ext cx="2171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530" indent="-214630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fld id="{28E04A92-E919-4B64-8755-830C6DFFB7A6}" type="slidenum">
              <a:rPr lang="fr-FR" sz="1050"/>
            </a:fld>
            <a:endParaRPr lang="fr-FR" sz="1050"/>
          </a:p>
        </p:txBody>
      </p:sp>
      <p:sp>
        <p:nvSpPr>
          <p:cNvPr id="15155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24535" y="1828800"/>
            <a:ext cx="7987665" cy="47688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Copie des valeurs des paramètres effectifs dans les paramètres formels.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84723" y="2728913"/>
            <a:ext cx="1615678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 err="1">
                <a:latin typeface="Times New Roman" panose="02020603050405020304" pitchFamily="18" charset="0"/>
              </a:rPr>
              <a:t>void</a:t>
            </a:r>
            <a:r>
              <a:rPr lang="fr-FR" sz="1800" dirty="0">
                <a:latin typeface="Times New Roman" panose="02020603050405020304" pitchFamily="18" charset="0"/>
              </a:rPr>
              <a:t> main ()</a:t>
            </a:r>
            <a:endParaRPr lang="fr-FR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</a:rPr>
              <a:t>{</a:t>
            </a:r>
            <a:endParaRPr lang="fr-FR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</a:rPr>
              <a:t>   </a:t>
            </a:r>
            <a:r>
              <a:rPr lang="fr-FR" sz="1800" dirty="0" err="1">
                <a:latin typeface="Times New Roman" panose="02020603050405020304" pitchFamily="18" charset="0"/>
              </a:rPr>
              <a:t>int</a:t>
            </a:r>
            <a:r>
              <a:rPr lang="fr-FR" sz="1800" dirty="0">
                <a:latin typeface="Times New Roman" panose="02020603050405020304" pitchFamily="18" charset="0"/>
              </a:rPr>
              <a:t> A;</a:t>
            </a:r>
            <a:endParaRPr lang="fr-FR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</a:rPr>
              <a:t>   </a:t>
            </a:r>
            <a:r>
              <a:rPr lang="fr-FR" sz="1800" dirty="0" err="1">
                <a:latin typeface="Times New Roman" panose="02020603050405020304" pitchFamily="18" charset="0"/>
              </a:rPr>
              <a:t>int</a:t>
            </a:r>
            <a:r>
              <a:rPr lang="fr-FR" sz="1800" dirty="0">
                <a:latin typeface="Times New Roman" panose="02020603050405020304" pitchFamily="18" charset="0"/>
              </a:rPr>
              <a:t> B;</a:t>
            </a:r>
            <a:endParaRPr lang="fr-FR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</a:rPr>
              <a:t>   A = 5;</a:t>
            </a:r>
            <a:endParaRPr lang="fr-FR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</a:rPr>
              <a:t>   F1 (A);</a:t>
            </a:r>
            <a:endParaRPr lang="fr-FR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</a:rPr>
              <a:t>   B = A;</a:t>
            </a:r>
            <a:endParaRPr lang="fr-FR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</a:rPr>
              <a:t>}</a:t>
            </a:r>
            <a:endParaRPr lang="en-GB" sz="1800" dirty="0">
              <a:latin typeface="Times New Roman" panose="02020603050405020304" pitchFamily="18" charset="0"/>
            </a:endParaRP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5886450" y="2728913"/>
            <a:ext cx="1615679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void F1 (int X)</a:t>
            </a:r>
            <a:endParaRPr lang="fr-FR" sz="18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{</a:t>
            </a:r>
            <a:endParaRPr lang="fr-FR" sz="18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   int Y;</a:t>
            </a:r>
            <a:endParaRPr lang="fr-FR" sz="18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fr-FR" sz="18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   Y = X;</a:t>
            </a:r>
            <a:endParaRPr lang="fr-FR" sz="18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   </a:t>
            </a:r>
            <a:endParaRPr lang="fr-FR" sz="18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   X = 6;</a:t>
            </a:r>
            <a:endParaRPr lang="fr-FR" sz="18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}</a:t>
            </a:r>
            <a:endParaRPr lang="en-GB" sz="1800">
              <a:latin typeface="Times New Roman" panose="02020603050405020304" pitchFamily="18" charset="0"/>
            </a:endParaRP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3245645" y="2702719"/>
            <a:ext cx="297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A</a:t>
            </a:r>
            <a:endParaRPr lang="en-GB" sz="1800">
              <a:latin typeface="Times New Roman" panose="02020603050405020304" pitchFamily="18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3543300" y="2728913"/>
            <a:ext cx="2286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fr-FR" sz="1500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3257551" y="3071813"/>
            <a:ext cx="297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B</a:t>
            </a:r>
            <a:endParaRPr lang="en-GB" sz="1800">
              <a:latin typeface="Times New Roman" panose="02020603050405020304" pitchFamily="18" charset="0"/>
            </a:endParaRP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3543300" y="3098006"/>
            <a:ext cx="2286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fr-FR" sz="1500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5543551" y="3071813"/>
            <a:ext cx="297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X</a:t>
            </a:r>
            <a:endParaRPr lang="en-GB" sz="1800">
              <a:latin typeface="Times New Roman" panose="02020603050405020304" pitchFamily="18" charset="0"/>
            </a:endParaRP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5314950" y="3071813"/>
            <a:ext cx="2286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fr-FR" sz="1500"/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5543551" y="3471863"/>
            <a:ext cx="297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Y</a:t>
            </a:r>
            <a:endParaRPr lang="en-GB" sz="1800">
              <a:latin typeface="Times New Roman" panose="02020603050405020304" pitchFamily="18" charset="0"/>
            </a:endParaRP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5314950" y="3471863"/>
            <a:ext cx="2286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fr-FR" sz="1500"/>
          </a:p>
        </p:txBody>
      </p:sp>
      <p:sp>
        <p:nvSpPr>
          <p:cNvPr id="19" name="Forme libre 18"/>
          <p:cNvSpPr/>
          <p:nvPr/>
        </p:nvSpPr>
        <p:spPr bwMode="auto">
          <a:xfrm>
            <a:off x="2339752" y="2950370"/>
            <a:ext cx="923753" cy="1270718"/>
          </a:xfrm>
          <a:custGeom>
            <a:avLst/>
            <a:gdLst>
              <a:gd name="connsiteX0" fmla="*/ 0 w 1191126"/>
              <a:gd name="connsiteY0" fmla="*/ 1985211 h 1985211"/>
              <a:gd name="connsiteX1" fmla="*/ 577516 w 1191126"/>
              <a:gd name="connsiteY1" fmla="*/ 601579 h 1985211"/>
              <a:gd name="connsiteX2" fmla="*/ 1191126 w 1191126"/>
              <a:gd name="connsiteY2" fmla="*/ 0 h 198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1126" h="1985211">
                <a:moveTo>
                  <a:pt x="0" y="1985211"/>
                </a:moveTo>
                <a:cubicBezTo>
                  <a:pt x="189497" y="1458829"/>
                  <a:pt x="378995" y="932447"/>
                  <a:pt x="577516" y="601579"/>
                </a:cubicBezTo>
                <a:cubicBezTo>
                  <a:pt x="776037" y="270711"/>
                  <a:pt x="983581" y="135355"/>
                  <a:pt x="1191126" y="0"/>
                </a:cubicBezTo>
              </a:path>
            </a:pathLst>
          </a:cu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 w="med" len="med"/>
          </a:ln>
          <a:effectLst/>
        </p:spPr>
        <p:txBody>
          <a:bodyPr lIns="67500" tIns="35100" rIns="67500" bIns="35100"/>
          <a:lstStyle/>
          <a:p>
            <a:pPr marL="257175" indent="-257175">
              <a:buBlip>
                <a:blip r:embed="rId1"/>
              </a:buBlip>
              <a:defRPr/>
            </a:pPr>
            <a:endParaRPr lang="fr-FR" sz="1350"/>
          </a:p>
        </p:txBody>
      </p:sp>
      <p:sp>
        <p:nvSpPr>
          <p:cNvPr id="9" name="Rectangle 8"/>
          <p:cNvSpPr/>
          <p:nvPr/>
        </p:nvSpPr>
        <p:spPr>
          <a:xfrm>
            <a:off x="926053" y="613189"/>
            <a:ext cx="7773521" cy="521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Passage par copie de valeur</a:t>
            </a:r>
            <a:endParaRPr lang="fr-FR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3486150" y="5543550"/>
            <a:ext cx="2171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530" indent="-214630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fld id="{28E04A92-E919-4B64-8755-830C6DFFB7A6}" type="slidenum">
              <a:rPr lang="fr-FR" sz="1050"/>
            </a:fld>
            <a:endParaRPr lang="fr-FR" sz="1050"/>
          </a:p>
        </p:txBody>
      </p:sp>
      <p:sp>
        <p:nvSpPr>
          <p:cNvPr id="15155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24535" y="1828800"/>
            <a:ext cx="7987665" cy="47688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Copie des valeurs des paramètres effectifs dans les paramètres formels.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84723" y="2728913"/>
            <a:ext cx="1615678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 err="1">
                <a:latin typeface="Times New Roman" panose="02020603050405020304" pitchFamily="18" charset="0"/>
              </a:rPr>
              <a:t>void</a:t>
            </a:r>
            <a:r>
              <a:rPr lang="fr-FR" sz="1800" dirty="0">
                <a:latin typeface="Times New Roman" panose="02020603050405020304" pitchFamily="18" charset="0"/>
              </a:rPr>
              <a:t> main ()</a:t>
            </a:r>
            <a:endParaRPr lang="fr-FR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</a:rPr>
              <a:t>{</a:t>
            </a:r>
            <a:endParaRPr lang="fr-FR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</a:rPr>
              <a:t>   </a:t>
            </a:r>
            <a:r>
              <a:rPr lang="fr-FR" sz="1800" dirty="0" err="1">
                <a:latin typeface="Times New Roman" panose="02020603050405020304" pitchFamily="18" charset="0"/>
              </a:rPr>
              <a:t>int</a:t>
            </a:r>
            <a:r>
              <a:rPr lang="fr-FR" sz="1800" dirty="0">
                <a:latin typeface="Times New Roman" panose="02020603050405020304" pitchFamily="18" charset="0"/>
              </a:rPr>
              <a:t> A;</a:t>
            </a:r>
            <a:endParaRPr lang="fr-FR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</a:rPr>
              <a:t>   </a:t>
            </a:r>
            <a:r>
              <a:rPr lang="fr-FR" sz="1800" dirty="0" err="1">
                <a:latin typeface="Times New Roman" panose="02020603050405020304" pitchFamily="18" charset="0"/>
              </a:rPr>
              <a:t>int</a:t>
            </a:r>
            <a:r>
              <a:rPr lang="fr-FR" sz="1800" dirty="0">
                <a:latin typeface="Times New Roman" panose="02020603050405020304" pitchFamily="18" charset="0"/>
              </a:rPr>
              <a:t> B;</a:t>
            </a:r>
            <a:endParaRPr lang="fr-FR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</a:rPr>
              <a:t>   A = 5;</a:t>
            </a:r>
            <a:endParaRPr lang="fr-FR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</a:rPr>
              <a:t>   F1 (A);</a:t>
            </a:r>
            <a:endParaRPr lang="fr-FR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</a:rPr>
              <a:t>   B = A;</a:t>
            </a:r>
            <a:endParaRPr lang="fr-FR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</a:rPr>
              <a:t>}</a:t>
            </a:r>
            <a:endParaRPr lang="en-GB" sz="1800" dirty="0">
              <a:latin typeface="Times New Roman" panose="02020603050405020304" pitchFamily="18" charset="0"/>
            </a:endParaRP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5886450" y="2728913"/>
            <a:ext cx="1615679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void F1 (int X)</a:t>
            </a:r>
            <a:endParaRPr lang="fr-FR" sz="18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{</a:t>
            </a:r>
            <a:endParaRPr lang="fr-FR" sz="18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   int Y;</a:t>
            </a:r>
            <a:endParaRPr lang="fr-FR" sz="18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fr-FR" sz="18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   Y = X;</a:t>
            </a:r>
            <a:endParaRPr lang="fr-FR" sz="18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   </a:t>
            </a:r>
            <a:endParaRPr lang="fr-FR" sz="18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   X = 6;</a:t>
            </a:r>
            <a:endParaRPr lang="fr-FR" sz="18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}</a:t>
            </a:r>
            <a:endParaRPr lang="en-GB" sz="1800">
              <a:latin typeface="Times New Roman" panose="02020603050405020304" pitchFamily="18" charset="0"/>
            </a:endParaRP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3245645" y="2702719"/>
            <a:ext cx="297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A</a:t>
            </a:r>
            <a:endParaRPr lang="en-GB" sz="1800">
              <a:latin typeface="Times New Roman" panose="02020603050405020304" pitchFamily="18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3543300" y="2728913"/>
            <a:ext cx="2286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fr-FR" sz="1500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3257551" y="3071813"/>
            <a:ext cx="297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B</a:t>
            </a:r>
            <a:endParaRPr lang="en-GB" sz="1800">
              <a:latin typeface="Times New Roman" panose="02020603050405020304" pitchFamily="18" charset="0"/>
            </a:endParaRP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3543300" y="3098006"/>
            <a:ext cx="2286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fr-FR" sz="1500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5543551" y="3071813"/>
            <a:ext cx="297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X</a:t>
            </a:r>
            <a:endParaRPr lang="en-GB" sz="1800">
              <a:latin typeface="Times New Roman" panose="02020603050405020304" pitchFamily="18" charset="0"/>
            </a:endParaRP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5314950" y="3071813"/>
            <a:ext cx="2286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fr-FR" sz="1500"/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5543551" y="3471863"/>
            <a:ext cx="297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Y</a:t>
            </a:r>
            <a:endParaRPr lang="en-GB" sz="1800">
              <a:latin typeface="Times New Roman" panose="02020603050405020304" pitchFamily="18" charset="0"/>
            </a:endParaRP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5314950" y="3471863"/>
            <a:ext cx="2286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fr-FR" sz="1500"/>
          </a:p>
        </p:txBody>
      </p:sp>
      <p:sp>
        <p:nvSpPr>
          <p:cNvPr id="19" name="Forme libre 18"/>
          <p:cNvSpPr/>
          <p:nvPr/>
        </p:nvSpPr>
        <p:spPr bwMode="auto">
          <a:xfrm>
            <a:off x="2339752" y="2950370"/>
            <a:ext cx="923753" cy="1270718"/>
          </a:xfrm>
          <a:custGeom>
            <a:avLst/>
            <a:gdLst>
              <a:gd name="connsiteX0" fmla="*/ 0 w 1191126"/>
              <a:gd name="connsiteY0" fmla="*/ 1985211 h 1985211"/>
              <a:gd name="connsiteX1" fmla="*/ 577516 w 1191126"/>
              <a:gd name="connsiteY1" fmla="*/ 601579 h 1985211"/>
              <a:gd name="connsiteX2" fmla="*/ 1191126 w 1191126"/>
              <a:gd name="connsiteY2" fmla="*/ 0 h 198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1126" h="1985211">
                <a:moveTo>
                  <a:pt x="0" y="1985211"/>
                </a:moveTo>
                <a:cubicBezTo>
                  <a:pt x="189497" y="1458829"/>
                  <a:pt x="378995" y="932447"/>
                  <a:pt x="577516" y="601579"/>
                </a:cubicBezTo>
                <a:cubicBezTo>
                  <a:pt x="776037" y="270711"/>
                  <a:pt x="983581" y="135355"/>
                  <a:pt x="1191126" y="0"/>
                </a:cubicBezTo>
              </a:path>
            </a:pathLst>
          </a:cu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 w="med" len="med"/>
          </a:ln>
          <a:effectLst/>
        </p:spPr>
        <p:txBody>
          <a:bodyPr lIns="67500" tIns="35100" rIns="67500" bIns="35100"/>
          <a:lstStyle/>
          <a:p>
            <a:pPr marL="257175" indent="-257175">
              <a:buBlip>
                <a:blip r:embed="rId1"/>
              </a:buBlip>
              <a:defRPr/>
            </a:pPr>
            <a:endParaRPr lang="fr-FR" sz="1350"/>
          </a:p>
        </p:txBody>
      </p:sp>
      <p:sp>
        <p:nvSpPr>
          <p:cNvPr id="9" name="Rectangle 8"/>
          <p:cNvSpPr/>
          <p:nvPr/>
        </p:nvSpPr>
        <p:spPr>
          <a:xfrm>
            <a:off x="926053" y="613189"/>
            <a:ext cx="7773521" cy="521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Passage par copie de valeur</a:t>
            </a:r>
            <a:endParaRPr lang="fr-FR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Zone de texte 1"/>
          <p:cNvSpPr txBox="1"/>
          <p:nvPr/>
        </p:nvSpPr>
        <p:spPr>
          <a:xfrm>
            <a:off x="3486150" y="2729230"/>
            <a:ext cx="366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>
                <a:solidFill>
                  <a:schemeClr val="accent2"/>
                </a:solidFill>
              </a:rPr>
              <a:t>5</a:t>
            </a:r>
            <a:endParaRPr lang="fr-FR" altLang="en-US" b="1">
              <a:solidFill>
                <a:schemeClr val="accent2"/>
              </a:solidFill>
            </a:endParaRPr>
          </a:p>
        </p:txBody>
      </p:sp>
      <p:sp>
        <p:nvSpPr>
          <p:cNvPr id="3" name="Triangle isocèle 2"/>
          <p:cNvSpPr/>
          <p:nvPr/>
        </p:nvSpPr>
        <p:spPr>
          <a:xfrm rot="5400000">
            <a:off x="1346835" y="4182745"/>
            <a:ext cx="321310" cy="155575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57630" y="2595071"/>
            <a:ext cx="75608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fr-FR" sz="5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fonctions en C</a:t>
            </a:r>
            <a:endParaRPr lang="fr-FR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 descr="D:\esprit 2014\ESPRIT 2014\charte essprit 2014\logo-espri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1" y="6111080"/>
            <a:ext cx="1337716" cy="505680"/>
          </a:xfrm>
          <a:prstGeom prst="rect">
            <a:avLst/>
          </a:prstGeom>
          <a:noFill/>
        </p:spPr>
      </p:pic>
      <p:sp>
        <p:nvSpPr>
          <p:cNvPr id="5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086600" y="6492878"/>
            <a:ext cx="20574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</a:fld>
            <a:endParaRPr lang="fr-BE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3486150" y="5543550"/>
            <a:ext cx="2171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530" indent="-214630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fld id="{28E04A92-E919-4B64-8755-830C6DFFB7A6}" type="slidenum">
              <a:rPr lang="fr-FR" sz="1050"/>
            </a:fld>
            <a:endParaRPr lang="fr-FR" sz="1050"/>
          </a:p>
        </p:txBody>
      </p:sp>
      <p:sp>
        <p:nvSpPr>
          <p:cNvPr id="15155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24535" y="1828800"/>
            <a:ext cx="7987665" cy="47688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Copie des valeurs des paramètres effectifs dans les paramètres formels.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84723" y="2728913"/>
            <a:ext cx="1615678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 err="1">
                <a:latin typeface="Times New Roman" panose="02020603050405020304" pitchFamily="18" charset="0"/>
              </a:rPr>
              <a:t>void</a:t>
            </a:r>
            <a:r>
              <a:rPr lang="fr-FR" sz="1800" dirty="0">
                <a:latin typeface="Times New Roman" panose="02020603050405020304" pitchFamily="18" charset="0"/>
              </a:rPr>
              <a:t> main ()</a:t>
            </a:r>
            <a:endParaRPr lang="fr-FR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</a:rPr>
              <a:t>{</a:t>
            </a:r>
            <a:endParaRPr lang="fr-FR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</a:rPr>
              <a:t>   </a:t>
            </a:r>
            <a:r>
              <a:rPr lang="fr-FR" sz="1800" dirty="0" err="1">
                <a:latin typeface="Times New Roman" panose="02020603050405020304" pitchFamily="18" charset="0"/>
              </a:rPr>
              <a:t>int</a:t>
            </a:r>
            <a:r>
              <a:rPr lang="fr-FR" sz="1800" dirty="0">
                <a:latin typeface="Times New Roman" panose="02020603050405020304" pitchFamily="18" charset="0"/>
              </a:rPr>
              <a:t> A;</a:t>
            </a:r>
            <a:endParaRPr lang="fr-FR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</a:rPr>
              <a:t>   </a:t>
            </a:r>
            <a:r>
              <a:rPr lang="fr-FR" sz="1800" dirty="0" err="1">
                <a:latin typeface="Times New Roman" panose="02020603050405020304" pitchFamily="18" charset="0"/>
              </a:rPr>
              <a:t>int</a:t>
            </a:r>
            <a:r>
              <a:rPr lang="fr-FR" sz="1800" dirty="0">
                <a:latin typeface="Times New Roman" panose="02020603050405020304" pitchFamily="18" charset="0"/>
              </a:rPr>
              <a:t> B;</a:t>
            </a:r>
            <a:endParaRPr lang="fr-FR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</a:rPr>
              <a:t>   A = 5;</a:t>
            </a:r>
            <a:endParaRPr lang="fr-FR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</a:rPr>
              <a:t>   F1 (A);</a:t>
            </a:r>
            <a:endParaRPr lang="fr-FR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</a:rPr>
              <a:t>   B = A;</a:t>
            </a:r>
            <a:endParaRPr lang="fr-FR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</a:rPr>
              <a:t>}</a:t>
            </a:r>
            <a:endParaRPr lang="en-GB" sz="1800" dirty="0">
              <a:latin typeface="Times New Roman" panose="02020603050405020304" pitchFamily="18" charset="0"/>
            </a:endParaRP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5886450" y="2728913"/>
            <a:ext cx="1615679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void F1 (int X)</a:t>
            </a:r>
            <a:endParaRPr lang="fr-FR" sz="18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{</a:t>
            </a:r>
            <a:endParaRPr lang="fr-FR" sz="18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   int Y;</a:t>
            </a:r>
            <a:endParaRPr lang="fr-FR" sz="18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fr-FR" sz="18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   Y = X;</a:t>
            </a:r>
            <a:endParaRPr lang="fr-FR" sz="18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   </a:t>
            </a:r>
            <a:endParaRPr lang="fr-FR" sz="18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   X = 6;</a:t>
            </a:r>
            <a:endParaRPr lang="fr-FR" sz="18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}</a:t>
            </a:r>
            <a:endParaRPr lang="en-GB" sz="1800">
              <a:latin typeface="Times New Roman" panose="02020603050405020304" pitchFamily="18" charset="0"/>
            </a:endParaRP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3245645" y="2702719"/>
            <a:ext cx="297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A</a:t>
            </a:r>
            <a:endParaRPr lang="en-GB" sz="1800">
              <a:latin typeface="Times New Roman" panose="02020603050405020304" pitchFamily="18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3543300" y="2728913"/>
            <a:ext cx="2286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fr-FR" sz="1500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3257551" y="3071813"/>
            <a:ext cx="297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B</a:t>
            </a:r>
            <a:endParaRPr lang="en-GB" sz="1800">
              <a:latin typeface="Times New Roman" panose="02020603050405020304" pitchFamily="18" charset="0"/>
            </a:endParaRP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3543300" y="3098006"/>
            <a:ext cx="2286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fr-FR" sz="1500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5543551" y="3071813"/>
            <a:ext cx="297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X</a:t>
            </a:r>
            <a:endParaRPr lang="en-GB" sz="1800">
              <a:latin typeface="Times New Roman" panose="02020603050405020304" pitchFamily="18" charset="0"/>
            </a:endParaRP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5314950" y="3071813"/>
            <a:ext cx="2286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fr-FR" sz="1500"/>
          </a:p>
        </p:txBody>
      </p:sp>
      <p:sp>
        <p:nvSpPr>
          <p:cNvPr id="19471" name="Freeform 15"/>
          <p:cNvSpPr/>
          <p:nvPr/>
        </p:nvSpPr>
        <p:spPr bwMode="auto">
          <a:xfrm>
            <a:off x="3657600" y="2624138"/>
            <a:ext cx="1771650" cy="561975"/>
          </a:xfrm>
          <a:custGeom>
            <a:avLst/>
            <a:gdLst>
              <a:gd name="T0" fmla="*/ 0 w 1488"/>
              <a:gd name="T1" fmla="*/ 2147483647 h 472"/>
              <a:gd name="T2" fmla="*/ 2147483647 w 1488"/>
              <a:gd name="T3" fmla="*/ 2147483647 h 472"/>
              <a:gd name="T4" fmla="*/ 2147483647 w 1488"/>
              <a:gd name="T5" fmla="*/ 2147483647 h 472"/>
              <a:gd name="T6" fmla="*/ 0 60000 65536"/>
              <a:gd name="T7" fmla="*/ 0 60000 65536"/>
              <a:gd name="T8" fmla="*/ 0 60000 65536"/>
              <a:gd name="T9" fmla="*/ 0 w 1488"/>
              <a:gd name="T10" fmla="*/ 0 h 472"/>
              <a:gd name="T11" fmla="*/ 1488 w 1488"/>
              <a:gd name="T12" fmla="*/ 472 h 4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8" h="472">
                <a:moveTo>
                  <a:pt x="0" y="232"/>
                </a:moveTo>
                <a:cubicBezTo>
                  <a:pt x="332" y="116"/>
                  <a:pt x="664" y="0"/>
                  <a:pt x="912" y="40"/>
                </a:cubicBezTo>
                <a:cubicBezTo>
                  <a:pt x="1160" y="80"/>
                  <a:pt x="1392" y="400"/>
                  <a:pt x="1488" y="472"/>
                </a:cubicBezTo>
              </a:path>
            </a:pathLst>
          </a:custGeom>
          <a:noFill/>
          <a:ln w="25400">
            <a:solidFill>
              <a:schemeClr val="tx1"/>
            </a:solidFill>
            <a:prstDash val="lgDashDot"/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fr-FR" sz="1500"/>
          </a:p>
        </p:txBody>
      </p:sp>
      <p:sp>
        <p:nvSpPr>
          <p:cNvPr id="19" name="Forme libre 18"/>
          <p:cNvSpPr/>
          <p:nvPr/>
        </p:nvSpPr>
        <p:spPr bwMode="auto">
          <a:xfrm>
            <a:off x="2339752" y="2950370"/>
            <a:ext cx="923753" cy="1270718"/>
          </a:xfrm>
          <a:custGeom>
            <a:avLst/>
            <a:gdLst>
              <a:gd name="connsiteX0" fmla="*/ 0 w 1191126"/>
              <a:gd name="connsiteY0" fmla="*/ 1985211 h 1985211"/>
              <a:gd name="connsiteX1" fmla="*/ 577516 w 1191126"/>
              <a:gd name="connsiteY1" fmla="*/ 601579 h 1985211"/>
              <a:gd name="connsiteX2" fmla="*/ 1191126 w 1191126"/>
              <a:gd name="connsiteY2" fmla="*/ 0 h 198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1126" h="1985211">
                <a:moveTo>
                  <a:pt x="0" y="1985211"/>
                </a:moveTo>
                <a:cubicBezTo>
                  <a:pt x="189497" y="1458829"/>
                  <a:pt x="378995" y="932447"/>
                  <a:pt x="577516" y="601579"/>
                </a:cubicBezTo>
                <a:cubicBezTo>
                  <a:pt x="776037" y="270711"/>
                  <a:pt x="983581" y="135355"/>
                  <a:pt x="1191126" y="0"/>
                </a:cubicBezTo>
              </a:path>
            </a:pathLst>
          </a:cu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 w="med" len="med"/>
          </a:ln>
          <a:effectLst/>
        </p:spPr>
        <p:txBody>
          <a:bodyPr lIns="67500" tIns="35100" rIns="67500" bIns="35100"/>
          <a:lstStyle/>
          <a:p>
            <a:pPr marL="257175" indent="-257175">
              <a:buBlip>
                <a:blip r:embed="rId1"/>
              </a:buBlip>
              <a:defRPr/>
            </a:pPr>
            <a:endParaRPr lang="fr-FR" sz="1350"/>
          </a:p>
        </p:txBody>
      </p:sp>
      <p:sp>
        <p:nvSpPr>
          <p:cNvPr id="9" name="Rectangle 8"/>
          <p:cNvSpPr/>
          <p:nvPr/>
        </p:nvSpPr>
        <p:spPr>
          <a:xfrm>
            <a:off x="926053" y="613189"/>
            <a:ext cx="7773521" cy="521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Passage par copie de valeur</a:t>
            </a:r>
            <a:endParaRPr lang="fr-FR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 de texte 2"/>
          <p:cNvSpPr txBox="1"/>
          <p:nvPr/>
        </p:nvSpPr>
        <p:spPr>
          <a:xfrm>
            <a:off x="3486150" y="2729230"/>
            <a:ext cx="366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>
                <a:solidFill>
                  <a:schemeClr val="accent2"/>
                </a:solidFill>
              </a:rPr>
              <a:t>5</a:t>
            </a:r>
            <a:endParaRPr lang="fr-FR" altLang="en-US" b="1">
              <a:solidFill>
                <a:schemeClr val="accent2"/>
              </a:solidFill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5314950" y="3046730"/>
            <a:ext cx="366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>
                <a:solidFill>
                  <a:schemeClr val="accent2"/>
                </a:solidFill>
              </a:rPr>
              <a:t>5</a:t>
            </a:r>
            <a:endParaRPr lang="fr-FR" altLang="en-US" b="1">
              <a:solidFill>
                <a:schemeClr val="accent2"/>
              </a:solidFill>
            </a:endParaRPr>
          </a:p>
        </p:txBody>
      </p:sp>
      <p:sp>
        <p:nvSpPr>
          <p:cNvPr id="5" name="Triangle isocèle 4"/>
          <p:cNvSpPr/>
          <p:nvPr/>
        </p:nvSpPr>
        <p:spPr>
          <a:xfrm rot="16200000">
            <a:off x="7418705" y="2859405"/>
            <a:ext cx="321310" cy="155575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3486150" y="5543550"/>
            <a:ext cx="2171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530" indent="-214630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fld id="{28E04A92-E919-4B64-8755-830C6DFFB7A6}" type="slidenum">
              <a:rPr lang="fr-FR" sz="1050"/>
            </a:fld>
            <a:endParaRPr lang="fr-FR" sz="1050"/>
          </a:p>
        </p:txBody>
      </p:sp>
      <p:sp>
        <p:nvSpPr>
          <p:cNvPr id="15155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24535" y="1828800"/>
            <a:ext cx="7987665" cy="47688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Copie des valeurs des paramètres effectifs dans les paramètres formels.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84723" y="2728913"/>
            <a:ext cx="1615678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 err="1">
                <a:latin typeface="Times New Roman" panose="02020603050405020304" pitchFamily="18" charset="0"/>
              </a:rPr>
              <a:t>void</a:t>
            </a:r>
            <a:r>
              <a:rPr lang="fr-FR" sz="1800" dirty="0">
                <a:latin typeface="Times New Roman" panose="02020603050405020304" pitchFamily="18" charset="0"/>
              </a:rPr>
              <a:t> main ()</a:t>
            </a:r>
            <a:endParaRPr lang="fr-FR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</a:rPr>
              <a:t>{</a:t>
            </a:r>
            <a:endParaRPr lang="fr-FR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</a:rPr>
              <a:t>   </a:t>
            </a:r>
            <a:r>
              <a:rPr lang="fr-FR" sz="1800" dirty="0" err="1">
                <a:latin typeface="Times New Roman" panose="02020603050405020304" pitchFamily="18" charset="0"/>
              </a:rPr>
              <a:t>int</a:t>
            </a:r>
            <a:r>
              <a:rPr lang="fr-FR" sz="1800" dirty="0">
                <a:latin typeface="Times New Roman" panose="02020603050405020304" pitchFamily="18" charset="0"/>
              </a:rPr>
              <a:t> A;</a:t>
            </a:r>
            <a:endParaRPr lang="fr-FR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</a:rPr>
              <a:t>   </a:t>
            </a:r>
            <a:r>
              <a:rPr lang="fr-FR" sz="1800" dirty="0" err="1">
                <a:latin typeface="Times New Roman" panose="02020603050405020304" pitchFamily="18" charset="0"/>
              </a:rPr>
              <a:t>int</a:t>
            </a:r>
            <a:r>
              <a:rPr lang="fr-FR" sz="1800" dirty="0">
                <a:latin typeface="Times New Roman" panose="02020603050405020304" pitchFamily="18" charset="0"/>
              </a:rPr>
              <a:t> B;</a:t>
            </a:r>
            <a:endParaRPr lang="fr-FR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</a:rPr>
              <a:t>   A = 5;</a:t>
            </a:r>
            <a:endParaRPr lang="fr-FR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</a:rPr>
              <a:t>   F1 (A);</a:t>
            </a:r>
            <a:endParaRPr lang="fr-FR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</a:rPr>
              <a:t>   B = A;</a:t>
            </a:r>
            <a:endParaRPr lang="fr-FR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</a:rPr>
              <a:t>}</a:t>
            </a:r>
            <a:endParaRPr lang="en-GB" sz="1800" dirty="0">
              <a:latin typeface="Times New Roman" panose="02020603050405020304" pitchFamily="18" charset="0"/>
            </a:endParaRP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5886450" y="2728913"/>
            <a:ext cx="1615679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void F1 (int X)</a:t>
            </a:r>
            <a:endParaRPr lang="fr-FR" sz="18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{</a:t>
            </a:r>
            <a:endParaRPr lang="fr-FR" sz="18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   int Y;</a:t>
            </a:r>
            <a:endParaRPr lang="fr-FR" sz="18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fr-FR" sz="18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   Y = X;</a:t>
            </a:r>
            <a:endParaRPr lang="fr-FR" sz="18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   </a:t>
            </a:r>
            <a:endParaRPr lang="fr-FR" sz="18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   X = 6;</a:t>
            </a:r>
            <a:endParaRPr lang="fr-FR" sz="18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}</a:t>
            </a:r>
            <a:endParaRPr lang="en-GB" sz="1800">
              <a:latin typeface="Times New Roman" panose="02020603050405020304" pitchFamily="18" charset="0"/>
            </a:endParaRP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3245645" y="2702719"/>
            <a:ext cx="297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A</a:t>
            </a:r>
            <a:endParaRPr lang="en-GB" sz="1800">
              <a:latin typeface="Times New Roman" panose="02020603050405020304" pitchFamily="18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3543300" y="2728913"/>
            <a:ext cx="2286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fr-FR" sz="1500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3257551" y="3071813"/>
            <a:ext cx="297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B</a:t>
            </a:r>
            <a:endParaRPr lang="en-GB" sz="1800">
              <a:latin typeface="Times New Roman" panose="02020603050405020304" pitchFamily="18" charset="0"/>
            </a:endParaRP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3543300" y="3098006"/>
            <a:ext cx="2286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fr-FR" sz="1500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5543551" y="3071813"/>
            <a:ext cx="297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X</a:t>
            </a:r>
            <a:endParaRPr lang="en-GB" sz="1800">
              <a:latin typeface="Times New Roman" panose="02020603050405020304" pitchFamily="18" charset="0"/>
            </a:endParaRP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5314950" y="3071813"/>
            <a:ext cx="2286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fr-FR" sz="1500"/>
          </a:p>
        </p:txBody>
      </p:sp>
      <p:sp>
        <p:nvSpPr>
          <p:cNvPr id="19471" name="Freeform 15"/>
          <p:cNvSpPr/>
          <p:nvPr/>
        </p:nvSpPr>
        <p:spPr bwMode="auto">
          <a:xfrm>
            <a:off x="3657600" y="2624138"/>
            <a:ext cx="1771650" cy="561975"/>
          </a:xfrm>
          <a:custGeom>
            <a:avLst/>
            <a:gdLst>
              <a:gd name="T0" fmla="*/ 0 w 1488"/>
              <a:gd name="T1" fmla="*/ 2147483647 h 472"/>
              <a:gd name="T2" fmla="*/ 2147483647 w 1488"/>
              <a:gd name="T3" fmla="*/ 2147483647 h 472"/>
              <a:gd name="T4" fmla="*/ 2147483647 w 1488"/>
              <a:gd name="T5" fmla="*/ 2147483647 h 472"/>
              <a:gd name="T6" fmla="*/ 0 60000 65536"/>
              <a:gd name="T7" fmla="*/ 0 60000 65536"/>
              <a:gd name="T8" fmla="*/ 0 60000 65536"/>
              <a:gd name="T9" fmla="*/ 0 w 1488"/>
              <a:gd name="T10" fmla="*/ 0 h 472"/>
              <a:gd name="T11" fmla="*/ 1488 w 1488"/>
              <a:gd name="T12" fmla="*/ 472 h 4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8" h="472">
                <a:moveTo>
                  <a:pt x="0" y="232"/>
                </a:moveTo>
                <a:cubicBezTo>
                  <a:pt x="332" y="116"/>
                  <a:pt x="664" y="0"/>
                  <a:pt x="912" y="40"/>
                </a:cubicBezTo>
                <a:cubicBezTo>
                  <a:pt x="1160" y="80"/>
                  <a:pt x="1392" y="400"/>
                  <a:pt x="1488" y="472"/>
                </a:cubicBezTo>
              </a:path>
            </a:pathLst>
          </a:custGeom>
          <a:noFill/>
          <a:ln w="25400">
            <a:solidFill>
              <a:schemeClr val="tx1"/>
            </a:solidFill>
            <a:prstDash val="lgDashDot"/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fr-FR" sz="1500"/>
          </a:p>
        </p:txBody>
      </p:sp>
      <p:sp>
        <p:nvSpPr>
          <p:cNvPr id="19" name="Forme libre 18"/>
          <p:cNvSpPr/>
          <p:nvPr/>
        </p:nvSpPr>
        <p:spPr bwMode="auto">
          <a:xfrm>
            <a:off x="2339752" y="2950370"/>
            <a:ext cx="923753" cy="1270718"/>
          </a:xfrm>
          <a:custGeom>
            <a:avLst/>
            <a:gdLst>
              <a:gd name="connsiteX0" fmla="*/ 0 w 1191126"/>
              <a:gd name="connsiteY0" fmla="*/ 1985211 h 1985211"/>
              <a:gd name="connsiteX1" fmla="*/ 577516 w 1191126"/>
              <a:gd name="connsiteY1" fmla="*/ 601579 h 1985211"/>
              <a:gd name="connsiteX2" fmla="*/ 1191126 w 1191126"/>
              <a:gd name="connsiteY2" fmla="*/ 0 h 198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1126" h="1985211">
                <a:moveTo>
                  <a:pt x="0" y="1985211"/>
                </a:moveTo>
                <a:cubicBezTo>
                  <a:pt x="189497" y="1458829"/>
                  <a:pt x="378995" y="932447"/>
                  <a:pt x="577516" y="601579"/>
                </a:cubicBezTo>
                <a:cubicBezTo>
                  <a:pt x="776037" y="270711"/>
                  <a:pt x="983581" y="135355"/>
                  <a:pt x="1191126" y="0"/>
                </a:cubicBezTo>
              </a:path>
            </a:pathLst>
          </a:cu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 w="med" len="med"/>
          </a:ln>
          <a:effectLst/>
        </p:spPr>
        <p:txBody>
          <a:bodyPr lIns="67500" tIns="35100" rIns="67500" bIns="35100"/>
          <a:lstStyle/>
          <a:p>
            <a:pPr marL="257175" indent="-257175">
              <a:buBlip>
                <a:blip r:embed="rId1"/>
              </a:buBlip>
              <a:defRPr/>
            </a:pPr>
            <a:endParaRPr lang="fr-FR" sz="1350"/>
          </a:p>
        </p:txBody>
      </p:sp>
      <p:sp>
        <p:nvSpPr>
          <p:cNvPr id="9" name="Rectangle 8"/>
          <p:cNvSpPr/>
          <p:nvPr/>
        </p:nvSpPr>
        <p:spPr>
          <a:xfrm>
            <a:off x="926053" y="613189"/>
            <a:ext cx="7773521" cy="521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Passage par copie de valeur</a:t>
            </a:r>
            <a:endParaRPr lang="fr-FR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 de texte 2"/>
          <p:cNvSpPr txBox="1"/>
          <p:nvPr/>
        </p:nvSpPr>
        <p:spPr>
          <a:xfrm>
            <a:off x="3486150" y="2729230"/>
            <a:ext cx="366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>
                <a:solidFill>
                  <a:schemeClr val="accent2"/>
                </a:solidFill>
              </a:rPr>
              <a:t>5</a:t>
            </a:r>
            <a:endParaRPr lang="fr-FR" altLang="en-US" b="1">
              <a:solidFill>
                <a:schemeClr val="accent2"/>
              </a:solidFill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5314950" y="3046730"/>
            <a:ext cx="366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>
                <a:solidFill>
                  <a:schemeClr val="accent2"/>
                </a:solidFill>
              </a:rPr>
              <a:t>5</a:t>
            </a:r>
            <a:endParaRPr lang="fr-FR" altLang="en-US" b="1">
              <a:solidFill>
                <a:schemeClr val="accent2"/>
              </a:solidFill>
            </a:endParaRPr>
          </a:p>
        </p:txBody>
      </p:sp>
      <p:sp>
        <p:nvSpPr>
          <p:cNvPr id="2" name="Zone de texte 1"/>
          <p:cNvSpPr txBox="1"/>
          <p:nvPr/>
        </p:nvSpPr>
        <p:spPr>
          <a:xfrm>
            <a:off x="4827905" y="3512185"/>
            <a:ext cx="366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>
                <a:solidFill>
                  <a:schemeClr val="accent2"/>
                </a:solidFill>
              </a:rPr>
              <a:t>5</a:t>
            </a:r>
            <a:endParaRPr lang="fr-FR" altLang="en-US" b="1">
              <a:solidFill>
                <a:schemeClr val="accent2"/>
              </a:solidFill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4896485" y="3512026"/>
            <a:ext cx="2286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fr-FR" sz="150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852545" y="3512185"/>
            <a:ext cx="975995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sz="1400">
                <a:latin typeface="Times New Roman" panose="02020603050405020304" pitchFamily="18" charset="0"/>
              </a:rPr>
              <a:t>copie de X</a:t>
            </a:r>
            <a:endParaRPr lang="fr-FR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3486150" y="5543550"/>
            <a:ext cx="2171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530" indent="-214630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fld id="{28E04A92-E919-4B64-8755-830C6DFFB7A6}" type="slidenum">
              <a:rPr lang="fr-FR" sz="1050"/>
            </a:fld>
            <a:endParaRPr lang="fr-FR" sz="1050"/>
          </a:p>
        </p:txBody>
      </p:sp>
      <p:sp>
        <p:nvSpPr>
          <p:cNvPr id="15155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24535" y="1828800"/>
            <a:ext cx="7987665" cy="47688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Copie des valeurs des paramètres effectifs dans les paramètres formels.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84723" y="2728913"/>
            <a:ext cx="1615678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 err="1">
                <a:latin typeface="Times New Roman" panose="02020603050405020304" pitchFamily="18" charset="0"/>
              </a:rPr>
              <a:t>void</a:t>
            </a:r>
            <a:r>
              <a:rPr lang="fr-FR" sz="1800" dirty="0">
                <a:latin typeface="Times New Roman" panose="02020603050405020304" pitchFamily="18" charset="0"/>
              </a:rPr>
              <a:t> main ()</a:t>
            </a:r>
            <a:endParaRPr lang="fr-FR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</a:rPr>
              <a:t>{</a:t>
            </a:r>
            <a:endParaRPr lang="fr-FR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</a:rPr>
              <a:t>   </a:t>
            </a:r>
            <a:r>
              <a:rPr lang="fr-FR" sz="1800" dirty="0" err="1">
                <a:latin typeface="Times New Roman" panose="02020603050405020304" pitchFamily="18" charset="0"/>
              </a:rPr>
              <a:t>int</a:t>
            </a:r>
            <a:r>
              <a:rPr lang="fr-FR" sz="1800" dirty="0">
                <a:latin typeface="Times New Roman" panose="02020603050405020304" pitchFamily="18" charset="0"/>
              </a:rPr>
              <a:t> A;</a:t>
            </a:r>
            <a:endParaRPr lang="fr-FR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</a:rPr>
              <a:t>   </a:t>
            </a:r>
            <a:r>
              <a:rPr lang="fr-FR" sz="1800" dirty="0" err="1">
                <a:latin typeface="Times New Roman" panose="02020603050405020304" pitchFamily="18" charset="0"/>
              </a:rPr>
              <a:t>int</a:t>
            </a:r>
            <a:r>
              <a:rPr lang="fr-FR" sz="1800" dirty="0">
                <a:latin typeface="Times New Roman" panose="02020603050405020304" pitchFamily="18" charset="0"/>
              </a:rPr>
              <a:t> B;</a:t>
            </a:r>
            <a:endParaRPr lang="fr-FR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</a:rPr>
              <a:t>   A = 5;</a:t>
            </a:r>
            <a:endParaRPr lang="fr-FR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</a:rPr>
              <a:t>   F1 (A);</a:t>
            </a:r>
            <a:endParaRPr lang="fr-FR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</a:rPr>
              <a:t>   B = A;</a:t>
            </a:r>
            <a:endParaRPr lang="fr-FR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</a:rPr>
              <a:t>}</a:t>
            </a:r>
            <a:endParaRPr lang="en-GB" sz="1800" dirty="0">
              <a:latin typeface="Times New Roman" panose="02020603050405020304" pitchFamily="18" charset="0"/>
            </a:endParaRP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5886450" y="2728913"/>
            <a:ext cx="1615679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void F1 (int X)</a:t>
            </a:r>
            <a:endParaRPr lang="fr-FR" sz="18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{</a:t>
            </a:r>
            <a:endParaRPr lang="fr-FR" sz="18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   int Y;</a:t>
            </a:r>
            <a:endParaRPr lang="fr-FR" sz="18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fr-FR" sz="18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   Y = X;</a:t>
            </a:r>
            <a:endParaRPr lang="fr-FR" sz="18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   </a:t>
            </a:r>
            <a:endParaRPr lang="fr-FR" sz="18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   X = 6;</a:t>
            </a:r>
            <a:endParaRPr lang="fr-FR" sz="18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}</a:t>
            </a:r>
            <a:endParaRPr lang="en-GB" sz="1800">
              <a:latin typeface="Times New Roman" panose="02020603050405020304" pitchFamily="18" charset="0"/>
            </a:endParaRP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3245645" y="2702719"/>
            <a:ext cx="297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A</a:t>
            </a:r>
            <a:endParaRPr lang="en-GB" sz="1800">
              <a:latin typeface="Times New Roman" panose="02020603050405020304" pitchFamily="18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3543300" y="2728913"/>
            <a:ext cx="2286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fr-FR" sz="1500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3257551" y="3071813"/>
            <a:ext cx="297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B</a:t>
            </a:r>
            <a:endParaRPr lang="en-GB" sz="1800">
              <a:latin typeface="Times New Roman" panose="02020603050405020304" pitchFamily="18" charset="0"/>
            </a:endParaRP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3543300" y="3098006"/>
            <a:ext cx="2286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fr-FR" sz="1500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5543551" y="3071813"/>
            <a:ext cx="297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X</a:t>
            </a:r>
            <a:endParaRPr lang="en-GB" sz="1800">
              <a:latin typeface="Times New Roman" panose="02020603050405020304" pitchFamily="18" charset="0"/>
            </a:endParaRP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5314950" y="3071813"/>
            <a:ext cx="2286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fr-FR" sz="1500"/>
          </a:p>
        </p:txBody>
      </p:sp>
      <p:sp>
        <p:nvSpPr>
          <p:cNvPr id="19471" name="Freeform 15"/>
          <p:cNvSpPr/>
          <p:nvPr/>
        </p:nvSpPr>
        <p:spPr bwMode="auto">
          <a:xfrm>
            <a:off x="3657600" y="2624138"/>
            <a:ext cx="1771650" cy="561975"/>
          </a:xfrm>
          <a:custGeom>
            <a:avLst/>
            <a:gdLst>
              <a:gd name="T0" fmla="*/ 0 w 1488"/>
              <a:gd name="T1" fmla="*/ 2147483647 h 472"/>
              <a:gd name="T2" fmla="*/ 2147483647 w 1488"/>
              <a:gd name="T3" fmla="*/ 2147483647 h 472"/>
              <a:gd name="T4" fmla="*/ 2147483647 w 1488"/>
              <a:gd name="T5" fmla="*/ 2147483647 h 472"/>
              <a:gd name="T6" fmla="*/ 0 60000 65536"/>
              <a:gd name="T7" fmla="*/ 0 60000 65536"/>
              <a:gd name="T8" fmla="*/ 0 60000 65536"/>
              <a:gd name="T9" fmla="*/ 0 w 1488"/>
              <a:gd name="T10" fmla="*/ 0 h 472"/>
              <a:gd name="T11" fmla="*/ 1488 w 1488"/>
              <a:gd name="T12" fmla="*/ 472 h 4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8" h="472">
                <a:moveTo>
                  <a:pt x="0" y="232"/>
                </a:moveTo>
                <a:cubicBezTo>
                  <a:pt x="332" y="116"/>
                  <a:pt x="664" y="0"/>
                  <a:pt x="912" y="40"/>
                </a:cubicBezTo>
                <a:cubicBezTo>
                  <a:pt x="1160" y="80"/>
                  <a:pt x="1392" y="400"/>
                  <a:pt x="1488" y="472"/>
                </a:cubicBezTo>
              </a:path>
            </a:pathLst>
          </a:custGeom>
          <a:noFill/>
          <a:ln w="25400">
            <a:solidFill>
              <a:schemeClr val="tx1"/>
            </a:solidFill>
            <a:prstDash val="lgDashDot"/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fr-FR" sz="1500"/>
          </a:p>
        </p:txBody>
      </p:sp>
      <p:sp>
        <p:nvSpPr>
          <p:cNvPr id="19" name="Forme libre 18"/>
          <p:cNvSpPr/>
          <p:nvPr/>
        </p:nvSpPr>
        <p:spPr bwMode="auto">
          <a:xfrm>
            <a:off x="2339752" y="2950370"/>
            <a:ext cx="923753" cy="1270718"/>
          </a:xfrm>
          <a:custGeom>
            <a:avLst/>
            <a:gdLst>
              <a:gd name="connsiteX0" fmla="*/ 0 w 1191126"/>
              <a:gd name="connsiteY0" fmla="*/ 1985211 h 1985211"/>
              <a:gd name="connsiteX1" fmla="*/ 577516 w 1191126"/>
              <a:gd name="connsiteY1" fmla="*/ 601579 h 1985211"/>
              <a:gd name="connsiteX2" fmla="*/ 1191126 w 1191126"/>
              <a:gd name="connsiteY2" fmla="*/ 0 h 198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1126" h="1985211">
                <a:moveTo>
                  <a:pt x="0" y="1985211"/>
                </a:moveTo>
                <a:cubicBezTo>
                  <a:pt x="189497" y="1458829"/>
                  <a:pt x="378995" y="932447"/>
                  <a:pt x="577516" y="601579"/>
                </a:cubicBezTo>
                <a:cubicBezTo>
                  <a:pt x="776037" y="270711"/>
                  <a:pt x="983581" y="135355"/>
                  <a:pt x="1191126" y="0"/>
                </a:cubicBezTo>
              </a:path>
            </a:pathLst>
          </a:cu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 w="med" len="med"/>
          </a:ln>
          <a:effectLst/>
        </p:spPr>
        <p:txBody>
          <a:bodyPr lIns="67500" tIns="35100" rIns="67500" bIns="35100"/>
          <a:lstStyle/>
          <a:p>
            <a:pPr marL="257175" indent="-257175">
              <a:buBlip>
                <a:blip r:embed="rId1"/>
              </a:buBlip>
              <a:defRPr/>
            </a:pPr>
            <a:endParaRPr lang="fr-FR" sz="1350"/>
          </a:p>
        </p:txBody>
      </p:sp>
      <p:sp>
        <p:nvSpPr>
          <p:cNvPr id="9" name="Rectangle 8"/>
          <p:cNvSpPr/>
          <p:nvPr/>
        </p:nvSpPr>
        <p:spPr>
          <a:xfrm>
            <a:off x="926053" y="613189"/>
            <a:ext cx="7773521" cy="521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Passage par copie de valeur</a:t>
            </a:r>
            <a:endParaRPr lang="fr-FR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 de texte 2"/>
          <p:cNvSpPr txBox="1"/>
          <p:nvPr/>
        </p:nvSpPr>
        <p:spPr>
          <a:xfrm>
            <a:off x="3486150" y="2729230"/>
            <a:ext cx="366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>
                <a:solidFill>
                  <a:schemeClr val="accent2"/>
                </a:solidFill>
              </a:rPr>
              <a:t>5</a:t>
            </a:r>
            <a:endParaRPr lang="fr-FR" altLang="en-US" b="1">
              <a:solidFill>
                <a:schemeClr val="accent2"/>
              </a:solidFill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5314950" y="3046730"/>
            <a:ext cx="366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>
                <a:solidFill>
                  <a:schemeClr val="accent2"/>
                </a:solidFill>
              </a:rPr>
              <a:t>5</a:t>
            </a:r>
            <a:endParaRPr lang="fr-FR" altLang="en-US" b="1">
              <a:solidFill>
                <a:schemeClr val="accent2"/>
              </a:solidFill>
            </a:endParaRPr>
          </a:p>
        </p:txBody>
      </p:sp>
      <p:sp>
        <p:nvSpPr>
          <p:cNvPr id="2" name="Zone de texte 1"/>
          <p:cNvSpPr txBox="1"/>
          <p:nvPr/>
        </p:nvSpPr>
        <p:spPr>
          <a:xfrm>
            <a:off x="4827905" y="3512185"/>
            <a:ext cx="366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>
                <a:solidFill>
                  <a:schemeClr val="accent2"/>
                </a:solidFill>
              </a:rPr>
              <a:t>5</a:t>
            </a:r>
            <a:endParaRPr lang="fr-FR" altLang="en-US" b="1">
              <a:solidFill>
                <a:schemeClr val="accent2"/>
              </a:solidFill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4896485" y="3512026"/>
            <a:ext cx="2286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fr-FR" sz="150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852545" y="3512185"/>
            <a:ext cx="975995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sz="1400">
                <a:latin typeface="Times New Roman" panose="02020603050405020304" pitchFamily="18" charset="0"/>
              </a:rPr>
              <a:t>copie de X</a:t>
            </a:r>
            <a:endParaRPr lang="fr-FR" sz="1400">
              <a:latin typeface="Times New Roman" panose="02020603050405020304" pitchFamily="18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852545" y="3914140"/>
            <a:ext cx="975995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sz="1400">
                <a:latin typeface="Times New Roman" panose="02020603050405020304" pitchFamily="18" charset="0"/>
              </a:rPr>
              <a:t>copie de Y</a:t>
            </a:r>
            <a:endParaRPr lang="fr-FR" sz="1400">
              <a:latin typeface="Times New Roman" panose="02020603050405020304" pitchFamily="18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897120" y="3896201"/>
            <a:ext cx="2286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fr-FR" sz="1500"/>
          </a:p>
        </p:txBody>
      </p:sp>
      <p:sp>
        <p:nvSpPr>
          <p:cNvPr id="10" name="Zone de texte 9"/>
          <p:cNvSpPr txBox="1"/>
          <p:nvPr/>
        </p:nvSpPr>
        <p:spPr>
          <a:xfrm>
            <a:off x="4824730" y="3870960"/>
            <a:ext cx="366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>
                <a:solidFill>
                  <a:schemeClr val="accent2"/>
                </a:solidFill>
              </a:rPr>
              <a:t>5</a:t>
            </a:r>
            <a:endParaRPr lang="fr-FR" altLang="en-US" b="1">
              <a:solidFill>
                <a:schemeClr val="accent2"/>
              </a:solidFill>
            </a:endParaRPr>
          </a:p>
        </p:txBody>
      </p:sp>
      <p:sp>
        <p:nvSpPr>
          <p:cNvPr id="11" name="Triangle isocèle 10"/>
          <p:cNvSpPr/>
          <p:nvPr/>
        </p:nvSpPr>
        <p:spPr>
          <a:xfrm rot="16200000">
            <a:off x="6921500" y="3953510"/>
            <a:ext cx="321310" cy="155575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3486150" y="5543550"/>
            <a:ext cx="2171700" cy="34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530" indent="-214630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fld id="{28E04A92-E919-4B64-8755-830C6DFFB7A6}" type="slidenum">
              <a:rPr lang="fr-FR" sz="1050"/>
            </a:fld>
            <a:endParaRPr lang="fr-FR" sz="1050"/>
          </a:p>
        </p:txBody>
      </p:sp>
      <p:sp>
        <p:nvSpPr>
          <p:cNvPr id="15155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24535" y="1828800"/>
            <a:ext cx="7987665" cy="47688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Copie des valeurs des paramètres effectifs dans les paramètres formels.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84723" y="2728913"/>
            <a:ext cx="1615678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 err="1">
                <a:latin typeface="Times New Roman" panose="02020603050405020304" pitchFamily="18" charset="0"/>
              </a:rPr>
              <a:t>void</a:t>
            </a:r>
            <a:r>
              <a:rPr lang="fr-FR" sz="1800" dirty="0">
                <a:latin typeface="Times New Roman" panose="02020603050405020304" pitchFamily="18" charset="0"/>
              </a:rPr>
              <a:t> main ()</a:t>
            </a:r>
            <a:endParaRPr lang="fr-FR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</a:rPr>
              <a:t>{</a:t>
            </a:r>
            <a:endParaRPr lang="fr-FR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</a:rPr>
              <a:t>   </a:t>
            </a:r>
            <a:r>
              <a:rPr lang="fr-FR" sz="1800" dirty="0" err="1">
                <a:latin typeface="Times New Roman" panose="02020603050405020304" pitchFamily="18" charset="0"/>
              </a:rPr>
              <a:t>int</a:t>
            </a:r>
            <a:r>
              <a:rPr lang="fr-FR" sz="1800" dirty="0">
                <a:latin typeface="Times New Roman" panose="02020603050405020304" pitchFamily="18" charset="0"/>
              </a:rPr>
              <a:t> A;</a:t>
            </a:r>
            <a:endParaRPr lang="fr-FR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</a:rPr>
              <a:t>   </a:t>
            </a:r>
            <a:r>
              <a:rPr lang="fr-FR" sz="1800" dirty="0" err="1">
                <a:latin typeface="Times New Roman" panose="02020603050405020304" pitchFamily="18" charset="0"/>
              </a:rPr>
              <a:t>int</a:t>
            </a:r>
            <a:r>
              <a:rPr lang="fr-FR" sz="1800" dirty="0">
                <a:latin typeface="Times New Roman" panose="02020603050405020304" pitchFamily="18" charset="0"/>
              </a:rPr>
              <a:t> B;</a:t>
            </a:r>
            <a:endParaRPr lang="fr-FR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</a:rPr>
              <a:t>   A = 5;</a:t>
            </a:r>
            <a:endParaRPr lang="fr-FR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</a:rPr>
              <a:t>   F1 (A);</a:t>
            </a:r>
            <a:endParaRPr lang="fr-FR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</a:rPr>
              <a:t>   B = A;</a:t>
            </a:r>
            <a:endParaRPr lang="fr-FR" sz="1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 dirty="0">
                <a:latin typeface="Times New Roman" panose="02020603050405020304" pitchFamily="18" charset="0"/>
              </a:rPr>
              <a:t>}</a:t>
            </a:r>
            <a:endParaRPr lang="en-GB" sz="1800" dirty="0">
              <a:latin typeface="Times New Roman" panose="02020603050405020304" pitchFamily="18" charset="0"/>
            </a:endParaRP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5886450" y="2728913"/>
            <a:ext cx="1615679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void F1 (int X)</a:t>
            </a:r>
            <a:endParaRPr lang="fr-FR" sz="18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{</a:t>
            </a:r>
            <a:endParaRPr lang="fr-FR" sz="18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   int Y;</a:t>
            </a:r>
            <a:endParaRPr lang="fr-FR" sz="18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fr-FR" sz="18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   Y = X;</a:t>
            </a:r>
            <a:endParaRPr lang="fr-FR" sz="18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   </a:t>
            </a:r>
            <a:endParaRPr lang="fr-FR" sz="18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   X = 6;</a:t>
            </a:r>
            <a:endParaRPr lang="fr-FR" sz="18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}</a:t>
            </a:r>
            <a:endParaRPr lang="en-GB" sz="1800">
              <a:latin typeface="Times New Roman" panose="02020603050405020304" pitchFamily="18" charset="0"/>
            </a:endParaRP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3245645" y="2702719"/>
            <a:ext cx="297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A</a:t>
            </a:r>
            <a:endParaRPr lang="en-GB" sz="1800">
              <a:latin typeface="Times New Roman" panose="02020603050405020304" pitchFamily="18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3543300" y="2728913"/>
            <a:ext cx="2286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fr-FR" sz="1500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3257551" y="3071813"/>
            <a:ext cx="297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B</a:t>
            </a:r>
            <a:endParaRPr lang="en-GB" sz="1800">
              <a:latin typeface="Times New Roman" panose="02020603050405020304" pitchFamily="18" charset="0"/>
            </a:endParaRP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3543300" y="3098006"/>
            <a:ext cx="2286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fr-FR" sz="1500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5543551" y="3071813"/>
            <a:ext cx="297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sz="1800">
                <a:latin typeface="Times New Roman" panose="02020603050405020304" pitchFamily="18" charset="0"/>
              </a:rPr>
              <a:t>X</a:t>
            </a:r>
            <a:endParaRPr lang="en-GB" sz="1800">
              <a:latin typeface="Times New Roman" panose="02020603050405020304" pitchFamily="18" charset="0"/>
            </a:endParaRP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5314950" y="3071813"/>
            <a:ext cx="2286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fr-FR" sz="1500"/>
          </a:p>
        </p:txBody>
      </p:sp>
      <p:sp>
        <p:nvSpPr>
          <p:cNvPr id="19471" name="Freeform 15"/>
          <p:cNvSpPr/>
          <p:nvPr/>
        </p:nvSpPr>
        <p:spPr bwMode="auto">
          <a:xfrm>
            <a:off x="3657600" y="2624138"/>
            <a:ext cx="1771650" cy="561975"/>
          </a:xfrm>
          <a:custGeom>
            <a:avLst/>
            <a:gdLst>
              <a:gd name="T0" fmla="*/ 0 w 1488"/>
              <a:gd name="T1" fmla="*/ 2147483647 h 472"/>
              <a:gd name="T2" fmla="*/ 2147483647 w 1488"/>
              <a:gd name="T3" fmla="*/ 2147483647 h 472"/>
              <a:gd name="T4" fmla="*/ 2147483647 w 1488"/>
              <a:gd name="T5" fmla="*/ 2147483647 h 472"/>
              <a:gd name="T6" fmla="*/ 0 60000 65536"/>
              <a:gd name="T7" fmla="*/ 0 60000 65536"/>
              <a:gd name="T8" fmla="*/ 0 60000 65536"/>
              <a:gd name="T9" fmla="*/ 0 w 1488"/>
              <a:gd name="T10" fmla="*/ 0 h 472"/>
              <a:gd name="T11" fmla="*/ 1488 w 1488"/>
              <a:gd name="T12" fmla="*/ 472 h 4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8" h="472">
                <a:moveTo>
                  <a:pt x="0" y="232"/>
                </a:moveTo>
                <a:cubicBezTo>
                  <a:pt x="332" y="116"/>
                  <a:pt x="664" y="0"/>
                  <a:pt x="912" y="40"/>
                </a:cubicBezTo>
                <a:cubicBezTo>
                  <a:pt x="1160" y="80"/>
                  <a:pt x="1392" y="400"/>
                  <a:pt x="1488" y="472"/>
                </a:cubicBezTo>
              </a:path>
            </a:pathLst>
          </a:custGeom>
          <a:noFill/>
          <a:ln w="25400">
            <a:solidFill>
              <a:schemeClr val="tx1"/>
            </a:solidFill>
            <a:prstDash val="lgDashDot"/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fr-FR" sz="1500"/>
          </a:p>
        </p:txBody>
      </p:sp>
      <p:sp>
        <p:nvSpPr>
          <p:cNvPr id="19" name="Forme libre 18"/>
          <p:cNvSpPr/>
          <p:nvPr/>
        </p:nvSpPr>
        <p:spPr bwMode="auto">
          <a:xfrm>
            <a:off x="2339752" y="2950370"/>
            <a:ext cx="923753" cy="1270718"/>
          </a:xfrm>
          <a:custGeom>
            <a:avLst/>
            <a:gdLst>
              <a:gd name="connsiteX0" fmla="*/ 0 w 1191126"/>
              <a:gd name="connsiteY0" fmla="*/ 1985211 h 1985211"/>
              <a:gd name="connsiteX1" fmla="*/ 577516 w 1191126"/>
              <a:gd name="connsiteY1" fmla="*/ 601579 h 1985211"/>
              <a:gd name="connsiteX2" fmla="*/ 1191126 w 1191126"/>
              <a:gd name="connsiteY2" fmla="*/ 0 h 198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1126" h="1985211">
                <a:moveTo>
                  <a:pt x="0" y="1985211"/>
                </a:moveTo>
                <a:cubicBezTo>
                  <a:pt x="189497" y="1458829"/>
                  <a:pt x="378995" y="932447"/>
                  <a:pt x="577516" y="601579"/>
                </a:cubicBezTo>
                <a:cubicBezTo>
                  <a:pt x="776037" y="270711"/>
                  <a:pt x="983581" y="135355"/>
                  <a:pt x="1191126" y="0"/>
                </a:cubicBezTo>
              </a:path>
            </a:pathLst>
          </a:cu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 w="med" len="med"/>
          </a:ln>
          <a:effectLst/>
        </p:spPr>
        <p:txBody>
          <a:bodyPr lIns="67500" tIns="35100" rIns="67500" bIns="35100"/>
          <a:lstStyle/>
          <a:p>
            <a:pPr marL="257175" indent="-257175">
              <a:buBlip>
                <a:blip r:embed="rId1"/>
              </a:buBlip>
              <a:defRPr/>
            </a:pPr>
            <a:endParaRPr lang="fr-FR" sz="1350"/>
          </a:p>
        </p:txBody>
      </p:sp>
      <p:sp>
        <p:nvSpPr>
          <p:cNvPr id="9" name="Rectangle 8"/>
          <p:cNvSpPr/>
          <p:nvPr/>
        </p:nvSpPr>
        <p:spPr>
          <a:xfrm>
            <a:off x="926053" y="613189"/>
            <a:ext cx="7773521" cy="521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Passage par copie de valeur</a:t>
            </a:r>
            <a:endParaRPr lang="fr-FR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 de texte 2"/>
          <p:cNvSpPr txBox="1"/>
          <p:nvPr/>
        </p:nvSpPr>
        <p:spPr>
          <a:xfrm>
            <a:off x="3486150" y="2729230"/>
            <a:ext cx="366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>
                <a:solidFill>
                  <a:schemeClr val="accent2"/>
                </a:solidFill>
              </a:rPr>
              <a:t>5</a:t>
            </a:r>
            <a:endParaRPr lang="fr-FR" altLang="en-US" b="1">
              <a:solidFill>
                <a:schemeClr val="accent2"/>
              </a:solidFill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5314950" y="3046730"/>
            <a:ext cx="366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>
                <a:solidFill>
                  <a:schemeClr val="accent2"/>
                </a:solidFill>
              </a:rPr>
              <a:t>5</a:t>
            </a:r>
            <a:endParaRPr lang="fr-FR" altLang="en-US" b="1">
              <a:solidFill>
                <a:schemeClr val="accent2"/>
              </a:solidFill>
            </a:endParaRPr>
          </a:p>
        </p:txBody>
      </p:sp>
      <p:sp>
        <p:nvSpPr>
          <p:cNvPr id="2" name="Zone de texte 1"/>
          <p:cNvSpPr txBox="1"/>
          <p:nvPr/>
        </p:nvSpPr>
        <p:spPr>
          <a:xfrm>
            <a:off x="4827905" y="3512185"/>
            <a:ext cx="366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>
                <a:solidFill>
                  <a:schemeClr val="accent2"/>
                </a:solidFill>
              </a:rPr>
              <a:t>6</a:t>
            </a:r>
            <a:endParaRPr lang="fr-FR" altLang="en-US" b="1">
              <a:solidFill>
                <a:schemeClr val="accent2"/>
              </a:solidFill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4896485" y="3512026"/>
            <a:ext cx="2286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fr-FR" sz="150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852545" y="3512185"/>
            <a:ext cx="975995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sz="1400">
                <a:latin typeface="Times New Roman" panose="02020603050405020304" pitchFamily="18" charset="0"/>
              </a:rPr>
              <a:t>copie de X</a:t>
            </a:r>
            <a:endParaRPr lang="fr-FR" sz="1400">
              <a:latin typeface="Times New Roman" panose="02020603050405020304" pitchFamily="18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852545" y="3914140"/>
            <a:ext cx="975995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sz="1400">
                <a:latin typeface="Times New Roman" panose="02020603050405020304" pitchFamily="18" charset="0"/>
              </a:rPr>
              <a:t>copie de Y</a:t>
            </a:r>
            <a:endParaRPr lang="fr-FR" sz="1400">
              <a:latin typeface="Times New Roman" panose="02020603050405020304" pitchFamily="18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897120" y="3896201"/>
            <a:ext cx="2286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fr-FR" sz="1500"/>
          </a:p>
        </p:txBody>
      </p:sp>
      <p:sp>
        <p:nvSpPr>
          <p:cNvPr id="10" name="Zone de texte 9"/>
          <p:cNvSpPr txBox="1"/>
          <p:nvPr/>
        </p:nvSpPr>
        <p:spPr>
          <a:xfrm>
            <a:off x="4824730" y="3870960"/>
            <a:ext cx="366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>
                <a:solidFill>
                  <a:schemeClr val="accent2"/>
                </a:solidFill>
              </a:rPr>
              <a:t>5</a:t>
            </a:r>
            <a:endParaRPr lang="fr-FR" altLang="en-US" b="1">
              <a:solidFill>
                <a:schemeClr val="accent2"/>
              </a:solidFill>
            </a:endParaRPr>
          </a:p>
        </p:txBody>
      </p:sp>
      <p:sp>
        <p:nvSpPr>
          <p:cNvPr id="11" name="Triangle isocèle 10"/>
          <p:cNvSpPr/>
          <p:nvPr/>
        </p:nvSpPr>
        <p:spPr>
          <a:xfrm rot="16200000">
            <a:off x="6943090" y="4483100"/>
            <a:ext cx="321310" cy="155575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107504" y="1296715"/>
            <a:ext cx="8579296" cy="4643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1" indent="-228600">
              <a:defRPr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max(int v1,int v2);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-228600">
              <a:defRPr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-228600">
              <a:defRPr/>
            </a:pPr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fr-FR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-228600">
              <a:defRPr/>
            </a:pPr>
            <a:r>
              <a:rPr lang="fr-F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a,b,m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-228600">
              <a:defRPr/>
            </a:pPr>
            <a:r>
              <a:rPr lang="fr-F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printf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("introduire a et b\n");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-228600">
              <a:defRPr/>
            </a:pPr>
            <a:r>
              <a:rPr lang="fr-F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scanf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d%d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",&amp;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a,&amp;b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-228600">
              <a:defRPr/>
            </a:pPr>
            <a:r>
              <a:rPr lang="fr-FR" sz="22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m=max(a,b</a:t>
            </a:r>
            <a:r>
              <a:rPr lang="fr-FR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2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-228600">
              <a:defRPr/>
            </a:pPr>
            <a:r>
              <a:rPr lang="fr-F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printf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 n le maximum est %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d",m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-228600">
              <a:defRPr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-228600">
              <a:defRPr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max(int v1,int v2)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-228600">
              <a:defRPr/>
            </a:pPr>
            <a:r>
              <a:rPr lang="fr-F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-228600">
              <a:defRPr/>
            </a:pPr>
            <a:r>
              <a:rPr lang="fr-F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if(v1&gt;v2</a:t>
            </a:r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fr-FR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-228600">
              <a:defRPr/>
            </a:pPr>
            <a:r>
              <a:rPr lang="fr-F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v1;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-228600">
              <a:defRPr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2000" smtClean="0">
              <a:solidFill>
                <a:srgbClr val="1C9C4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-228600">
              <a:defRPr/>
            </a:pPr>
            <a:r>
              <a:rPr lang="fr-F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v2;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-228600">
              <a:defRPr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/>
          <p:nvPr/>
        </p:nvSpPr>
        <p:spPr>
          <a:xfrm>
            <a:off x="457200" y="1000108"/>
            <a:ext cx="8435280" cy="5237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q"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Bulle narrative : rectangle 1"/>
          <p:cNvSpPr/>
          <p:nvPr/>
        </p:nvSpPr>
        <p:spPr>
          <a:xfrm>
            <a:off x="4653354" y="2780928"/>
            <a:ext cx="3193363" cy="837782"/>
          </a:xfrm>
          <a:prstGeom prst="wedgeRectCallout">
            <a:avLst>
              <a:gd name="adj1" fmla="val -132744"/>
              <a:gd name="adj2" fmla="val 24135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valeur de a est copié dans v1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valeur de b est copié dans v2 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ulle narrative : rectangle à coins arrondis 2"/>
          <p:cNvSpPr/>
          <p:nvPr/>
        </p:nvSpPr>
        <p:spPr>
          <a:xfrm>
            <a:off x="4644008" y="4725144"/>
            <a:ext cx="3630079" cy="1215026"/>
          </a:xfrm>
          <a:prstGeom prst="wedgeRoundRectCallout">
            <a:avLst>
              <a:gd name="adj1" fmla="val -106331"/>
              <a:gd name="adj2" fmla="val 10454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L’appel de la fonction prend comme valeur la </a:t>
            </a:r>
            <a:r>
              <a:rPr lang="fr-F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 </a:t>
            </a:r>
            <a:r>
              <a:rPr lang="fr-FR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renvoyée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 l’instruction return 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6053" y="613189"/>
            <a:ext cx="7773521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Passage par copie de valeur</a:t>
            </a:r>
            <a:endParaRPr lang="fr-FR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484784"/>
            <a:ext cx="8335838" cy="7200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i="1" dirty="0">
                <a:solidFill>
                  <a:srgbClr val="0070C0"/>
                </a:solidFill>
              </a:rPr>
              <a:t>Que se passe-t-il ?</a:t>
            </a:r>
            <a:endParaRPr lang="fr-FR" sz="2400" i="1" dirty="0">
              <a:solidFill>
                <a:srgbClr val="0070C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039286"/>
            <a:ext cx="5836177" cy="470208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26053" y="613189"/>
            <a:ext cx="7773521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Passage par copie de valeur</a:t>
            </a:r>
            <a:endParaRPr lang="fr-FR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67544" y="1072122"/>
            <a:ext cx="8496944" cy="595677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26053" y="613189"/>
            <a:ext cx="7773521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Passage par copie de valeur</a:t>
            </a:r>
            <a:endParaRPr lang="fr-FR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79512" y="2551837"/>
            <a:ext cx="8856984" cy="1783715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Toutes les modifications effectuées sur le </a:t>
            </a:r>
            <a:r>
              <a:rPr lang="fr-F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paramètre formel </a:t>
            </a:r>
            <a:r>
              <a:rPr lang="fr-FR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n'affectent que cette valeur locale et </a:t>
            </a:r>
            <a:r>
              <a:rPr lang="fr-FR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 sont pas visibles dans </a:t>
            </a:r>
            <a:r>
              <a:rPr lang="fr-FR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fonction appelante</a:t>
            </a:r>
            <a:r>
              <a:rPr lang="fr-FR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fonction ne travaille que sur </a:t>
            </a:r>
            <a:r>
              <a:rPr lang="fr-FR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copie </a:t>
            </a:r>
            <a:r>
              <a:rPr lang="fr-FR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 va être supprimée à la fin de la fonction.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26053" y="613189"/>
            <a:ext cx="7773521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Passage par copie de valeur</a:t>
            </a:r>
            <a:endParaRPr lang="fr-FR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5516" y="1219890"/>
            <a:ext cx="8928484" cy="5305454"/>
          </a:xfrm>
        </p:spPr>
        <p:txBody>
          <a:bodyPr>
            <a:noAutofit/>
          </a:bodyPr>
          <a:lstStyle/>
          <a:p>
            <a:pPr marL="0" lvl="2" indent="0" algn="just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defRPr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appelle passage par adresse quand le paramètre </a:t>
            </a:r>
            <a:r>
              <a:rPr lang="fr-F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effectif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 est transmis à la fonction lors de l'appel est </a:t>
            </a:r>
            <a:r>
              <a:rPr lang="fr-F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l'adresse de la variable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 algn="just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defRPr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fonction ne travaille plus sur une copie de l'objet mais sur l'objet lui même, puisque elle en connait l'adresse.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 algn="just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None/>
              <a:defRPr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Le paramètre effectif est alors l'adresse de la </a:t>
            </a:r>
            <a:r>
              <a:rPr lang="fr-FR" sz="220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fr-FR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 algn="just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defRPr/>
            </a:pPr>
            <a:r>
              <a:rPr lang="fr-FR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Principe :</a:t>
            </a:r>
            <a:endParaRPr lang="fr-FR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 algn="just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defRPr/>
            </a:pPr>
            <a:r>
              <a:rPr lang="fr-F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fonction appelée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  <a:r>
              <a:rPr lang="fr-FR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l'adresse transmise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 un paramètre approprié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 algn="just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None/>
              <a:defRPr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 type adresse) qui est une variable locale à la fonction appelée.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 algn="just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defRPr/>
            </a:pPr>
            <a:r>
              <a:rPr lang="fr-F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fonction appelée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maintenant accès, via ce paramètre à la variable de la fonction </a:t>
            </a:r>
            <a:r>
              <a:rPr lang="fr-FR" sz="2200">
                <a:latin typeface="Times New Roman" panose="02020603050405020304" pitchFamily="18" charset="0"/>
                <a:cs typeface="Times New Roman" panose="02020603050405020304" pitchFamily="18" charset="0"/>
              </a:rPr>
              <a:t>appelante</a:t>
            </a:r>
            <a:r>
              <a:rPr lang="fr-FR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035273" y="696374"/>
            <a:ext cx="7773521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Passage par adresse</a:t>
            </a:r>
            <a:endParaRPr lang="fr-FR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628650" y="787842"/>
            <a:ext cx="788670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3508" y="2706122"/>
            <a:ext cx="8856984" cy="1445260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Toute modification sur un paramètre </a:t>
            </a:r>
            <a:r>
              <a:rPr lang="fr-F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 par adresse </a:t>
            </a:r>
            <a:r>
              <a:rPr lang="fr-FR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entraine la </a:t>
            </a:r>
            <a:r>
              <a:rPr lang="fr-F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directe </a:t>
            </a:r>
            <a:r>
              <a:rPr lang="fr-FR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la variable correspondante.</a:t>
            </a:r>
            <a:endParaRPr lang="fr-FR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le passage par adresse on utilise 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pointeurs</a:t>
            </a:r>
            <a:r>
              <a:rPr lang="fr-FR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35273" y="696374"/>
            <a:ext cx="7773521" cy="521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Passage par adresse</a:t>
            </a:r>
            <a:endParaRPr lang="fr-FR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086600" y="6492876"/>
            <a:ext cx="20574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</a:fld>
            <a:endParaRPr lang="fr-BE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Espace réservé du contenu 10"/>
          <p:cNvGraphicFramePr>
            <a:graphicFrameLocks noGrp="1"/>
          </p:cNvGraphicFramePr>
          <p:nvPr>
            <p:ph idx="1"/>
          </p:nvPr>
        </p:nvGraphicFramePr>
        <p:xfrm>
          <a:off x="628650" y="1412776"/>
          <a:ext cx="7886700" cy="4759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8" name="Rectangle 7"/>
          <p:cNvSpPr/>
          <p:nvPr/>
        </p:nvSpPr>
        <p:spPr>
          <a:xfrm>
            <a:off x="843503" y="613189"/>
            <a:ext cx="6243113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    </a:t>
            </a:r>
            <a:r>
              <a:rPr lang="fr-FR" sz="32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fr-FR" sz="2800" b="1" dirty="0">
              <a:solidFill>
                <a:srgbClr val="C00000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endParaRPr lang="fr-FR" sz="2800" b="1" dirty="0">
              <a:solidFill>
                <a:srgbClr val="C00000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:\esprit 2014\ESPRIT 2014\charte essprit 2014\logo-espri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1" y="6111080"/>
            <a:ext cx="1337716" cy="505680"/>
          </a:xfrm>
          <a:prstGeom prst="rect">
            <a:avLst/>
          </a:prstGeom>
          <a:noFill/>
        </p:spPr>
      </p:pic>
      <p:sp>
        <p:nvSpPr>
          <p:cNvPr id="5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086600" y="6492876"/>
            <a:ext cx="20574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</a:fld>
            <a:endParaRPr lang="fr-BE" sz="2400" b="1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28596" y="2636912"/>
            <a:ext cx="8286808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fr-FR" sz="4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locales</a:t>
            </a:r>
            <a:endParaRPr lang="fr-FR" sz="4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ctr"/>
            <a:r>
              <a:rPr lang="fr-FR" sz="4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variables globales</a:t>
            </a:r>
            <a:endParaRPr lang="fr-FR" sz="4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352" y="1268760"/>
            <a:ext cx="8757128" cy="576064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lvl="3" indent="0" algn="just">
              <a:lnSpc>
                <a:spcPts val="2640"/>
              </a:lnSpc>
              <a:spcBef>
                <a:spcPts val="0"/>
              </a:spcBef>
              <a:buClr>
                <a:srgbClr val="C00000"/>
              </a:buClr>
              <a:defRPr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 sont les variables déclarées dans un bloc d'instructions.  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3" indent="0" algn="just">
              <a:lnSpc>
                <a:spcPts val="2640"/>
              </a:lnSpc>
              <a:spcBef>
                <a:spcPts val="0"/>
              </a:spcBef>
              <a:buClr>
                <a:srgbClr val="C00000"/>
              </a:buClr>
              <a:defRPr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 défaut, elles sont visibles uniquement à l’intérieur de la fonction dans laquelle elles </a:t>
            </a:r>
            <a:r>
              <a:rPr lang="fr-FR" sz="2200">
                <a:latin typeface="Times New Roman" panose="02020603050405020304" pitchFamily="18" charset="0"/>
                <a:cs typeface="Times New Roman" panose="02020603050405020304" pitchFamily="18" charset="0"/>
              </a:rPr>
              <a:t>sont déclarées.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3" indent="0" algn="just">
              <a:lnSpc>
                <a:spcPts val="2640"/>
              </a:lnSpc>
              <a:spcBef>
                <a:spcPts val="0"/>
              </a:spcBef>
              <a:buClr>
                <a:srgbClr val="C00000"/>
              </a:buClr>
              <a:defRPr/>
            </a:pPr>
            <a:r>
              <a:rPr lang="fr-F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la sortie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la fonction, les variables locales </a:t>
            </a:r>
            <a:r>
              <a:rPr lang="fr-F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sont détruites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sz="2200">
                <a:latin typeface="Times New Roman" panose="02020603050405020304" pitchFamily="18" charset="0"/>
                <a:cs typeface="Times New Roman" panose="02020603050405020304" pitchFamily="18" charset="0"/>
              </a:rPr>
              <a:t>leur </a:t>
            </a:r>
            <a:r>
              <a:rPr lang="fr-FR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valeurs seront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perdues.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 algn="just">
              <a:lnSpc>
                <a:spcPts val="3000"/>
              </a:lnSpc>
              <a:spcBef>
                <a:spcPts val="1200"/>
              </a:spcBef>
              <a:buClr>
                <a:srgbClr val="C00000"/>
              </a:buClr>
              <a:buNone/>
              <a:defRPr/>
            </a:pPr>
            <a:r>
              <a:rPr lang="fr-FR" sz="2400" b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fr-FR" b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endParaRPr lang="fr-FR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64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       void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lang="fr-F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endParaRPr lang="fr-FR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640"/>
              </a:lnSpc>
              <a:spcBef>
                <a:spcPts val="0"/>
              </a:spcBef>
              <a:buNone/>
            </a:pPr>
            <a:r>
              <a:rPr lang="fr-F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640"/>
              </a:lnSpc>
              <a:spcBef>
                <a:spcPts val="0"/>
              </a:spcBef>
              <a:buNone/>
            </a:pPr>
            <a:r>
              <a:rPr lang="fr-F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char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= 'l’;               </a:t>
            </a:r>
            <a:r>
              <a:rPr lang="fr-FR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note est une variable locale</a:t>
            </a:r>
            <a:endParaRPr lang="fr-FR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640"/>
              </a:lnSpc>
              <a:spcBef>
                <a:spcPts val="0"/>
              </a:spcBef>
              <a:buNone/>
            </a:pPr>
            <a:r>
              <a:rPr lang="fr-F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printf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("La note est %c\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n",note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640"/>
              </a:lnSpc>
              <a:spcBef>
                <a:spcPts val="0"/>
              </a:spcBef>
              <a:buNone/>
            </a:pPr>
            <a:r>
              <a:rPr lang="fr-F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note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=’s</a:t>
            </a:r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’; </a:t>
            </a:r>
            <a:endParaRPr lang="fr-FR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640"/>
              </a:lnSpc>
              <a:spcBef>
                <a:spcPts val="0"/>
              </a:spcBef>
              <a:buNone/>
            </a:pPr>
            <a:r>
              <a:rPr lang="fr-F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640"/>
              </a:lnSpc>
              <a:spcBef>
                <a:spcPts val="0"/>
              </a:spcBef>
              <a:buNone/>
            </a:pPr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main</a:t>
            </a:r>
            <a:r>
              <a:rPr lang="fr-F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fr-FR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640"/>
              </a:lnSpc>
              <a:spcBef>
                <a:spcPts val="0"/>
              </a:spcBef>
              <a:buNone/>
            </a:pPr>
            <a:r>
              <a:rPr lang="fr-F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640"/>
              </a:lnSpc>
              <a:spcBef>
                <a:spcPts val="0"/>
              </a:spcBef>
              <a:buNone/>
            </a:pPr>
            <a:r>
              <a:rPr lang="fr-F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fonction( );</a:t>
            </a:r>
            <a:endParaRPr lang="fr-FR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640"/>
              </a:lnSpc>
              <a:spcBef>
                <a:spcPts val="0"/>
              </a:spcBef>
              <a:buNone/>
            </a:pPr>
            <a:r>
              <a:rPr lang="fr-F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119093" y="643034"/>
            <a:ext cx="7773521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locales</a:t>
            </a:r>
            <a:endParaRPr lang="fr-FR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340768"/>
            <a:ext cx="8932512" cy="648072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variable globale est une variable déclarée en dehors de toute fonction </a:t>
            </a:r>
            <a:r>
              <a:rPr lang="fr-FR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(même le main).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Elles sont disponibles à toutes les fonctions du programme.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général, elles sont déclarées immédiatement derrière les instructions #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 début du programme. 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variables déclarées </a:t>
            </a:r>
            <a:r>
              <a:rPr lang="fr-F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 début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la fonction principale </a:t>
            </a:r>
            <a:r>
              <a:rPr lang="fr-F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main()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sont pas des variables globales, mais elles </a:t>
            </a:r>
            <a:r>
              <a:rPr lang="fr-F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sont locales à main()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faut faire attention à ne pas cacher involontairement des variables globales par des variables locales du même nom.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119093" y="643034"/>
            <a:ext cx="7773521" cy="521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globales</a:t>
            </a:r>
            <a:endParaRPr lang="fr-FR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27584" y="1470437"/>
            <a:ext cx="7687765" cy="476776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98443" y="676689"/>
            <a:ext cx="7773521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d’un programme</a:t>
            </a:r>
            <a:endParaRPr lang="fr-FR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298782"/>
            <a:ext cx="7975798" cy="5298570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107663" y="677324"/>
            <a:ext cx="7773521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Portée d’une variable</a:t>
            </a:r>
            <a:endParaRPr lang="fr-FR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11813" y="1199832"/>
            <a:ext cx="7920880" cy="560038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07663" y="677324"/>
            <a:ext cx="7773521" cy="521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Portée d’une variable</a:t>
            </a:r>
            <a:endParaRPr lang="fr-FR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28266" y="2608337"/>
            <a:ext cx="828680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fr-FR" sz="4800" b="1"/>
              <a:t>   </a:t>
            </a:r>
            <a:r>
              <a:rPr lang="fr-FR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Exercice 3 de la série d'exercices</a:t>
            </a:r>
            <a:endParaRPr lang="fr-FR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31158" y="635809"/>
            <a:ext cx="7773521" cy="521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fr-FR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97808" y="717964"/>
            <a:ext cx="7773521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Références bibliographiques</a:t>
            </a:r>
            <a:endParaRPr lang="fr-FR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584" y="2413338"/>
            <a:ext cx="78488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fr-FR" sz="2000" smtClean="0"/>
              <a:t>Kernighan, B.-W. et Ritchie, D. (1988). </a:t>
            </a:r>
            <a:r>
              <a:rPr lang="fr-FR" sz="2000" i="1" smtClean="0"/>
              <a:t>The C Programming Language </a:t>
            </a:r>
            <a:r>
              <a:rPr lang="fr-FR" sz="2000" smtClean="0"/>
              <a:t>(2</a:t>
            </a:r>
            <a:r>
              <a:rPr lang="fr-FR" sz="2000" baseline="30000" smtClean="0"/>
              <a:t>e</a:t>
            </a:r>
            <a:r>
              <a:rPr lang="fr-FR" sz="2000" smtClean="0"/>
              <a:t> éd.). Prentice Hall.</a:t>
            </a:r>
            <a:endParaRPr lang="fr-FR" sz="200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fr-FR" sz="2000" smtClean="0"/>
              <a:t>Delannoy, C. (2009). </a:t>
            </a:r>
            <a:r>
              <a:rPr lang="fr-FR" sz="2000" i="1" smtClean="0"/>
              <a:t>Programmer en Langage C </a:t>
            </a:r>
            <a:r>
              <a:rPr lang="fr-FR" sz="2000" smtClean="0"/>
              <a:t>(5e éd.). France, Paris: Eyrolles. </a:t>
            </a:r>
            <a:br>
              <a:rPr lang="fr-FR" sz="2000" smtClean="0"/>
            </a:br>
            <a:endParaRPr lang="fr-F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00009" y="2611124"/>
            <a:ext cx="8286808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fr-FR" sz="5400" b="1" dirty="0"/>
              <a:t>    </a:t>
            </a: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 et utilité</a:t>
            </a:r>
            <a:endParaRPr lang="fr-FR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ctr"/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 descr="D:\esprit 2014\ESPRIT 2014\charte essprit 2014\logo-espri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1" y="6111080"/>
            <a:ext cx="1337716" cy="505680"/>
          </a:xfrm>
          <a:prstGeom prst="rect">
            <a:avLst/>
          </a:prstGeom>
          <a:noFill/>
        </p:spPr>
      </p:pic>
      <p:sp>
        <p:nvSpPr>
          <p:cNvPr id="5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086600" y="6492876"/>
            <a:ext cx="20574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</a:fld>
            <a:endParaRPr lang="fr-BE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705" y="1700530"/>
            <a:ext cx="8964295" cy="4655185"/>
          </a:xfrm>
        </p:spPr>
        <p:txBody>
          <a:bodyPr>
            <a:normAutofit fontScale="90000" lnSpcReduction="10000"/>
          </a:bodyPr>
          <a:lstStyle/>
          <a:p>
            <a:pPr marL="342900" lvl="1" indent="-342900" algn="l">
              <a:spcBef>
                <a:spcPts val="1000"/>
              </a:spcBef>
            </a:pPr>
            <a:r>
              <a:rPr lang="fr-F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Découper le programme en plusieurs parties : sous-programmes ou modules.</a:t>
            </a:r>
            <a:endParaRPr lang="fr-FR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l">
              <a:spcBef>
                <a:spcPts val="1000"/>
              </a:spcBef>
            </a:pPr>
            <a:endParaRPr lang="fr-FR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l">
              <a:spcBef>
                <a:spcPts val="1000"/>
              </a:spcBef>
            </a:pPr>
            <a:r>
              <a:rPr lang="fr-F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Chaque module peut, si nécessaire, être décomposé à son tour en modules plus élémentaires ; </a:t>
            </a:r>
            <a:endParaRPr lang="fr-FR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l">
              <a:spcBef>
                <a:spcPts val="1000"/>
              </a:spcBef>
            </a:pPr>
            <a:endParaRPr lang="fr-FR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l">
              <a:spcBef>
                <a:spcPts val="1000"/>
              </a:spcBef>
            </a:pPr>
            <a:r>
              <a:rPr lang="fr-F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 </a:t>
            </a:r>
            <a:r>
              <a:rPr lang="fr-F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processus de décomposition pouvant être répété autant de fois que nécessaire : c’est le principe de la </a:t>
            </a:r>
            <a:r>
              <a:rPr lang="fr-FR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programmation structurée</a:t>
            </a:r>
            <a:r>
              <a:rPr lang="fr-F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l">
              <a:spcBef>
                <a:spcPts val="1000"/>
              </a:spcBef>
            </a:pPr>
            <a:endParaRPr lang="fr-FR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l">
              <a:spcBef>
                <a:spcPts val="1000"/>
              </a:spcBef>
            </a:pPr>
            <a:r>
              <a:rPr lang="fr-F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Regrouper dans le programme principal les instructions décrivant les enchaînements des modules.</a:t>
            </a:r>
            <a:endParaRPr lang="fr-FR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l">
              <a:spcBef>
                <a:spcPts val="1000"/>
              </a:spcBef>
            </a:pPr>
            <a:endParaRPr lang="fr-FR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l">
              <a:spcBef>
                <a:spcPts val="1000"/>
              </a:spcBef>
            </a:pPr>
            <a:r>
              <a:rPr lang="fr-F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seule sorte du module existant en langage C est </a:t>
            </a:r>
            <a:r>
              <a:rPr lang="fr-FR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fonction</a:t>
            </a:r>
            <a:r>
              <a:rPr lang="fr-F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algn="l">
              <a:spcBef>
                <a:spcPts val="1000"/>
              </a:spcBef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latin typeface="+mj-lt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>
                <a:latin typeface="+mj-lt"/>
              </a:rPr>
            </a:fld>
            <a:endParaRPr lang="fr-FR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3808" y="660179"/>
            <a:ext cx="6243113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>
                <a:latin typeface="+mj-lt"/>
                <a:cs typeface="Times New Roman" panose="02020603050405020304" pitchFamily="18" charset="0"/>
              </a:rPr>
              <a:t>   </a:t>
            </a:r>
            <a:r>
              <a:rPr lang="fr-FR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Programmation modulaire en C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86658" y="655734"/>
            <a:ext cx="624311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>
                <a:latin typeface="+mj-lt"/>
                <a:cs typeface="Times New Roman" panose="02020603050405020304" pitchFamily="18" charset="0"/>
              </a:rPr>
              <a:t>     </a:t>
            </a: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 d’une fonction</a:t>
            </a:r>
            <a:endParaRPr lang="fr-FR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8596" y="1916832"/>
            <a:ext cx="8463884" cy="1296144"/>
          </a:xfrm>
          <a:prstGeom prst="rect">
            <a:avLst/>
          </a:prstGeom>
          <a:solidFill>
            <a:schemeClr val="bg2">
              <a:lumMod val="9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>
              <a:lnSpc>
                <a:spcPct val="150000"/>
              </a:lnSpc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fonction est </a:t>
            </a:r>
            <a:r>
              <a:rPr lang="fr-F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fr-FR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 d’instructions structurées autour d’un nom générique appelé "le nom de la fonction".</a:t>
            </a:r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395536" y="4005064"/>
            <a:ext cx="8568952" cy="12241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 bloc d'instructions peut éventuellement avoir besoin de valeurs pour pouvoir travailler sur des données qu'on lui transmet : </a:t>
            </a:r>
            <a:endParaRPr lang="fr-FR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dit que la fonction peut avoir besoin de </a:t>
            </a:r>
            <a:r>
              <a:rPr lang="fr-FR" sz="24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paramètres</a:t>
            </a:r>
            <a:r>
              <a:rPr lang="fr-F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700808"/>
            <a:ext cx="8964488" cy="515719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50000"/>
              </a:lnSpc>
              <a:spcBef>
                <a:spcPts val="1000"/>
              </a:spcBef>
            </a:pPr>
            <a:r>
              <a:rPr lang="fr-FR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Améliorer </a:t>
            </a: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lisibilité du programme.</a:t>
            </a: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spcBef>
                <a:spcPts val="1000"/>
              </a:spcBef>
            </a:pPr>
            <a:r>
              <a:rPr lang="fr-FR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Eviter des séquences d’instructions répétitives.</a:t>
            </a: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spcBef>
                <a:spcPts val="1000"/>
              </a:spcBef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Faciliter la maintenance. </a:t>
            </a: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spcBef>
                <a:spcPts val="1000"/>
              </a:spcBef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Faciliter la conception. </a:t>
            </a: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-342900">
              <a:lnSpc>
                <a:spcPct val="150000"/>
              </a:lnSpc>
              <a:spcBef>
                <a:spcPts val="1000"/>
              </a:spcBef>
            </a:pPr>
            <a:r>
              <a:rPr lang="fr-FR" sz="25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Partager des outils communs qu’il suffit d’avoir écrits et mis au point une seule fois </a:t>
            </a:r>
            <a:r>
              <a:rPr lang="fr-FR" sz="250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25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Faciliter </a:t>
            </a:r>
            <a:r>
              <a:rPr lang="fr-FR" sz="25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 réutilisabilité</a:t>
            </a:r>
            <a:r>
              <a:rPr lang="fr-FR" sz="25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fr-FR" sz="25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endParaRPr lang="fr-F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lnSpc>
                <a:spcPct val="150000"/>
              </a:lnSpc>
              <a:spcBef>
                <a:spcPts val="1000"/>
              </a:spcBef>
              <a:buNone/>
            </a:pP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latin typeface="+mj-lt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>
                <a:latin typeface="+mj-lt"/>
              </a:rPr>
            </a:fld>
            <a:endParaRPr lang="fr-FR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8083" y="661449"/>
            <a:ext cx="6243113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>
                <a:latin typeface="+mj-lt"/>
                <a:cs typeface="Times New Roman" panose="02020603050405020304" pitchFamily="18" charset="0"/>
              </a:rPr>
              <a:t>     </a:t>
            </a:r>
            <a:r>
              <a:rPr lang="fr-FR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Intérêts des fonctions</a:t>
            </a: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endParaRPr lang="fr-FR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14494</Words>
  <Application>WPS Presentation</Application>
  <PresentationFormat>Affichage à l'écran (4:3)</PresentationFormat>
  <Paragraphs>949</Paragraphs>
  <Slides>57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57</vt:i4>
      </vt:variant>
    </vt:vector>
  </HeadingPairs>
  <TitlesOfParts>
    <vt:vector size="72" baseType="lpstr">
      <vt:lpstr>Arial</vt:lpstr>
      <vt:lpstr>SimSun</vt:lpstr>
      <vt:lpstr>Wingdings</vt:lpstr>
      <vt:lpstr>Times New Roman</vt:lpstr>
      <vt:lpstr>Aparajita</vt:lpstr>
      <vt:lpstr>Microsoft YaHei</vt:lpstr>
      <vt:lpstr>Calibri Light</vt:lpstr>
      <vt:lpstr>Calibri</vt:lpstr>
      <vt:lpstr>Nirmala UI</vt:lpstr>
      <vt:lpstr>Arial Unicode MS</vt:lpstr>
      <vt:lpstr>Tahoma</vt:lpstr>
      <vt:lpstr>Courier New</vt:lpstr>
      <vt:lpstr>Thème Office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esprit</dc:creator>
  <cp:lastModifiedBy>FATEN</cp:lastModifiedBy>
  <cp:revision>667</cp:revision>
  <dcterms:created xsi:type="dcterms:W3CDTF">2017-09-09T12:22:00Z</dcterms:created>
  <dcterms:modified xsi:type="dcterms:W3CDTF">2021-11-11T20:04:19Z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1036-11.2.0.10351</vt:lpwstr>
  </property>
  <property fmtid="{D5CDD505-2E9C-101B-9397-08002B2CF9AE}" pid="3" name="ICV">
    <vt:lpwstr>3EB4402AB05D42318DEDCEBD4A9B64F5</vt:lpwstr>
  </property>
</Properties>
</file>