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331" r:id="rId7"/>
    <p:sldId id="260" r:id="rId8"/>
    <p:sldId id="258" r:id="rId9"/>
    <p:sldId id="262" r:id="rId10"/>
    <p:sldId id="308" r:id="rId11"/>
    <p:sldId id="309" r:id="rId12"/>
    <p:sldId id="312" r:id="rId13"/>
    <p:sldId id="313" r:id="rId14"/>
    <p:sldId id="314" r:id="rId15"/>
    <p:sldId id="275" r:id="rId16"/>
    <p:sldId id="315" r:id="rId17"/>
    <p:sldId id="316" r:id="rId18"/>
    <p:sldId id="278" r:id="rId19"/>
    <p:sldId id="295" r:id="rId20"/>
    <p:sldId id="285" r:id="rId21"/>
    <p:sldId id="320" r:id="rId22"/>
    <p:sldId id="318" r:id="rId23"/>
    <p:sldId id="319" r:id="rId24"/>
    <p:sldId id="332" r:id="rId25"/>
    <p:sldId id="317" r:id="rId26"/>
    <p:sldId id="289" r:id="rId27"/>
    <p:sldId id="322" r:id="rId28"/>
    <p:sldId id="327" r:id="rId29"/>
    <p:sldId id="328" r:id="rId30"/>
    <p:sldId id="329" r:id="rId31"/>
    <p:sldId id="323" r:id="rId32"/>
    <p:sldId id="324" r:id="rId33"/>
    <p:sldId id="330" r:id="rId34"/>
    <p:sldId id="303" r:id="rId35"/>
    <p:sldId id="325" r:id="rId36"/>
    <p:sldId id="326" r:id="rId37"/>
    <p:sldId id="333" r:id="rId38"/>
  </p:sldIdLst>
  <p:sldSz cx="9144000" cy="6858000" type="screen4x3"/>
  <p:notesSz cx="7102475" cy="1023429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59" autoAdjust="0"/>
    <p:restoredTop sz="91085" autoAdjust="0"/>
  </p:normalViewPr>
  <p:slideViewPr>
    <p:cSldViewPr>
      <p:cViewPr>
        <p:scale>
          <a:sx n="70" d="100"/>
          <a:sy n="70" d="100"/>
        </p:scale>
        <p:origin x="-1428" y="-18"/>
      </p:cViewPr>
      <p:guideLst>
        <p:guide orient="horz" pos="2160"/>
        <p:guide pos="2889"/>
      </p:guideLst>
    </p:cSldViewPr>
  </p:slideViewPr>
  <p:outlineViewPr>
    <p:cViewPr>
      <p:scale>
        <a:sx n="33" d="100"/>
        <a:sy n="33" d="100"/>
      </p:scale>
      <p:origin x="246" y="363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3224"/>
        <p:guide pos="22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Les différents types d’adressage</a:t>
          </a:r>
        </a:p>
      </dgm:t>
    </dgm:pt>
    <dgm:pt modelId="{B7AA222C-973C-4F09-8801-D0226D1255E1}" cxnId="{FEEFEB6C-8CAA-4D35-8F3E-1038869B5B67}" type="parTrans">
      <dgm:prSet/>
      <dgm:spPr/>
      <dgm:t>
        <a:bodyPr/>
        <a:lstStyle/>
        <a:p>
          <a:endParaRPr lang="fr-FR"/>
        </a:p>
      </dgm:t>
    </dgm:pt>
    <dgm:pt modelId="{A0EF1539-8621-4C6F-83B8-038E1729AF21}" cxnId="{FEEFEB6C-8CAA-4D35-8F3E-1038869B5B67}" type="sibTrans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/>
        </a:p>
      </dgm:t>
    </dgm:pt>
    <dgm:pt modelId="{3C471D65-5627-4F84-BCD7-2C2F38A8785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Syntaxe</a:t>
          </a:r>
        </a:p>
      </dgm:t>
    </dgm:pt>
    <dgm:pt modelId="{C0F29343-A250-4AE3-B3D7-00DF0F5DE72E}" cxnId="{6471C9F8-05B8-4ED5-A51F-6DC7AEFFCB5D}" type="parTrans">
      <dgm:prSet/>
      <dgm:spPr/>
      <dgm:t>
        <a:bodyPr/>
        <a:lstStyle/>
        <a:p>
          <a:endParaRPr lang="fr-FR"/>
        </a:p>
      </dgm:t>
    </dgm:pt>
    <dgm:pt modelId="{F76E9921-BF80-4B49-852C-63F954BC8A5B}" cxnId="{6471C9F8-05B8-4ED5-A51F-6DC7AEFFCB5D}" type="sibTrans">
      <dgm:prSet/>
      <dgm:spPr/>
      <dgm:t>
        <a:bodyPr/>
        <a:lstStyle/>
        <a:p>
          <a:endParaRPr lang="fr-FR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Définition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7C29E89-5EF9-4F5A-BA4F-CFB466268A8A}" cxnId="{C661A50D-E728-4B1E-84DB-41A92F32E384}" type="parTrans">
      <dgm:prSet/>
      <dgm:spPr/>
      <dgm:t>
        <a:bodyPr/>
        <a:lstStyle/>
        <a:p>
          <a:endParaRPr lang="fr-FR"/>
        </a:p>
      </dgm:t>
    </dgm:pt>
    <dgm:pt modelId="{F7BE2A41-32A6-47A7-A4E7-5FE7E9C66D74}" cxnId="{C661A50D-E728-4B1E-84DB-41A92F32E384}" type="sibTrans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B636191-A50A-4F96-AF3B-7E885537F08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Manipulation d’un pointeur</a:t>
          </a:r>
        </a:p>
      </dgm:t>
    </dgm:pt>
    <dgm:pt modelId="{0D55D00A-FAF6-45D3-B488-7D6970A4CF60}" cxnId="{86652D64-3BDD-45F5-BAC5-21E92974FE34}" type="parTrans">
      <dgm:prSet/>
      <dgm:spPr/>
      <dgm:t>
        <a:bodyPr/>
        <a:lstStyle/>
        <a:p>
          <a:endParaRPr lang="fr-FR"/>
        </a:p>
      </dgm:t>
    </dgm:pt>
    <dgm:pt modelId="{F8D2C245-CF9D-4525-9816-7881A3C04EFB}" cxnId="{86652D64-3BDD-45F5-BAC5-21E92974FE34}" type="sibTrans">
      <dgm:prSet/>
      <dgm:spPr/>
      <dgm:t>
        <a:bodyPr/>
        <a:lstStyle/>
        <a:p>
          <a:endParaRPr lang="fr-FR"/>
        </a:p>
      </dgm:t>
    </dgm:pt>
    <dgm:pt modelId="{09F46621-6665-4639-8A98-5F15A51ABD83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Intérêt des pointeurs</a:t>
          </a:r>
        </a:p>
      </dgm:t>
    </dgm:pt>
    <dgm:pt modelId="{D3E07D1B-15A4-4235-99F1-343C66888CBA}" cxnId="{81D6BC38-39C9-4311-9F84-CF3B69AB342B}" type="parTrans">
      <dgm:prSet/>
      <dgm:spPr/>
    </dgm:pt>
    <dgm:pt modelId="{E5F0433F-D36E-492E-A69A-A255EB6D07AD}" cxnId="{81D6BC38-39C9-4311-9F84-CF3B69AB342B}" type="sibTrans">
      <dgm:prSet/>
      <dgm:spPr/>
    </dgm:pt>
    <dgm:pt modelId="{C9AAB640-7232-4EA5-806E-8CECB6FE2F55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Pointeurs et tableaux</a:t>
          </a:r>
        </a:p>
      </dgm:t>
    </dgm:pt>
    <dgm:pt modelId="{8DE3D018-E761-45F4-95FC-D6459520EDE4}" cxnId="{53DBE9E4-D4EC-460F-94C6-A6F087ED3BBF}" type="parTrans">
      <dgm:prSet/>
      <dgm:spPr/>
    </dgm:pt>
    <dgm:pt modelId="{0B4EDD0D-1E18-4C13-95D3-18404ACA330A}" cxnId="{53DBE9E4-D4EC-460F-94C6-A6F087ED3BBF}" type="sibTrans">
      <dgm:prSet/>
      <dgm:spPr/>
    </dgm:pt>
    <dgm:pt modelId="{C1652FEA-0EA7-4A4D-8BE6-4831113D4974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Pointeurs et fonctions</a:t>
          </a:r>
        </a:p>
      </dgm:t>
    </dgm:pt>
    <dgm:pt modelId="{6DFEE98F-1126-41FA-9950-E7791CEFB4B8}" cxnId="{2350C0BE-7911-46C3-A601-AFD39F5736F5}" type="parTrans">
      <dgm:prSet/>
      <dgm:spPr/>
    </dgm:pt>
    <dgm:pt modelId="{F977AE12-41FC-4834-ADFF-CA5C0E3389F9}" cxnId="{2350C0BE-7911-46C3-A601-AFD39F5736F5}" type="sibTrans">
      <dgm:prSet/>
      <dgm:spPr/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7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</dgm:pt>
    <dgm:pt modelId="{D0DE9BB7-1064-4E27-AC01-07DB1767267A}" type="pres">
      <dgm:prSet presAssocID="{53AB6E99-7212-4FC3-9094-F6743F0CC7BE}" presName="extraNode" presStyleLbl="node1" presStyleIdx="0" presStyleCnt="7"/>
      <dgm:spPr/>
    </dgm:pt>
    <dgm:pt modelId="{543924F9-8955-484B-8BAC-D3AD10A33436}" type="pres">
      <dgm:prSet presAssocID="{53AB6E99-7212-4FC3-9094-F6743F0CC7BE}" presName="dstNode" presStyleLbl="node1" presStyleIdx="0" presStyleCnt="7"/>
      <dgm:spPr/>
    </dgm:pt>
    <dgm:pt modelId="{95445E50-EFD6-46A3-B5F1-46531F856348}" type="pres">
      <dgm:prSet presAssocID="{09F46621-6665-4639-8A98-5F15A51ABD8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EF6EE3-4B75-4F0F-AC15-8F69A6C1E552}" type="pres">
      <dgm:prSet presAssocID="{09F46621-6665-4639-8A98-5F15A51ABD83}" presName="accent_1" presStyleCnt="0"/>
      <dgm:spPr/>
    </dgm:pt>
    <dgm:pt modelId="{C8177782-0567-47A9-98A8-68040919173E}" type="pres">
      <dgm:prSet presAssocID="{09F46621-6665-4639-8A98-5F15A51ABD83}" presName="accentRepeatNode" presStyleLbl="solidFgAcc1" presStyleIdx="0" presStyleCnt="7"/>
      <dgm:spPr/>
    </dgm:pt>
    <dgm:pt modelId="{F9CF9391-7ABF-4F6A-8281-BDF33207E045}" type="pres">
      <dgm:prSet presAssocID="{1D636A2B-0767-4E6D-9000-015BB600B67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7614B8-91F0-450B-AAC5-75F6CDFBF4E3}" type="pres">
      <dgm:prSet presAssocID="{1D636A2B-0767-4E6D-9000-015BB600B67C}" presName="accent_2" presStyleCnt="0"/>
      <dgm:spPr/>
    </dgm:pt>
    <dgm:pt modelId="{A2B9A23E-BA8F-466E-8CFE-8E89114B6E4A}" type="pres">
      <dgm:prSet presAssocID="{1D636A2B-0767-4E6D-9000-015BB600B67C}" presName="accentRepeatNode" presStyleLbl="solidFgAcc1" presStyleIdx="1" presStyleCnt="7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3DDD74A8-2912-4893-84F5-E28F5A1CDEDB}" type="pres">
      <dgm:prSet presAssocID="{78C8134A-ECA2-4419-98E4-2AA1A42CFFC9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0D63C7-18F6-4EC3-B7CE-D7B817E23B12}" type="pres">
      <dgm:prSet presAssocID="{78C8134A-ECA2-4419-98E4-2AA1A42CFFC9}" presName="accent_3" presStyleCnt="0"/>
      <dgm:spPr/>
    </dgm:pt>
    <dgm:pt modelId="{1919E202-DB97-425B-8B9C-02D5C00560EA}" type="pres">
      <dgm:prSet presAssocID="{78C8134A-ECA2-4419-98E4-2AA1A42CFFC9}" presName="accentRepeatNode" presStyleLbl="solidFgAcc1" presStyleIdx="2" presStyleCnt="7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191AC57A-06F3-46A3-8383-9D227254CCE4}" type="pres">
      <dgm:prSet presAssocID="{3C471D65-5627-4F84-BCD7-2C2F38A8785A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9239F6-7778-43FF-ABBE-0FBEE3557F0F}" type="pres">
      <dgm:prSet presAssocID="{3C471D65-5627-4F84-BCD7-2C2F38A8785A}" presName="accent_4" presStyleCnt="0"/>
      <dgm:spPr/>
    </dgm:pt>
    <dgm:pt modelId="{510380BF-AC40-4425-88EB-ADC250941F47}" type="pres">
      <dgm:prSet presAssocID="{3C471D65-5627-4F84-BCD7-2C2F38A8785A}" presName="accentRepeatNode" presStyleLbl="solidFgAcc1" presStyleIdx="3" presStyleCnt="7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4923FF75-C378-498D-B027-C757F558B18A}" type="pres">
      <dgm:prSet presAssocID="{DB636191-A50A-4F96-AF3B-7E885537F08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F16B89-5275-466F-A6CB-6C6C72EBC46C}" type="pres">
      <dgm:prSet presAssocID="{DB636191-A50A-4F96-AF3B-7E885537F08A}" presName="accent_5" presStyleCnt="0"/>
      <dgm:spPr/>
    </dgm:pt>
    <dgm:pt modelId="{3E793CD5-1C79-4ADB-A4F9-5333462A71A2}" type="pres">
      <dgm:prSet presAssocID="{DB636191-A50A-4F96-AF3B-7E885537F08A}" presName="accentRepeatNode" presStyleLbl="solidFgAcc1" presStyleIdx="4" presStyleCnt="7"/>
      <dgm:spPr/>
    </dgm:pt>
    <dgm:pt modelId="{4D943CF4-C41A-44AA-A318-B259BE11F41E}" type="pres">
      <dgm:prSet presAssocID="{C9AAB640-7232-4EA5-806E-8CECB6FE2F5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DD9354-824B-4867-9C9B-CD14AEE87C07}" type="pres">
      <dgm:prSet presAssocID="{C9AAB640-7232-4EA5-806E-8CECB6FE2F55}" presName="accent_6" presStyleCnt="0"/>
      <dgm:spPr/>
    </dgm:pt>
    <dgm:pt modelId="{7B80A907-A448-473C-B6C7-0375227E316D}" type="pres">
      <dgm:prSet presAssocID="{C9AAB640-7232-4EA5-806E-8CECB6FE2F55}" presName="accentRepeatNode" presStyleLbl="solidFgAcc1" presStyleIdx="5" presStyleCnt="7"/>
      <dgm:spPr/>
    </dgm:pt>
    <dgm:pt modelId="{E31CBF77-2F04-4BA6-A7CC-1D2E55ECA779}" type="pres">
      <dgm:prSet presAssocID="{C1652FEA-0EA7-4A4D-8BE6-4831113D497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A10C6E-25AB-4530-A97F-BEDD11DD5572}" type="pres">
      <dgm:prSet presAssocID="{C1652FEA-0EA7-4A4D-8BE6-4831113D4974}" presName="accent_7" presStyleCnt="0"/>
      <dgm:spPr/>
    </dgm:pt>
    <dgm:pt modelId="{81756BEF-4DB1-4EAB-B178-98EDC5AF8420}" type="pres">
      <dgm:prSet presAssocID="{C1652FEA-0EA7-4A4D-8BE6-4831113D4974}" presName="accentRepeatNode" presStyleLbl="solidFgAcc1" presStyleIdx="6" presStyleCnt="7"/>
      <dgm:spPr/>
    </dgm:pt>
  </dgm:ptLst>
  <dgm:cxnLst>
    <dgm:cxn modelId="{FEEFEB6C-8CAA-4D35-8F3E-1038869B5B67}" srcId="{53AB6E99-7212-4FC3-9094-F6743F0CC7BE}" destId="{1D636A2B-0767-4E6D-9000-015BB600B67C}" srcOrd="1" destOrd="0" parTransId="{B7AA222C-973C-4F09-8801-D0226D1255E1}" sibTransId="{A0EF1539-8621-4C6F-83B8-038E1729AF21}"/>
    <dgm:cxn modelId="{86652D64-3BDD-45F5-BAC5-21E92974FE34}" srcId="{53AB6E99-7212-4FC3-9094-F6743F0CC7BE}" destId="{DB636191-A50A-4F96-AF3B-7E885537F08A}" srcOrd="4" destOrd="0" parTransId="{0D55D00A-FAF6-45D3-B488-7D6970A4CF60}" sibTransId="{F8D2C245-CF9D-4525-9816-7881A3C04EFB}"/>
    <dgm:cxn modelId="{82C99854-6189-45B1-A9BA-93D6450DA218}" type="presOf" srcId="{E5F0433F-D36E-492E-A69A-A255EB6D07AD}" destId="{AD25936F-05B0-4F23-A88D-120BC98197A2}" srcOrd="0" destOrd="0" presId="urn:microsoft.com/office/officeart/2008/layout/VerticalCurvedList"/>
    <dgm:cxn modelId="{C8A3D168-5FEF-460B-B6C5-F10DC3C72E0D}" type="presOf" srcId="{1D636A2B-0767-4E6D-9000-015BB600B67C}" destId="{F9CF9391-7ABF-4F6A-8281-BDF33207E045}" srcOrd="0" destOrd="0" presId="urn:microsoft.com/office/officeart/2008/layout/VerticalCurvedList"/>
    <dgm:cxn modelId="{EAA4D362-76FD-40E2-99CC-D817F839F246}" type="presOf" srcId="{C1652FEA-0EA7-4A4D-8BE6-4831113D4974}" destId="{E31CBF77-2F04-4BA6-A7CC-1D2E55ECA779}" srcOrd="0" destOrd="0" presId="urn:microsoft.com/office/officeart/2008/layout/VerticalCurvedList"/>
    <dgm:cxn modelId="{2350C0BE-7911-46C3-A601-AFD39F5736F5}" srcId="{53AB6E99-7212-4FC3-9094-F6743F0CC7BE}" destId="{C1652FEA-0EA7-4A4D-8BE6-4831113D4974}" srcOrd="6" destOrd="0" parTransId="{6DFEE98F-1126-41FA-9950-E7791CEFB4B8}" sibTransId="{F977AE12-41FC-4834-ADFF-CA5C0E3389F9}"/>
    <dgm:cxn modelId="{659E63B2-20B7-45FA-A26D-03A1791DD8D0}" type="presOf" srcId="{09F46621-6665-4639-8A98-5F15A51ABD83}" destId="{95445E50-EFD6-46A3-B5F1-46531F856348}" srcOrd="0" destOrd="0" presId="urn:microsoft.com/office/officeart/2008/layout/VerticalCurvedList"/>
    <dgm:cxn modelId="{C661A50D-E728-4B1E-84DB-41A92F32E384}" srcId="{53AB6E99-7212-4FC3-9094-F6743F0CC7BE}" destId="{78C8134A-ECA2-4419-98E4-2AA1A42CFFC9}" srcOrd="2" destOrd="0" parTransId="{47C29E89-5EF9-4F5A-BA4F-CFB466268A8A}" sibTransId="{F7BE2A41-32A6-47A7-A4E7-5FE7E9C66D74}"/>
    <dgm:cxn modelId="{6AAC776A-F230-4AB8-A1AC-7F6684800EEF}" type="presOf" srcId="{3C471D65-5627-4F84-BCD7-2C2F38A8785A}" destId="{191AC57A-06F3-46A3-8383-9D227254CCE4}" srcOrd="0" destOrd="0" presId="urn:microsoft.com/office/officeart/2008/layout/VerticalCurvedList"/>
    <dgm:cxn modelId="{81D6BC38-39C9-4311-9F84-CF3B69AB342B}" srcId="{53AB6E99-7212-4FC3-9094-F6743F0CC7BE}" destId="{09F46621-6665-4639-8A98-5F15A51ABD83}" srcOrd="0" destOrd="0" parTransId="{D3E07D1B-15A4-4235-99F1-343C66888CBA}" sibTransId="{E5F0433F-D36E-492E-A69A-A255EB6D07AD}"/>
    <dgm:cxn modelId="{F7BAE28F-2BFB-45D1-AC67-634021ED2523}" type="presOf" srcId="{78C8134A-ECA2-4419-98E4-2AA1A42CFFC9}" destId="{3DDD74A8-2912-4893-84F5-E28F5A1CDEDB}" srcOrd="0" destOrd="0" presId="urn:microsoft.com/office/officeart/2008/layout/VerticalCurvedList"/>
    <dgm:cxn modelId="{6471C9F8-05B8-4ED5-A51F-6DC7AEFFCB5D}" srcId="{53AB6E99-7212-4FC3-9094-F6743F0CC7BE}" destId="{3C471D65-5627-4F84-BCD7-2C2F38A8785A}" srcOrd="3" destOrd="0" parTransId="{C0F29343-A250-4AE3-B3D7-00DF0F5DE72E}" sibTransId="{F76E9921-BF80-4B49-852C-63F954BC8A5B}"/>
    <dgm:cxn modelId="{74DBCE55-C9E7-4EBB-B172-E7C4896097BF}" type="presOf" srcId="{53AB6E99-7212-4FC3-9094-F6743F0CC7BE}" destId="{644EA5C4-5B25-4E8D-B40C-AA0ED2C5721C}" srcOrd="0" destOrd="0" presId="urn:microsoft.com/office/officeart/2008/layout/VerticalCurvedList"/>
    <dgm:cxn modelId="{899FDF2E-A001-49B8-AB3B-E4242D15C9F4}" type="presOf" srcId="{C9AAB640-7232-4EA5-806E-8CECB6FE2F55}" destId="{4D943CF4-C41A-44AA-A318-B259BE11F41E}" srcOrd="0" destOrd="0" presId="urn:microsoft.com/office/officeart/2008/layout/VerticalCurvedList"/>
    <dgm:cxn modelId="{53DBE9E4-D4EC-460F-94C6-A6F087ED3BBF}" srcId="{53AB6E99-7212-4FC3-9094-F6743F0CC7BE}" destId="{C9AAB640-7232-4EA5-806E-8CECB6FE2F55}" srcOrd="5" destOrd="0" parTransId="{8DE3D018-E761-45F4-95FC-D6459520EDE4}" sibTransId="{0B4EDD0D-1E18-4C13-95D3-18404ACA330A}"/>
    <dgm:cxn modelId="{5674FC01-A337-4372-9428-D38A9839C8D9}" type="presOf" srcId="{DB636191-A50A-4F96-AF3B-7E885537F08A}" destId="{4923FF75-C378-498D-B027-C757F558B18A}" srcOrd="0" destOrd="0" presId="urn:microsoft.com/office/officeart/2008/layout/VerticalCurvedList"/>
    <dgm:cxn modelId="{69013106-89AC-46AD-B375-25F90382171D}" type="presParOf" srcId="{644EA5C4-5B25-4E8D-B40C-AA0ED2C5721C}" destId="{2C5922C6-7614-4F1D-AF65-401C18ADFCD5}" srcOrd="0" destOrd="0" presId="urn:microsoft.com/office/officeart/2008/layout/VerticalCurvedList"/>
    <dgm:cxn modelId="{E873B401-9F91-4395-955D-7695BA260031}" type="presParOf" srcId="{2C5922C6-7614-4F1D-AF65-401C18ADFCD5}" destId="{1BD5B1DB-4361-496C-BA23-FA993C8506F1}" srcOrd="0" destOrd="0" presId="urn:microsoft.com/office/officeart/2008/layout/VerticalCurvedList"/>
    <dgm:cxn modelId="{36530E2A-0E09-47BD-B221-2F1743EBD3D4}" type="presParOf" srcId="{1BD5B1DB-4361-496C-BA23-FA993C8506F1}" destId="{699AF529-FAC0-4334-B8B4-CA47772FE597}" srcOrd="0" destOrd="0" presId="urn:microsoft.com/office/officeart/2008/layout/VerticalCurvedList"/>
    <dgm:cxn modelId="{E008CDA6-DFF1-4986-AD10-C3D56C0598DC}" type="presParOf" srcId="{1BD5B1DB-4361-496C-BA23-FA993C8506F1}" destId="{AD25936F-05B0-4F23-A88D-120BC98197A2}" srcOrd="1" destOrd="0" presId="urn:microsoft.com/office/officeart/2008/layout/VerticalCurvedList"/>
    <dgm:cxn modelId="{CBFD4E71-EF49-4519-9EC4-E5D3A5A9B3BA}" type="presParOf" srcId="{1BD5B1DB-4361-496C-BA23-FA993C8506F1}" destId="{D0DE9BB7-1064-4E27-AC01-07DB1767267A}" srcOrd="2" destOrd="0" presId="urn:microsoft.com/office/officeart/2008/layout/VerticalCurvedList"/>
    <dgm:cxn modelId="{4B55B902-35E9-48CF-81AF-213FE6CC4AD4}" type="presParOf" srcId="{1BD5B1DB-4361-496C-BA23-FA993C8506F1}" destId="{543924F9-8955-484B-8BAC-D3AD10A33436}" srcOrd="3" destOrd="0" presId="urn:microsoft.com/office/officeart/2008/layout/VerticalCurvedList"/>
    <dgm:cxn modelId="{927B4D39-F1B9-4CE4-8DA5-756C22F7E079}" type="presParOf" srcId="{2C5922C6-7614-4F1D-AF65-401C18ADFCD5}" destId="{95445E50-EFD6-46A3-B5F1-46531F856348}" srcOrd="1" destOrd="0" presId="urn:microsoft.com/office/officeart/2008/layout/VerticalCurvedList"/>
    <dgm:cxn modelId="{AE3F2BFD-6CE4-4D2A-8F56-A10ED9E1AD54}" type="presParOf" srcId="{2C5922C6-7614-4F1D-AF65-401C18ADFCD5}" destId="{D6EF6EE3-4B75-4F0F-AC15-8F69A6C1E552}" srcOrd="2" destOrd="0" presId="urn:microsoft.com/office/officeart/2008/layout/VerticalCurvedList"/>
    <dgm:cxn modelId="{7F8229CB-8D06-4518-A9BB-69C8BB4E7C2D}" type="presParOf" srcId="{D6EF6EE3-4B75-4F0F-AC15-8F69A6C1E552}" destId="{C8177782-0567-47A9-98A8-68040919173E}" srcOrd="0" destOrd="0" presId="urn:microsoft.com/office/officeart/2008/layout/VerticalCurvedList"/>
    <dgm:cxn modelId="{913485B3-62B7-4ABD-BEDD-BA210C4A88E3}" type="presParOf" srcId="{2C5922C6-7614-4F1D-AF65-401C18ADFCD5}" destId="{F9CF9391-7ABF-4F6A-8281-BDF33207E045}" srcOrd="3" destOrd="0" presId="urn:microsoft.com/office/officeart/2008/layout/VerticalCurvedList"/>
    <dgm:cxn modelId="{E3BC5785-771B-4D0F-89A2-4931D225308E}" type="presParOf" srcId="{2C5922C6-7614-4F1D-AF65-401C18ADFCD5}" destId="{C57614B8-91F0-450B-AAC5-75F6CDFBF4E3}" srcOrd="4" destOrd="0" presId="urn:microsoft.com/office/officeart/2008/layout/VerticalCurvedList"/>
    <dgm:cxn modelId="{6DBFBF64-9EA3-4558-B43B-6D0DF973C708}" type="presParOf" srcId="{C57614B8-91F0-450B-AAC5-75F6CDFBF4E3}" destId="{A2B9A23E-BA8F-466E-8CFE-8E89114B6E4A}" srcOrd="0" destOrd="0" presId="urn:microsoft.com/office/officeart/2008/layout/VerticalCurvedList"/>
    <dgm:cxn modelId="{D9C050B1-3E6D-4B93-9C82-E6D9915003EE}" type="presParOf" srcId="{2C5922C6-7614-4F1D-AF65-401C18ADFCD5}" destId="{3DDD74A8-2912-4893-84F5-E28F5A1CDEDB}" srcOrd="5" destOrd="0" presId="urn:microsoft.com/office/officeart/2008/layout/VerticalCurvedList"/>
    <dgm:cxn modelId="{F42F5834-ED0A-4CD0-B2F9-5C0F26CD3336}" type="presParOf" srcId="{2C5922C6-7614-4F1D-AF65-401C18ADFCD5}" destId="{8A0D63C7-18F6-4EC3-B7CE-D7B817E23B12}" srcOrd="6" destOrd="0" presId="urn:microsoft.com/office/officeart/2008/layout/VerticalCurvedList"/>
    <dgm:cxn modelId="{3271B9BE-AC8F-4B33-83A3-05554D2FED51}" type="presParOf" srcId="{8A0D63C7-18F6-4EC3-B7CE-D7B817E23B12}" destId="{1919E202-DB97-425B-8B9C-02D5C00560EA}" srcOrd="0" destOrd="0" presId="urn:microsoft.com/office/officeart/2008/layout/VerticalCurvedList"/>
    <dgm:cxn modelId="{1E454710-98FF-4702-9434-53127149C04F}" type="presParOf" srcId="{2C5922C6-7614-4F1D-AF65-401C18ADFCD5}" destId="{191AC57A-06F3-46A3-8383-9D227254CCE4}" srcOrd="7" destOrd="0" presId="urn:microsoft.com/office/officeart/2008/layout/VerticalCurvedList"/>
    <dgm:cxn modelId="{8D040847-14BD-40F7-B13E-9FDB816DA42A}" type="presParOf" srcId="{2C5922C6-7614-4F1D-AF65-401C18ADFCD5}" destId="{219239F6-7778-43FF-ABBE-0FBEE3557F0F}" srcOrd="8" destOrd="0" presId="urn:microsoft.com/office/officeart/2008/layout/VerticalCurvedList"/>
    <dgm:cxn modelId="{441D94D7-D31B-4504-BDD6-7F1E58B6A157}" type="presParOf" srcId="{219239F6-7778-43FF-ABBE-0FBEE3557F0F}" destId="{510380BF-AC40-4425-88EB-ADC250941F47}" srcOrd="0" destOrd="0" presId="urn:microsoft.com/office/officeart/2008/layout/VerticalCurvedList"/>
    <dgm:cxn modelId="{3B9857E0-462D-49AF-B12E-20DB849A784D}" type="presParOf" srcId="{2C5922C6-7614-4F1D-AF65-401C18ADFCD5}" destId="{4923FF75-C378-498D-B027-C757F558B18A}" srcOrd="9" destOrd="0" presId="urn:microsoft.com/office/officeart/2008/layout/VerticalCurvedList"/>
    <dgm:cxn modelId="{F3DEA4B3-1404-45AB-9605-32963E659630}" type="presParOf" srcId="{2C5922C6-7614-4F1D-AF65-401C18ADFCD5}" destId="{D2F16B89-5275-466F-A6CB-6C6C72EBC46C}" srcOrd="10" destOrd="0" presId="urn:microsoft.com/office/officeart/2008/layout/VerticalCurvedList"/>
    <dgm:cxn modelId="{8265047A-AA9C-4EDD-8D04-604728B94D12}" type="presParOf" srcId="{D2F16B89-5275-466F-A6CB-6C6C72EBC46C}" destId="{3E793CD5-1C79-4ADB-A4F9-5333462A71A2}" srcOrd="0" destOrd="0" presId="urn:microsoft.com/office/officeart/2008/layout/VerticalCurvedList"/>
    <dgm:cxn modelId="{EB56A69C-30B0-4E9F-98B6-CE5B103761AD}" type="presParOf" srcId="{2C5922C6-7614-4F1D-AF65-401C18ADFCD5}" destId="{4D943CF4-C41A-44AA-A318-B259BE11F41E}" srcOrd="11" destOrd="0" presId="urn:microsoft.com/office/officeart/2008/layout/VerticalCurvedList"/>
    <dgm:cxn modelId="{D95D1330-0B34-4CBC-8BE0-76C3903F8B97}" type="presParOf" srcId="{2C5922C6-7614-4F1D-AF65-401C18ADFCD5}" destId="{3CDD9354-824B-4867-9C9B-CD14AEE87C07}" srcOrd="12" destOrd="0" presId="urn:microsoft.com/office/officeart/2008/layout/VerticalCurvedList"/>
    <dgm:cxn modelId="{8186D9F4-8070-4911-8637-7A0C910EA773}" type="presParOf" srcId="{3CDD9354-824B-4867-9C9B-CD14AEE87C07}" destId="{7B80A907-A448-473C-B6C7-0375227E316D}" srcOrd="0" destOrd="0" presId="urn:microsoft.com/office/officeart/2008/layout/VerticalCurvedList"/>
    <dgm:cxn modelId="{2C757F47-F698-4267-89F7-1DBE1574AB32}" type="presParOf" srcId="{2C5922C6-7614-4F1D-AF65-401C18ADFCD5}" destId="{E31CBF77-2F04-4BA6-A7CC-1D2E55ECA779}" srcOrd="13" destOrd="0" presId="urn:microsoft.com/office/officeart/2008/layout/VerticalCurvedList"/>
    <dgm:cxn modelId="{E621EE78-597A-4F5D-93E7-D6141B30F5CC}" type="presParOf" srcId="{2C5922C6-7614-4F1D-AF65-401C18ADFCD5}" destId="{61A10C6E-25AB-4530-A97F-BEDD11DD5572}" srcOrd="14" destOrd="0" presId="urn:microsoft.com/office/officeart/2008/layout/VerticalCurvedList"/>
    <dgm:cxn modelId="{2A88F61F-D509-4E36-A759-6F0B80B11133}" type="presParOf" srcId="{61A10C6E-25AB-4530-A97F-BEDD11DD5572}" destId="{81756BEF-4DB1-4EAB-B178-98EDC5AF84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45E50-EFD6-46A3-B5F1-46531F856348}">
      <dsp:nvSpPr>
        <dsp:cNvPr id="0" name=""/>
        <dsp:cNvSpPr/>
      </dsp:nvSpPr>
      <dsp:spPr>
        <a:xfrm>
          <a:off x="305246" y="197811"/>
          <a:ext cx="7523363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rPr>
            <a:t>Intérêt des pointeurs</a:t>
          </a:r>
        </a:p>
      </dsp:txBody>
      <dsp:txXfrm>
        <a:off x="305246" y="197811"/>
        <a:ext cx="7523363" cy="395449"/>
      </dsp:txXfrm>
    </dsp:sp>
    <dsp:sp modelId="{C8177782-0567-47A9-98A8-68040919173E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CF9391-7ABF-4F6A-8281-BDF33207E045}">
      <dsp:nvSpPr>
        <dsp:cNvPr id="0" name=""/>
        <dsp:cNvSpPr/>
      </dsp:nvSpPr>
      <dsp:spPr>
        <a:xfrm>
          <a:off x="663361" y="791334"/>
          <a:ext cx="7165248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rPr>
            <a:t>Les différents types d’adressage</a:t>
          </a:r>
        </a:p>
      </dsp:txBody>
      <dsp:txXfrm>
        <a:off x="663361" y="791334"/>
        <a:ext cx="7165248" cy="395449"/>
      </dsp:txXfrm>
    </dsp:sp>
    <dsp:sp modelId="{A2B9A23E-BA8F-466E-8CFE-8E89114B6E4A}">
      <dsp:nvSpPr>
        <dsp:cNvPr id="0" name=""/>
        <dsp:cNvSpPr/>
      </dsp:nvSpPr>
      <dsp:spPr>
        <a:xfrm>
          <a:off x="504220" y="830936"/>
          <a:ext cx="318282" cy="31624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DD74A8-2912-4893-84F5-E28F5A1CDEDB}">
      <dsp:nvSpPr>
        <dsp:cNvPr id="0" name=""/>
        <dsp:cNvSpPr/>
      </dsp:nvSpPr>
      <dsp:spPr>
        <a:xfrm>
          <a:off x="859606" y="1384421"/>
          <a:ext cx="6969002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859606" y="1384421"/>
        <a:ext cx="6969002" cy="395449"/>
      </dsp:txXfrm>
    </dsp:sp>
    <dsp:sp modelId="{1919E202-DB97-425B-8B9C-02D5C00560EA}">
      <dsp:nvSpPr>
        <dsp:cNvPr id="0" name=""/>
        <dsp:cNvSpPr/>
      </dsp:nvSpPr>
      <dsp:spPr>
        <a:xfrm>
          <a:off x="700465" y="1424023"/>
          <a:ext cx="318282" cy="31624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1AC57A-06F3-46A3-8383-9D227254CCE4}">
      <dsp:nvSpPr>
        <dsp:cNvPr id="0" name=""/>
        <dsp:cNvSpPr/>
      </dsp:nvSpPr>
      <dsp:spPr>
        <a:xfrm>
          <a:off x="922266" y="1977944"/>
          <a:ext cx="6906343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Syntaxe</a:t>
          </a:r>
        </a:p>
      </dsp:txBody>
      <dsp:txXfrm>
        <a:off x="922266" y="1977944"/>
        <a:ext cx="6906343" cy="395449"/>
      </dsp:txXfrm>
    </dsp:sp>
    <dsp:sp modelId="{510380BF-AC40-4425-88EB-ADC250941F47}">
      <dsp:nvSpPr>
        <dsp:cNvPr id="0" name=""/>
        <dsp:cNvSpPr/>
      </dsp:nvSpPr>
      <dsp:spPr>
        <a:xfrm>
          <a:off x="763124" y="2015128"/>
          <a:ext cx="318282" cy="32108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23FF75-C378-498D-B027-C757F558B18A}">
      <dsp:nvSpPr>
        <dsp:cNvPr id="0" name=""/>
        <dsp:cNvSpPr/>
      </dsp:nvSpPr>
      <dsp:spPr>
        <a:xfrm>
          <a:off x="859606" y="2571466"/>
          <a:ext cx="6969002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Manipulation d’un pointeur</a:t>
          </a:r>
        </a:p>
      </dsp:txBody>
      <dsp:txXfrm>
        <a:off x="859606" y="2571466"/>
        <a:ext cx="6969002" cy="395449"/>
      </dsp:txXfrm>
    </dsp:sp>
    <dsp:sp modelId="{3E793CD5-1C79-4ADB-A4F9-5333462A71A2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943CF4-C41A-44AA-A318-B259BE11F41E}">
      <dsp:nvSpPr>
        <dsp:cNvPr id="0" name=""/>
        <dsp:cNvSpPr/>
      </dsp:nvSpPr>
      <dsp:spPr>
        <a:xfrm>
          <a:off x="663361" y="3164554"/>
          <a:ext cx="7165248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Pointeurs et tableaux</a:t>
          </a:r>
        </a:p>
      </dsp:txBody>
      <dsp:txXfrm>
        <a:off x="663361" y="3164554"/>
        <a:ext cx="7165248" cy="395449"/>
      </dsp:txXfrm>
    </dsp:sp>
    <dsp:sp modelId="{7B80A907-A448-473C-B6C7-0375227E316D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1CBF77-2F04-4BA6-A7CC-1D2E55ECA779}">
      <dsp:nvSpPr>
        <dsp:cNvPr id="0" name=""/>
        <dsp:cNvSpPr/>
      </dsp:nvSpPr>
      <dsp:spPr>
        <a:xfrm>
          <a:off x="305246" y="3758076"/>
          <a:ext cx="7523363" cy="39544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Pointeurs et fonctions</a:t>
          </a:r>
        </a:p>
      </dsp:txBody>
      <dsp:txXfrm>
        <a:off x="305246" y="3758076"/>
        <a:ext cx="7523363" cy="395449"/>
      </dsp:txXfrm>
    </dsp:sp>
    <dsp:sp modelId="{81756BEF-4DB1-4EAB-B178-98EDC5AF8420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CCD8A3-D0C3-4B8F-81C5-B7B3A13A24B7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CA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Programmation</a:t>
            </a:r>
            <a:r>
              <a:rPr kumimoji="0" lang="fr-CA" sz="3200" b="1" i="0" u="none" strike="noStrike" kern="1200" cap="none" spc="0" normalizeH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Procédurale 1</a:t>
            </a:r>
            <a:endParaRPr kumimoji="0" lang="fr-CA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Equipe Algorithmique &amp; Programmation</a:t>
            </a: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Année universitaire :</a:t>
            </a:r>
            <a:r>
              <a:rPr kumimoji="0" lang="fr-FR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2021 - 2022</a:t>
            </a:r>
            <a:endParaRPr kumimoji="0" lang="fr-CA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571744"/>
            <a:ext cx="82868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500174"/>
            <a:ext cx="8463884" cy="480914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just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pointeur est une 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spéciale qui peut contenir l’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d’une autre variable.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pointeur est 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limité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 un type de données.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un pointeur P contient l’adresse d’une variable A, on dit que P 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A.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500174"/>
            <a:ext cx="8463884" cy="480914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pointeurs et les noms de variables ont le même rôle: ils donnent accès à un emplacement en mémoire.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contre, un pointeur peut contenir différentes adresses mais le nom d’une variable  reste toujours lié à la même adresse.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lvl="0" indent="-342900">
              <a:spcBef>
                <a:spcPct val="20000"/>
              </a:spcBef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57288" y="2500306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  </a:t>
            </a:r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Syntaxe: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&lt;type&gt;  *P;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D’après la déclaration, P est un pointeur qui pourra recevoir des adresses de variables qui auront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type &lt;type&gt; 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pointeur sur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peut pas contenir l’adresse d’une variable de type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désigne une variable pointeur pouvant contenir uniquement l’adresse d’une variable de type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Bonne pratique de programmation 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choisir des noms de variable appropriés: (Ex. : </a:t>
            </a:r>
            <a:r>
              <a:rPr lang="fr-FR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NombrePtr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d’un pointeur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48" y="1285836"/>
            <a:ext cx="7886700" cy="585794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symbole </a:t>
            </a: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permet d’initialiser un pointeur qui ne pointe sur rien. Cette valeur NULL peut être affectée à tout pointeur quel que soit le type.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symbole NULL est défini dans la librairie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r-F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Initialisation d’un pointeur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857224" y="5143512"/>
            <a:ext cx="7143800" cy="42862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Dès qu’on déclare un pointeur, il est préférable de l’initialiser à NULL.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928670"/>
            <a:ext cx="8501090" cy="7072362"/>
          </a:xfrm>
        </p:spPr>
        <p:txBody>
          <a:bodyPr vert="horz" lIns="91440" tIns="45720" rIns="91440" bIns="45720" rtlCol="0" anchor="t">
            <a:normAutofit fontScale="52500" lnSpcReduction="20000"/>
          </a:bodyPr>
          <a:lstStyle/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fr-FR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attribuer une valeur à un pointeur, il faut le faire pointer sur une variable précise.</a:t>
            </a:r>
            <a:endParaRPr lang="fr-FR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fr-FR" sz="448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44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r-FR" sz="448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8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448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A;</a:t>
            </a:r>
            <a:endParaRPr lang="fr-FR" sz="44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448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448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p1;  </a:t>
            </a:r>
            <a:endParaRPr lang="fr-FR" sz="44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448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448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p2;</a:t>
            </a:r>
            <a:endParaRPr lang="fr-FR" sz="44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p1=&amp;A;    </a:t>
            </a:r>
            <a:r>
              <a:rPr lang="fr-FR" sz="448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p1 contient l’adresse de A */</a:t>
            </a:r>
            <a:endParaRPr lang="fr-FR" sz="448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44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 </a:t>
            </a:r>
            <a:r>
              <a:rPr lang="fr-FR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p2=p1;      </a:t>
            </a:r>
            <a:r>
              <a:rPr lang="fr-FR" sz="44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copie le contenu de p1 dans p2</a:t>
            </a:r>
            <a:r>
              <a:rPr lang="fr-FR" sz="448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fr-FR" sz="44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44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p2 et p1   pointent sur la même variable A*/</a:t>
            </a:r>
            <a:endParaRPr lang="fr-FR" sz="448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fr-FR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L’opérateur &amp; permet d’obtenir l’adresse d’une variable.</a:t>
            </a:r>
            <a:endParaRPr lang="fr-FR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fr-FR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L’opérateur &amp; ne peut pas être appliqué à des constantes ou des expressions.</a:t>
            </a:r>
            <a:endParaRPr lang="fr-FR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fr-FR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p1 et p2 désignent une variable pointeur initialisée à l’adresse de la variable A de type </a:t>
            </a:r>
            <a:r>
              <a:rPr lang="fr-FR" sz="44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Attribuer une valeur à un pointeur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avoir accès au contenu d’un pointeur, on utilise l’opérateur </a:t>
            </a:r>
            <a:r>
              <a:rPr lang="fr-FR" sz="2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suivi du nom du pointeur.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n=20;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=&amp;n;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fr-F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 sur l’entier n 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qui contient la valeur 20 */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ˈˈ %d ˈˈ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/*affiche la valeur 20 */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=40;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ˈˈ %d ˈˈ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pNombre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/*affiche la valeur 40 */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ˈˈ %d ˈˈ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n);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/*affiche la valeur 40 */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au contenu d’un pointeur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 *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</a:t>
            </a: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ont la même priorité que les autres opérateurs unaires </a:t>
            </a: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(!, ++, --). </a:t>
            </a:r>
            <a:endParaRPr lang="fr-F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les parenthèses ne sont pas utilisées, les expressions sont évaluées de droite à gauche.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856270" y="286319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Priorité des opérateurs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0298" y="3143248"/>
            <a:ext cx="4038480" cy="33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0"/>
            <a:ext cx="7886700" cy="1325563"/>
          </a:xfrm>
        </p:spPr>
        <p:txBody>
          <a:bodyPr/>
          <a:lstStyle/>
          <a:p>
            <a:r>
              <a:rPr lang="fr-FR" dirty="0"/>
              <a:t>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6142" y="587989"/>
            <a:ext cx="600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848" y="1412776"/>
            <a:ext cx="8568952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l’étudiant sera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de: 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pointeur 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pointeur 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contenu d'un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pointeur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pointeurs dans le prototype d'une fonction (paramètres d'entrée , retour) 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à travers un pointeur. 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Exercice 1 de la série d'exercices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903" y="512859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Pointeurs et tableaux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7154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1142984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Chaque opération avec des 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tableaux peut être aussi exprimée à l’aide de pointeurs.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Comme nous l’avons déjà vu dans le cours, le nom d’un tableau représente l’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 élément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tableau.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 nom d’un tableau est un pointeur constant sur le premier élément du tableau.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Pointeurs </a:t>
            </a:r>
            <a:r>
              <a:rPr lang="fr-FR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tableaux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714348" y="2786058"/>
            <a:ext cx="7786742" cy="42862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&amp;tableau[0] et tableau représentent l’adresse du premier élément du tableau</a:t>
            </a:r>
            <a:endParaRPr lang="fr-FR" dirty="0"/>
          </a:p>
          <a:p>
            <a:pP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00364" y="5143512"/>
            <a:ext cx="4495680" cy="1420920"/>
          </a:xfrm>
          <a:prstGeom prst="rect">
            <a:avLst/>
          </a:prstGeom>
          <a:ln w="9360">
            <a:solidFill>
              <a:srgbClr val="333399"/>
            </a:solidFill>
            <a:miter/>
          </a:ln>
        </p:spPr>
      </p:pic>
      <p:sp>
        <p:nvSpPr>
          <p:cNvPr id="12" name="CustomShape 9"/>
          <p:cNvSpPr/>
          <p:nvPr/>
        </p:nvSpPr>
        <p:spPr>
          <a:xfrm>
            <a:off x="1785918" y="4143380"/>
            <a:ext cx="3955680" cy="9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CA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A[10];</a:t>
            </a:r>
            <a:endParaRPr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P;</a:t>
            </a:r>
            <a:endParaRPr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A;	</a:t>
            </a:r>
            <a:r>
              <a:rPr lang="fr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/*est équivalente à P = &amp;A[0]*/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7154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Pointeurs et tableaux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57422" y="1428736"/>
            <a:ext cx="4195800" cy="2382840"/>
          </a:xfrm>
          <a:prstGeom prst="rect">
            <a:avLst/>
          </a:prstGeom>
          <a:ln>
            <a:noFill/>
          </a:ln>
        </p:spPr>
      </p:pic>
      <p:pic>
        <p:nvPicPr>
          <p:cNvPr id="20" name="Image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04" y="4071942"/>
            <a:ext cx="6019920" cy="154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556792"/>
            <a:ext cx="8501090" cy="6444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déplacer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pointeur dans un plan mémoire à l'aide des opérateurs :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d'addition, de soustraction, d'incrémentation, de décrémentation.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par un pointeur sur le même type</a:t>
            </a:r>
            <a:endParaRPr lang="fr-FR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et P2 deux pointeurs sur le même type de données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P2;      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 l’adresse contenue dans P2 à P1.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 pointe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la même variable que P2.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fr-F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et soustraction d'un nombre entier</a:t>
            </a:r>
            <a:endParaRPr lang="fr-FR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 pointe sur l'élément A[i] d'un tableau, alors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P+n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A[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P-n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A[i-n]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déplacement d'un pointeur par l'opérateur + ou – se fait par un nombre d'octets  multiple de la taille de la variable sur laquelle il pointe.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21175" y="1177588"/>
            <a:ext cx="624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 des pointeurs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Pointeurs </a:t>
            </a:r>
            <a:r>
              <a:rPr lang="fr-FR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tableaux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2060848"/>
            <a:ext cx="850109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Incrémentation </a:t>
            </a:r>
            <a:r>
              <a:rPr lang="fr-FR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décrémentation d'un pointeur</a:t>
            </a:r>
            <a:endParaRPr lang="fr-FR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 pointe sur l'élément A[i] d'un tableau, alors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après l'instruction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A[i+1]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P+=n</a:t>
            </a:r>
            <a:r>
              <a:rPr lang="fr-F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A[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P-</a:t>
            </a:r>
            <a:r>
              <a:rPr lang="fr-F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-; 	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A[i-1]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P-=n</a:t>
            </a:r>
            <a:r>
              <a:rPr lang="fr-F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 sur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A[i-n]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175" y="1177588"/>
            <a:ext cx="624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 des pointeurs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Pointeurs </a:t>
            </a:r>
            <a:r>
              <a:rPr lang="fr-FR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tableaux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844824"/>
            <a:ext cx="8501090" cy="691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Soustraction de deux pointeurs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Soient P1 et P2 deux pointeurs qui pointent </a:t>
            </a:r>
            <a:r>
              <a:rPr lang="fr-FR" sz="1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 deux cases du même tableau</a:t>
            </a: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P1-P2 </a:t>
            </a: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fournit le nombre de cases comprises entre P1 et P2.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Le résultat de la soustraction </a:t>
            </a:r>
            <a:r>
              <a:rPr lang="fr-FR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P1-P2 </a:t>
            </a: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- négatif, si P1 précède P2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-  nul, si P1 = P2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- positif, si P2 précède P1</a:t>
            </a:r>
            <a:endParaRPr lang="fr-FR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 deux pointeurs</a:t>
            </a:r>
            <a:endParaRPr lang="fr-FR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comparer deux pointeurs par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comparaison de deux pointeurs qui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pointent </a:t>
            </a:r>
            <a:r>
              <a:rPr lang="fr-FR" sz="1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 deux cases du 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 tableau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équivalente à la comparaison des indices correspondants.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21175" y="1177588"/>
            <a:ext cx="624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 des pointeurs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Pointeurs </a:t>
            </a:r>
            <a:r>
              <a:rPr lang="fr-FR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tableaux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5984" y="2214554"/>
            <a:ext cx="4622193" cy="4351338"/>
          </a:xfrm>
          <a:prstGeom prst="rect">
            <a:avLst/>
          </a:prstGeom>
          <a:ln w="9360">
            <a:solidFill>
              <a:srgbClr val="009999"/>
            </a:solidFill>
            <a:miter/>
          </a:ln>
        </p:spPr>
      </p:pic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Récapitulatif 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1285860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un tableau A de type quelconque et i un indice d’une composante de A: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Pointeurs et chaines de caractères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42910" y="107154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numéro de diapositive 4"/>
          <p:cNvSpPr txBox="1"/>
          <p:nvPr/>
        </p:nvSpPr>
        <p:spPr>
          <a:xfrm>
            <a:off x="6457950" y="60979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4EA0E9-6AA5-4C72-ADD8-CBD3FCBC503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1628800"/>
            <a:ext cx="8712725" cy="29124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71755" algn="just">
              <a:spcAft>
                <a:spcPts val="600"/>
              </a:spcAft>
              <a:buFont typeface="Arial Narrow" panose="020B0606020202030204" pitchFamily="34" charset="0"/>
              <a:buChar char="–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Tout ce qui a été mentionné concernant les pointeurs et les tableaux reste vrai pour les pointeurs et les chaînes de caractères.</a:t>
            </a:r>
            <a:endParaRPr lang="en-US" dirty="0"/>
          </a:p>
          <a:p>
            <a:pPr marL="71755" algn="just">
              <a:buFont typeface="Arial Narrow" panose="020B0606020202030204" pitchFamily="34" charset="0"/>
              <a:buChar char="–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Une chaine de caractère est un tableau de caractères qui se termine par le caractère spécial  ‘ \0 ’.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indent="-285750" algn="just">
              <a:buFont typeface="Arial Narrow" panose="020B0606020202030204" pitchFamily="34" charset="0"/>
              <a:buChar char="–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peut attribuer l'adresse d'une chaîne de caractères constante à un pointeur sur char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"; //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pointeur sur une variable de type char.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7504" y="486960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043608" y="4935896"/>
            <a:ext cx="864096" cy="2880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2160480" y="4726633"/>
          <a:ext cx="6732000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504000"/>
                <a:gridCol w="504000"/>
                <a:gridCol w="432000"/>
                <a:gridCol w="432000"/>
                <a:gridCol w="432000"/>
                <a:gridCol w="432000"/>
                <a:gridCol w="432000"/>
                <a:gridCol w="432000"/>
                <a:gridCol w="540000"/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‘P’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‘r’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‘o’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‘g’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‘r’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‘a’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‘m’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‘m’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‘a’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‘t’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‘i’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‘o’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‘n’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‘C’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‘\0’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691680" y="60217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chaîne " </a:t>
            </a:r>
            <a:r>
              <a:rPr lang="fr-FR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ProgrammationC</a:t>
            </a:r>
            <a:r>
              <a:rPr lang="fr-FR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est appelée </a:t>
            </a:r>
            <a:r>
              <a:rPr lang="fr-FR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 chaîne de caractères.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107504" y="5223928"/>
          <a:ext cx="1179000" cy="360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9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0028FF00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1567542" y="5229648"/>
          <a:ext cx="1060242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0242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fr-FR" sz="1600"/>
                        <a:t>@ 0028FF00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Connecteur droit 19"/>
          <p:cNvCxnSpPr/>
          <p:nvPr/>
        </p:nvCxnSpPr>
        <p:spPr>
          <a:xfrm>
            <a:off x="2627784" y="50856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1475656" y="508563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107504" y="5629444"/>
          <a:ext cx="1060242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0242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@ 0028FEFC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Pointeurs et chaines de caractères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42910" y="107154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28" y="2348880"/>
            <a:ext cx="8424936" cy="22947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compilateur 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la chaîne « 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dans une zone mémoire de 15 octets, c'est‐à‐dire un tableau de 15 caractères qui contient les 14 lettres du mot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 caractère ‘ \0 ‘.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l'exécution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l'affectation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 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  met l'adresse de cette zone mémoire dans le pointeur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  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 donc sur le premier caractère de la chaîne.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FR" sz="16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57288" y="2500306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  </a:t>
            </a:r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pointeurs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et pointeurs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Exploitation du passage par adresse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714348" y="1571612"/>
            <a:ext cx="8215370" cy="4143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just">
              <a:buFontTx/>
              <a:buChar char="-"/>
            </a:pP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C, </a:t>
            </a:r>
            <a:r>
              <a:rPr lang="fr-F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 permet de retourner qu’</a:t>
            </a:r>
            <a:r>
              <a:rPr lang="fr-F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 seule 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valeur.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Parfois une fonction doit retourner </a:t>
            </a:r>
            <a:r>
              <a:rPr lang="fr-F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plusieurs 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résultats en sortie.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-Il n’y a qu’une solution pour retourner plusieurs résultats: passer en 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paramètre  l’</a:t>
            </a:r>
            <a:r>
              <a:rPr lang="fr-F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variables où seront stockés les résultats.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passage par adresse est aussi utile pour modifier  le contenu des 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 déclarées dans d’autres fonctions .</a:t>
            </a: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dirty="0"/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4348" y="285728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714348" y="807702"/>
            <a:ext cx="9144064" cy="571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just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Une fonction qui retourne le minimum et le maximum  de deux entiers a et b.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dirty="0" err="1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void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min_max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a,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b,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 *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pmin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*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pmax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{   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if(a&lt;b) {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     *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pmin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=a;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     *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pmax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=b;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}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else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{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     *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pmin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=b;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     *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pmax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=a;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   }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main()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{  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a,b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min,max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printf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("Entrer deux entiers");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scanf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("%d  %d", &amp;a,&amp;b);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min_max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a,b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,&amp;min,&amp;max); 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>
                <a:latin typeface="Courier New" panose="02070309020205020404" charset="0"/>
                <a:cs typeface="Courier New" panose="02070309020205020404" charset="0"/>
              </a:rPr>
              <a:t>    printf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("le min est %d le max est %d",</a:t>
            </a:r>
            <a:r>
              <a:rPr lang="fr-FR" b="1" dirty="0" err="1">
                <a:latin typeface="Courier New" panose="02070309020205020404" charset="0"/>
                <a:cs typeface="Courier New" panose="02070309020205020404" charset="0"/>
              </a:rPr>
              <a:t>min,max</a:t>
            </a:r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); 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fr-FR" b="1" dirty="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fr-FR" b="1" dirty="0">
              <a:latin typeface="Courier New" panose="02070309020205020404" charset="0"/>
              <a:cs typeface="Courier New" panose="02070309020205020404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retourner plusieurs résultats, la fonction n’a qu’à prendre l’adresse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variables ou stocker les résultats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404" y="2600964"/>
            <a:ext cx="82868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Exercice 2 et 3 de la série d'exercices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903" y="512859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     </a:t>
            </a:r>
            <a:r>
              <a:rPr lang="fr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Intérêt des pointeurs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0"/>
            <a:ext cx="7886700" cy="1325563"/>
          </a:xfrm>
        </p:spPr>
        <p:txBody>
          <a:bodyPr/>
          <a:lstStyle/>
          <a:p>
            <a:r>
              <a:rPr lang="fr-FR" dirty="0"/>
              <a:t>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CustomShape 3"/>
          <p:cNvSpPr>
            <a:spLocks noGrp="1"/>
          </p:cNvSpPr>
          <p:nvPr>
            <p:ph idx="1"/>
          </p:nvPr>
        </p:nvSpPr>
        <p:spPr>
          <a:xfrm>
            <a:off x="571500" y="1607185"/>
            <a:ext cx="8429625" cy="437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accéder aux données en mémoire à l’aide de pointeurs i.e. des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pouvant contenir des adresses d’autres variables.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pointeurs sont le seul moyen de changer le contenu de variables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déclarées dans d’autres fonctions.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pointeurs nous permettent d’écrire des programmes plus compacts et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efficaces.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37" y="645774"/>
            <a:ext cx="600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Utilité des pointeurs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1071538" y="3714752"/>
            <a:ext cx="61516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</a:t>
            </a:r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différents types d’adressage</a:t>
            </a:r>
            <a:endParaRPr lang="fr-FR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3"/>
          <p:cNvSpPr/>
          <p:nvPr/>
        </p:nvSpPr>
        <p:spPr>
          <a:xfrm>
            <a:off x="714348" y="1571612"/>
            <a:ext cx="7585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 programmation, on utilise des variables pour stocker des informations.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714348" y="2071678"/>
            <a:ext cx="8429652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valeur d’une variable se trouve à un endroit spécifique dans la mémoire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l’ordinateur.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Arial" panose="020B0604020202020204"/>
            </a:endParaRPr>
          </a:p>
          <a:p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Adressage direct: Accès au contenu d’une variable par le nom de la variable.</a:t>
            </a:r>
            <a:endParaRPr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4171952" y="4329122"/>
            <a:ext cx="685800" cy="457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6215074" y="4329122"/>
            <a:ext cx="685800" cy="457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5000628" y="4357694"/>
            <a:ext cx="4338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>
                <a:latin typeface="Arial" panose="020B0604020202020204"/>
              </a:rPr>
              <a:t>10</a:t>
            </a:r>
            <a:endParaRPr lang="fr-FR" dirty="0">
              <a:latin typeface="Arial" panose="020B0604020202020204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3214678" y="4857760"/>
            <a:ext cx="3690360" cy="33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sz="1600" dirty="0">
                <a:latin typeface="Arial" panose="020B0604020202020204"/>
              </a:rPr>
              <a:t>Adresse :	 1E04    1E06    1E08   1E0A</a:t>
            </a:r>
            <a:endParaRPr lang="fr-FR" sz="1600" dirty="0">
              <a:latin typeface="Arial" panose="020B0604020202020204"/>
            </a:endParaRPr>
          </a:p>
        </p:txBody>
      </p:sp>
      <p:sp>
        <p:nvSpPr>
          <p:cNvPr id="166" name="CustomShape 16"/>
          <p:cNvSpPr/>
          <p:nvPr/>
        </p:nvSpPr>
        <p:spPr>
          <a:xfrm rot="16200000">
            <a:off x="5000628" y="3929066"/>
            <a:ext cx="304560" cy="304560"/>
          </a:xfrm>
          <a:prstGeom prst="leftUpArrow">
            <a:avLst>
              <a:gd name="adj1" fmla="val 9340"/>
              <a:gd name="adj2" fmla="val 18500"/>
              <a:gd name="adj3" fmla="val 6200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7"/>
          <p:cNvSpPr/>
          <p:nvPr/>
        </p:nvSpPr>
        <p:spPr>
          <a:xfrm>
            <a:off x="4643438" y="3786190"/>
            <a:ext cx="3330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>
                <a:latin typeface="Arial" panose="020B0604020202020204"/>
              </a:rPr>
              <a:t>A</a:t>
            </a:r>
            <a:endParaRPr lang="fr-FR" dirty="0">
              <a:latin typeface="Arial" panose="020B0604020202020204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1714480" y="4429132"/>
            <a:ext cx="9565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 err="1">
                <a:solidFill>
                  <a:srgbClr val="333399"/>
                </a:solidFill>
                <a:latin typeface="Arial" panose="020B0604020202020204"/>
              </a:rPr>
              <a:t>int</a:t>
            </a:r>
            <a:r>
              <a:rPr lang="fr-FR" dirty="0">
                <a:solidFill>
                  <a:srgbClr val="333399"/>
                </a:solidFill>
                <a:latin typeface="Arial" panose="020B0604020202020204"/>
              </a:rPr>
              <a:t> A;</a:t>
            </a:r>
            <a:endParaRPr lang="fr-FR" dirty="0">
              <a:solidFill>
                <a:srgbClr val="333399"/>
              </a:solidFill>
              <a:latin typeface="Arial" panose="020B0604020202020204"/>
            </a:endParaRPr>
          </a:p>
          <a:p>
            <a:r>
              <a:rPr lang="fr-FR" dirty="0">
                <a:solidFill>
                  <a:srgbClr val="333399"/>
                </a:solidFill>
                <a:latin typeface="Arial" panose="020B0604020202020204"/>
              </a:rPr>
              <a:t>A = 10;</a:t>
            </a:r>
            <a:endParaRPr lang="fr-FR" dirty="0">
              <a:solidFill>
                <a:srgbClr val="333399"/>
              </a:solidFill>
              <a:latin typeface="Arial" panose="020B0604020202020204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714348" y="5429606"/>
            <a:ext cx="7306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variable A nous permet  d’accéder directement au contenu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l’adresse 1E06.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Arial" panose="020B0604020202020204"/>
            </a:endParaRPr>
          </a:p>
          <a:p>
            <a:endParaRPr lang="fr-FR" dirty="0">
              <a:solidFill>
                <a:srgbClr val="FF0000"/>
              </a:solidFill>
              <a:latin typeface="Arial" panose="020B0604020202020204"/>
            </a:endParaRPr>
          </a:p>
          <a:p>
            <a:endParaRPr lang="fr-FR" dirty="0">
              <a:latin typeface="Arial" panose="020B0604020202020204"/>
            </a:endParaRPr>
          </a:p>
          <a:p>
            <a:endParaRPr lang="fr-FR" dirty="0">
              <a:latin typeface="Arial" panose="020B0604020202020204"/>
            </a:endParaRPr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CustomShape 3"/>
          <p:cNvSpPr/>
          <p:nvPr/>
        </p:nvSpPr>
        <p:spPr>
          <a:xfrm>
            <a:off x="714348" y="1071546"/>
            <a:ext cx="7585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l’adressage standard que nous avons utilisé jusqu’à présent.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4857752" y="4329122"/>
            <a:ext cx="685800" cy="457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7"/>
          <p:cNvSpPr/>
          <p:nvPr/>
        </p:nvSpPr>
        <p:spPr>
          <a:xfrm>
            <a:off x="5529274" y="4329122"/>
            <a:ext cx="685800" cy="457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13"/>
          <p:cNvSpPr/>
          <p:nvPr/>
        </p:nvSpPr>
        <p:spPr>
          <a:xfrm>
            <a:off x="4285554" y="4286256"/>
            <a:ext cx="500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>
                <a:latin typeface="Arial" panose="020B0604020202020204"/>
              </a:rPr>
              <a:t>. . .</a:t>
            </a:r>
            <a:endParaRPr lang="fr-FR" dirty="0">
              <a:latin typeface="Arial" panose="020B0604020202020204"/>
            </a:endParaRPr>
          </a:p>
        </p:txBody>
      </p:sp>
      <p:sp>
        <p:nvSpPr>
          <p:cNvPr id="33" name="CustomShape 13"/>
          <p:cNvSpPr/>
          <p:nvPr/>
        </p:nvSpPr>
        <p:spPr>
          <a:xfrm>
            <a:off x="5572132" y="4286256"/>
            <a:ext cx="500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>
                <a:latin typeface="Arial" panose="020B0604020202020204"/>
              </a:rPr>
              <a:t>. . .</a:t>
            </a:r>
            <a:endParaRPr lang="fr-FR" dirty="0">
              <a:latin typeface="Arial" panose="020B0604020202020204"/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6285818" y="4275166"/>
            <a:ext cx="500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fr-FR" dirty="0">
                <a:latin typeface="Arial" panose="020B0604020202020204"/>
              </a:rPr>
              <a:t>. . .</a:t>
            </a:r>
            <a:endParaRPr lang="fr-FR" dirty="0">
              <a:latin typeface="Arial" panose="020B0604020202020204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85786" y="364331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1538" y="428604"/>
            <a:ext cx="3571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Adressage direct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5"/>
          <p:cNvSpPr/>
          <p:nvPr/>
        </p:nvSpPr>
        <p:spPr>
          <a:xfrm>
            <a:off x="714348" y="2071678"/>
            <a:ext cx="8429652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ce cas précis, P est une variable d’un type particulier que l’on appelle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Arial" panose="020B0604020202020204"/>
            </a:endParaRPr>
          </a:p>
          <a:p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Adressage indirect: Accès au contenu d’une variable en passant par un </a:t>
            </a: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Pointeur qui contient l’adresse de la variable.</a:t>
            </a:r>
            <a:endParaRPr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3214678" y="4857760"/>
            <a:ext cx="3690360" cy="33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/>
        </p:txBody>
      </p:sp>
      <p:sp>
        <p:nvSpPr>
          <p:cNvPr id="27" name="CustomShape 3"/>
          <p:cNvSpPr/>
          <p:nvPr/>
        </p:nvSpPr>
        <p:spPr>
          <a:xfrm>
            <a:off x="785786" y="1214422"/>
            <a:ext cx="7929618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contenu d’une variable est obtenu en passant par une variable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contient l’adresse de la variable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85786" y="371475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endParaRPr lang="fr-F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1538" y="428604"/>
            <a:ext cx="3571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Adressage indirect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48" y="414338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A une variable contenant la valeur 10, et P un pointeur qui contient l’adresse de A.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mémoire, A et P peuvent se présenter comme suit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5984" y="5214950"/>
            <a:ext cx="5257800" cy="1434960"/>
          </a:xfrm>
          <a:prstGeom prst="rect">
            <a:avLst/>
          </a:prstGeom>
          <a:ln w="38160">
            <a:solidFill>
              <a:srgbClr val="009999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8918</Words>
  <Application>WPS Presentation</Application>
  <PresentationFormat>Affichage à l'écran (4:3)</PresentationFormat>
  <Paragraphs>506</Paragraphs>
  <Slides>33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Aparajita</vt:lpstr>
      <vt:lpstr>Microsoft YaHei</vt:lpstr>
      <vt:lpstr>Times New Roman</vt:lpstr>
      <vt:lpstr>Arial</vt:lpstr>
      <vt:lpstr>Calibri Light</vt:lpstr>
      <vt:lpstr>Calibri</vt:lpstr>
      <vt:lpstr>Nirmala UI</vt:lpstr>
      <vt:lpstr>Arial Unicode MS</vt:lpstr>
      <vt:lpstr>Arial Narrow</vt:lpstr>
      <vt:lpstr>Courier New</vt:lpstr>
      <vt:lpstr>Thème Office</vt:lpstr>
      <vt:lpstr>Office Theme</vt:lpstr>
      <vt:lpstr>1_Office Theme</vt:lpstr>
      <vt:lpstr>PowerPoint 演示文稿</vt:lpstr>
      <vt:lpstr>  </vt:lpstr>
      <vt:lpstr>PowerPoint 演示文稿</vt:lpstr>
      <vt:lpstr>      Plan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</dc:creator>
  <cp:lastModifiedBy>FATEN</cp:lastModifiedBy>
  <cp:revision>379</cp:revision>
  <dcterms:created xsi:type="dcterms:W3CDTF">2017-09-09T12:22:00Z</dcterms:created>
  <dcterms:modified xsi:type="dcterms:W3CDTF">2021-11-25T12:31:34Z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1036-11.2.0.10382</vt:lpwstr>
  </property>
  <property fmtid="{D5CDD505-2E9C-101B-9397-08002B2CF9AE}" pid="3" name="ICV">
    <vt:lpwstr>768E6AA9A802482EBF3A32EE1EA2B467</vt:lpwstr>
  </property>
</Properties>
</file>