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16" r:id="rId4"/>
    <p:sldId id="290" r:id="rId5"/>
    <p:sldId id="280" r:id="rId6"/>
    <p:sldId id="285" r:id="rId7"/>
    <p:sldId id="286" r:id="rId9"/>
    <p:sldId id="287" r:id="rId10"/>
    <p:sldId id="284" r:id="rId11"/>
    <p:sldId id="317" r:id="rId12"/>
    <p:sldId id="291" r:id="rId13"/>
    <p:sldId id="294" r:id="rId14"/>
    <p:sldId id="295" r:id="rId15"/>
    <p:sldId id="296" r:id="rId16"/>
    <p:sldId id="297" r:id="rId17"/>
    <p:sldId id="298" r:id="rId18"/>
    <p:sldId id="299" r:id="rId19"/>
    <p:sldId id="322" r:id="rId20"/>
    <p:sldId id="318" r:id="rId21"/>
    <p:sldId id="319" r:id="rId22"/>
    <p:sldId id="347" r:id="rId23"/>
    <p:sldId id="320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21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EE07D4-F84E-4BBE-9AD3-719F4B2C30E8}">
          <p14:sldIdLst>
            <p14:sldId id="256"/>
            <p14:sldId id="316"/>
            <p14:sldId id="290"/>
            <p14:sldId id="280"/>
            <p14:sldId id="285"/>
            <p14:sldId id="286"/>
            <p14:sldId id="287"/>
            <p14:sldId id="284"/>
            <p14:sldId id="317"/>
            <p14:sldId id="291"/>
            <p14:sldId id="294"/>
            <p14:sldId id="295"/>
            <p14:sldId id="296"/>
            <p14:sldId id="297"/>
            <p14:sldId id="298"/>
            <p14:sldId id="299"/>
            <p14:sldId id="322"/>
            <p14:sldId id="318"/>
            <p14:sldId id="319"/>
            <p14:sldId id="347"/>
            <p14:sldId id="320"/>
            <p14:sldId id="302"/>
            <p14:sldId id="303"/>
            <p14:sldId id="304"/>
            <p14:sldId id="305"/>
            <p14:sldId id="306"/>
            <p14:sldId id="307"/>
            <p14:sldId id="308"/>
            <p14:sldId id="3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0" y="4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000F0-5331-4BEE-93CC-6623BA77D340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00FF7-A96F-440A-ADD3-2D2A0E0ACFAF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/>
          <p:nvPr>
            <p:ph type="sldImg" idx="2"/>
          </p:nvPr>
        </p:nvSpPr>
        <p:spPr/>
      </p:sp>
      <p:sp>
        <p:nvSpPr>
          <p:cNvPr id="3" name="Espace réservé du texte 2"/>
          <p:cNvSpPr/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E13F-3005-4C70-9AB7-32D8A9EE2F34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46B-EEB1-4BED-A4EE-4813EEE5A446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4260-8E4F-44B2-BCE1-2C11D659EED5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2739-07CB-4FB7-87D4-7BCA90B0A19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5EBB-1D59-4910-9C01-2B17A6608A31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5006-23EF-4100-BD19-79883986ACF6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2DEC-66CB-47B4-B940-2D93DB7024E9}" type="datetime1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B307-C9BE-4CD1-871A-15067A0DBF83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EC77-3E54-4CFF-919F-4E8556994D27}" type="datetime1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FB06-CCB7-4729-AC66-47F73FB24BC6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B6D2-B7A0-4E7A-8230-6BB5324B0C39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7BBD-E8D9-4C1E-B6E1-C630A1F380F2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769" y="2367155"/>
            <a:ext cx="9144000" cy="162204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Chapitre 1:  Initiation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088" y="4564063"/>
            <a:ext cx="9144000" cy="1655762"/>
          </a:xfrm>
        </p:spPr>
        <p:txBody>
          <a:bodyPr>
            <a:normAutofit/>
          </a:bodyPr>
          <a:lstStyle/>
          <a:p>
            <a:r>
              <a:rPr lang="fr-FR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Niveau: 1A</a:t>
            </a:r>
            <a:endParaRPr lang="fr-F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43045" y="521339"/>
            <a:ext cx="11049077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5400" b="1" dirty="0"/>
              <a:t>    </a:t>
            </a:r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Notions de base</a:t>
            </a:r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lang="fr-FR" sz="36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Les variables</a:t>
            </a:r>
            <a:endParaRPr lang="fr-FR" sz="36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endParaRPr lang="fr-FR" sz="36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0" lvl="8">
              <a:buFont typeface="Wingdings" panose="05000000000000000000" pitchFamily="2" charset="2"/>
              <a:buChar char="§"/>
            </a:pPr>
            <a:r>
              <a:rPr lang="fr-FR" sz="36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Les opérateurs</a:t>
            </a:r>
            <a:endParaRPr lang="fr-FR" sz="36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48" y="6111080"/>
            <a:ext cx="1783621" cy="505680"/>
          </a:xfrm>
          <a:prstGeom prst="rect">
            <a:avLst/>
          </a:prstGeom>
          <a:noFill/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7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B411755-8DCF-4B1A-B0B5-5A24DF90B964}" type="slidenum">
              <a:rPr lang="en-GB" sz="1400"/>
            </a:fld>
            <a:endParaRPr lang="en-GB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8856" y="599778"/>
            <a:ext cx="8077200" cy="685800"/>
          </a:xfrm>
        </p:spPr>
        <p:txBody>
          <a:bodyPr/>
          <a:lstStyle/>
          <a:p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Les variables</a:t>
            </a:r>
            <a:endParaRPr lang="fr-FR" sz="3200" b="1" dirty="0"/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482599" y="1722388"/>
            <a:ext cx="11592859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914400" lvl="1" indent="-4572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variables permettent de représenter les </a:t>
            </a:r>
            <a:r>
              <a:rPr lang="fr-FR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données d’un programme.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variable est matérialisée par un emplacement </a:t>
            </a:r>
            <a:r>
              <a:rPr lang="fr-FR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mémoire identifié</a:t>
            </a:r>
            <a:r>
              <a:rPr lang="fr-F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un </a:t>
            </a:r>
            <a:r>
              <a:rPr lang="fr-FR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variable possède 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endParaRPr lang="fr-FR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fr-FR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endParaRPr lang="fr-FR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3829" y="3734978"/>
            <a:ext cx="6593542" cy="131018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8610600" y="2877671"/>
            <a:ext cx="452718" cy="7395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956486" y="3868515"/>
            <a:ext cx="2189256" cy="74773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ccolade ouvrante 8"/>
          <p:cNvSpPr/>
          <p:nvPr/>
        </p:nvSpPr>
        <p:spPr>
          <a:xfrm>
            <a:off x="5145742" y="4144297"/>
            <a:ext cx="168087" cy="10117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en arc 25"/>
          <p:cNvCxnSpPr/>
          <p:nvPr/>
        </p:nvCxnSpPr>
        <p:spPr>
          <a:xfrm flipV="1">
            <a:off x="2793516" y="4488151"/>
            <a:ext cx="9125132" cy="204659"/>
          </a:xfrm>
          <a:prstGeom prst="curvedConnector5">
            <a:avLst>
              <a:gd name="adj1" fmla="val -675"/>
              <a:gd name="adj2" fmla="val -378374"/>
              <a:gd name="adj3" fmla="val 101374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6" y="4973458"/>
            <a:ext cx="2041035" cy="1565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B411755-8DCF-4B1A-B0B5-5A24DF90B964}" type="slidenum">
              <a:rPr lang="en-GB" sz="1400"/>
            </a:fld>
            <a:endParaRPr lang="en-GB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42016" y="632798"/>
            <a:ext cx="8077200" cy="685800"/>
          </a:xfrm>
        </p:spPr>
        <p:txBody>
          <a:bodyPr/>
          <a:lstStyle/>
          <a:p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Les variables</a:t>
            </a:r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6875" y="1675130"/>
            <a:ext cx="3338195" cy="25609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336175" y="1763848"/>
            <a:ext cx="9278472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Qu'est-ce qu'une variable ?</a:t>
            </a:r>
            <a:endParaRPr 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fr-BE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nom d’un emplacement</a:t>
            </a:r>
            <a:r>
              <a:rPr lang="fr-BE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endParaRPr 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fr-BE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crée</a:t>
            </a:r>
            <a:r>
              <a:rPr lang="fr-BE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presque autant qu’on veut</a:t>
            </a:r>
            <a:endParaRPr 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</a:t>
            </a:r>
            <a:r>
              <a:rPr lang="fr-BE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contenu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peut changer </a:t>
            </a:r>
            <a:r>
              <a:rPr lang="fr-BE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dans le temps</a:t>
            </a:r>
            <a:endParaRPr lang="fr-BE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</a:t>
            </a:r>
            <a:r>
              <a:rPr lang="fr-BE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contient</a:t>
            </a:r>
            <a:r>
              <a:rPr lang="fr-BE" sz="24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toujours 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quelque chose</a:t>
            </a:r>
            <a:endParaRPr 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 algn="just">
              <a:buClr>
                <a:srgbClr val="C00000"/>
              </a:buClr>
              <a:buNone/>
            </a:pP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726440" y="5521325"/>
            <a:ext cx="10929620" cy="3987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2"/>
            <a:r>
              <a:rPr lang="fr-BE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variable sera toujours définie avant utilisation : elle doit être associée à un type de données</a:t>
            </a:r>
            <a:endParaRPr lang="fr-F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B411755-8DCF-4B1A-B0B5-5A24DF90B964}" type="slidenum">
              <a:rPr lang="en-GB" sz="1400"/>
            </a:fld>
            <a:endParaRPr lang="en-GB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05211" y="616923"/>
            <a:ext cx="8077200" cy="685800"/>
          </a:xfrm>
        </p:spPr>
        <p:txBody>
          <a:bodyPr/>
          <a:lstStyle/>
          <a:p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Les variables ( Nom )</a:t>
            </a:r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463176" y="1520266"/>
            <a:ext cx="10395324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800100" lvl="1" indent="-34290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BE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 de variables</a:t>
            </a:r>
            <a:r>
              <a:rPr lang="fr-BE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Contient </a:t>
            </a:r>
            <a:r>
              <a:rPr lang="fr-BE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 caractères max </a:t>
            </a:r>
            <a:endParaRPr lang="fr-BE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Commence par une</a:t>
            </a:r>
            <a:r>
              <a:rPr lang="fr-BE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lettre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le </a:t>
            </a:r>
            <a:r>
              <a:rPr lang="fr-BE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symbole </a:t>
            </a:r>
            <a:r>
              <a:rPr lang="fr-BE" sz="2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fr-BE" sz="2800" b="1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distingue les </a:t>
            </a:r>
            <a:r>
              <a:rPr lang="fr-FR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majuscules</a:t>
            </a:r>
            <a:r>
              <a:rPr lang="fr-F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les </a:t>
            </a:r>
            <a:r>
              <a:rPr lang="fr-FR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minuscules</a:t>
            </a:r>
            <a:r>
              <a:rPr lang="fr-FR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40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/>
              <a:t>                </a:t>
            </a:r>
            <a:r>
              <a:rPr lang="fr-F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ompteur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/>
              <a:t>’ et ‘ </a:t>
            </a:r>
            <a:r>
              <a:rPr lang="fr-F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ompteur</a:t>
            </a:r>
            <a:r>
              <a:rPr lang="fr-FR" sz="2400" dirty="0"/>
              <a:t>’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lang="fr-FR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deux</a:t>
            </a:r>
            <a:r>
              <a:rPr lang="fr-FR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différentes</a:t>
            </a:r>
            <a:endParaRPr lang="fr-FR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2" indent="-4572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peut pas être un des </a:t>
            </a:r>
            <a:r>
              <a:rPr lang="fr-BE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mots réservés du C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fr-B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Int, char, </a:t>
            </a:r>
            <a:r>
              <a:rPr lang="fr-B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B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choix des nom</a:t>
            </a:r>
            <a:r>
              <a:rPr lang="fr-FR" alt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important pour la</a:t>
            </a:r>
            <a:r>
              <a:rPr lang="fr-BE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lisibilité</a:t>
            </a:r>
            <a:r>
              <a:rPr lang="fr-BE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programme</a:t>
            </a:r>
            <a:endParaRPr lang="fr-B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B411755-8DCF-4B1A-B0B5-5A24DF90B964}" type="slidenum">
              <a:rPr lang="en-GB" sz="1400"/>
            </a:fld>
            <a:endParaRPr lang="en-GB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971" y="649943"/>
            <a:ext cx="8077200" cy="685800"/>
          </a:xfrm>
        </p:spPr>
        <p:txBody>
          <a:bodyPr/>
          <a:lstStyle/>
          <a:p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Les variables ( Type )</a:t>
            </a:r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98583" y="3467637"/>
            <a:ext cx="271431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R</a:t>
            </a: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éels</a:t>
            </a:r>
            <a:endParaRPr lang="en-US" b="1" dirty="0" err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1850" y="1752600"/>
            <a:ext cx="2985770" cy="38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indent="0" eaLnBrk="1" hangingPunct="1">
              <a:lnSpc>
                <a:spcPct val="80000"/>
              </a:lnSpc>
              <a:spcBef>
                <a:spcPct val="6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2400" dirty="0"/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est un langage typé: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7803" y="3467637"/>
            <a:ext cx="3276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Entiers</a:t>
            </a:r>
            <a:endParaRPr lang="fr-F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55309" y="2342953"/>
            <a:ext cx="2554867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6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de base en C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ccolade fermante 2"/>
          <p:cNvSpPr/>
          <p:nvPr/>
        </p:nvSpPr>
        <p:spPr>
          <a:xfrm rot="16200000">
            <a:off x="5097922" y="-433465"/>
            <a:ext cx="605620" cy="7110021"/>
          </a:xfrm>
          <a:prstGeom prst="rightBrace">
            <a:avLst/>
          </a:prstGeom>
          <a:noFill/>
          <a:ln w="254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07421" y="4108375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358775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2" eaLnBrk="1" hangingPunct="1">
              <a:buFont typeface="Wingdings" panose="05000000000000000000" pitchFamily="2" charset="2"/>
              <a:buChar char="w"/>
            </a:pPr>
            <a:r>
              <a:rPr lang="fr-FR" sz="1800" b="1" dirty="0">
                <a:solidFill>
                  <a:srgbClr val="006666"/>
                </a:solidFill>
              </a:rPr>
              <a:t> </a:t>
            </a:r>
            <a:r>
              <a:rPr lang="fr-FR" sz="1800" b="1" dirty="0" err="1">
                <a:solidFill>
                  <a:srgbClr val="006666"/>
                </a:solidFill>
              </a:rPr>
              <a:t>int</a:t>
            </a:r>
            <a:r>
              <a:rPr lang="fr-FR" sz="1800" dirty="0">
                <a:solidFill>
                  <a:srgbClr val="006666"/>
                </a:solidFill>
              </a:rPr>
              <a:t>     : entier standard</a:t>
            </a:r>
            <a:endParaRPr lang="fr-FR" sz="1800" dirty="0">
              <a:solidFill>
                <a:srgbClr val="006666"/>
              </a:solidFill>
            </a:endParaRPr>
          </a:p>
          <a:p>
            <a:pPr lvl="2" eaLnBrk="1" hangingPunct="1">
              <a:buFont typeface="Wingdings" panose="05000000000000000000" pitchFamily="2" charset="2"/>
              <a:buChar char="w"/>
            </a:pPr>
            <a:r>
              <a:rPr lang="fr-FR" sz="1800" b="1" dirty="0">
                <a:solidFill>
                  <a:srgbClr val="006666"/>
                </a:solidFill>
              </a:rPr>
              <a:t> short</a:t>
            </a:r>
            <a:r>
              <a:rPr lang="fr-FR" sz="1800" dirty="0">
                <a:solidFill>
                  <a:srgbClr val="006666"/>
                </a:solidFill>
              </a:rPr>
              <a:t> : entier court</a:t>
            </a:r>
            <a:endParaRPr lang="fr-FR" sz="1800" dirty="0">
              <a:solidFill>
                <a:srgbClr val="006666"/>
              </a:solidFill>
            </a:endParaRPr>
          </a:p>
          <a:p>
            <a:pPr lvl="2" eaLnBrk="1" hangingPunct="1">
              <a:buFont typeface="Wingdings" panose="05000000000000000000" pitchFamily="2" charset="2"/>
              <a:buChar char="w"/>
            </a:pPr>
            <a:r>
              <a:rPr lang="fr-FR" sz="1800" b="1" dirty="0">
                <a:solidFill>
                  <a:srgbClr val="006666"/>
                </a:solidFill>
              </a:rPr>
              <a:t> long   </a:t>
            </a:r>
            <a:r>
              <a:rPr lang="fr-FR" sz="1800" dirty="0">
                <a:solidFill>
                  <a:srgbClr val="006666"/>
                </a:solidFill>
              </a:rPr>
              <a:t>: entier long</a:t>
            </a:r>
            <a:endParaRPr lang="fr-FR" sz="1800" dirty="0">
              <a:solidFill>
                <a:srgbClr val="006666"/>
              </a:solidFill>
            </a:endParaRPr>
          </a:p>
        </p:txBody>
      </p:sp>
      <p:sp>
        <p:nvSpPr>
          <p:cNvPr id="16" name="AutoShape 13"/>
          <p:cNvSpPr/>
          <p:nvPr/>
        </p:nvSpPr>
        <p:spPr bwMode="auto">
          <a:xfrm>
            <a:off x="2875280" y="5391150"/>
            <a:ext cx="3642995" cy="965200"/>
          </a:xfrm>
          <a:prstGeom prst="borderCallout2">
            <a:avLst>
              <a:gd name="adj1" fmla="val 14287"/>
              <a:gd name="adj2" fmla="val -2440"/>
              <a:gd name="adj3" fmla="val 14287"/>
              <a:gd name="adj4" fmla="val -6046"/>
              <a:gd name="adj5" fmla="val -14287"/>
              <a:gd name="adj6" fmla="val -975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 langage C implémente le type char qui est en fait numérique</a:t>
            </a:r>
            <a:r>
              <a:rPr lang="fr-FR" sz="1600"/>
              <a:t>.</a:t>
            </a:r>
            <a:endParaRPr lang="fr-FR" sz="1600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-349404" y="4974011"/>
            <a:ext cx="367177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2" eaLnBrk="1" hangingPunct="1">
              <a:buFont typeface="Wingdings" panose="05000000000000000000" pitchFamily="2" charset="2"/>
              <a:buChar char="w"/>
            </a:pPr>
            <a:r>
              <a:rPr lang="fr-FR" sz="1800" b="1" dirty="0">
                <a:solidFill>
                  <a:srgbClr val="006666"/>
                </a:solidFill>
              </a:rPr>
              <a:t> char </a:t>
            </a:r>
            <a:r>
              <a:rPr lang="fr-FR" sz="1800" dirty="0">
                <a:solidFill>
                  <a:srgbClr val="006666"/>
                </a:solidFill>
              </a:rPr>
              <a:t>: caractère</a:t>
            </a:r>
            <a:endParaRPr lang="fr-FR" sz="1800" dirty="0">
              <a:solidFill>
                <a:srgbClr val="0066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00048" y="4050681"/>
            <a:ext cx="48925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Wingdings" panose="05000000000000000000" pitchFamily="2" charset="2"/>
              <a:buChar char="w"/>
            </a:pPr>
            <a:r>
              <a:rPr lang="fr-FR" b="1" dirty="0">
                <a:solidFill>
                  <a:srgbClr val="006666"/>
                </a:solidFill>
              </a:rPr>
              <a:t> </a:t>
            </a:r>
            <a:r>
              <a:rPr lang="fr-FR" b="1" dirty="0" err="1">
                <a:solidFill>
                  <a:srgbClr val="006666"/>
                </a:solidFill>
                <a:latin typeface="Tahoma" panose="020B0604030504040204" pitchFamily="34" charset="0"/>
              </a:rPr>
              <a:t>float</a:t>
            </a:r>
            <a:r>
              <a:rPr lang="fr-FR" b="1" dirty="0">
                <a:solidFill>
                  <a:srgbClr val="006666"/>
                </a:solidFill>
                <a:latin typeface="Tahoma" panose="020B0604030504040204" pitchFamily="34" charset="0"/>
              </a:rPr>
              <a:t> </a:t>
            </a:r>
            <a:r>
              <a:rPr lang="fr-FR" dirty="0">
                <a:solidFill>
                  <a:srgbClr val="006666"/>
                </a:solidFill>
                <a:latin typeface="Tahoma" panose="020B0604030504040204" pitchFamily="34" charset="0"/>
              </a:rPr>
              <a:t>: réel</a:t>
            </a:r>
            <a:endParaRPr lang="fr-FR" dirty="0">
              <a:solidFill>
                <a:srgbClr val="006666"/>
              </a:solidFill>
              <a:latin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w"/>
            </a:pPr>
            <a:r>
              <a:rPr lang="fr-FR" dirty="0">
                <a:solidFill>
                  <a:srgbClr val="006666"/>
                </a:solidFill>
                <a:latin typeface="Tahoma" panose="020B0604030504040204" pitchFamily="34" charset="0"/>
              </a:rPr>
              <a:t> </a:t>
            </a:r>
            <a:r>
              <a:rPr lang="fr-FR" b="1" dirty="0">
                <a:solidFill>
                  <a:srgbClr val="006666"/>
                </a:solidFill>
                <a:latin typeface="Tahoma" panose="020B0604030504040204" pitchFamily="34" charset="0"/>
              </a:rPr>
              <a:t>double</a:t>
            </a:r>
            <a:r>
              <a:rPr lang="fr-FR" dirty="0">
                <a:solidFill>
                  <a:srgbClr val="006666"/>
                </a:solidFill>
                <a:latin typeface="Tahoma" panose="020B0604030504040204" pitchFamily="34" charset="0"/>
              </a:rPr>
              <a:t> : réel double</a:t>
            </a:r>
            <a:endParaRPr lang="fr-FR" dirty="0">
              <a:solidFill>
                <a:srgbClr val="006666"/>
              </a:solidFill>
              <a:latin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w"/>
            </a:pPr>
            <a:r>
              <a:rPr lang="fr-FR" dirty="0">
                <a:solidFill>
                  <a:srgbClr val="006666"/>
                </a:solidFill>
                <a:latin typeface="Tahoma" panose="020B0604030504040204" pitchFamily="34" charset="0"/>
              </a:rPr>
              <a:t> </a:t>
            </a:r>
            <a:r>
              <a:rPr lang="fr-FR" b="1" dirty="0">
                <a:solidFill>
                  <a:srgbClr val="006666"/>
                </a:solidFill>
                <a:latin typeface="Tahoma" panose="020B0604030504040204" pitchFamily="34" charset="0"/>
              </a:rPr>
              <a:t>long double </a:t>
            </a:r>
            <a:r>
              <a:rPr lang="fr-FR" dirty="0">
                <a:solidFill>
                  <a:srgbClr val="006666"/>
                </a:solidFill>
                <a:latin typeface="Tahoma" panose="020B0604030504040204" pitchFamily="34" charset="0"/>
              </a:rPr>
              <a:t>: réel long double</a:t>
            </a:r>
            <a:endParaRPr lang="fr-FR" dirty="0">
              <a:solidFill>
                <a:srgbClr val="0066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B411755-8DCF-4B1A-B0B5-5A24DF90B964}" type="slidenum">
              <a:rPr lang="en-GB" sz="1400"/>
            </a:fld>
            <a:endParaRPr lang="en-GB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376" y="649943"/>
            <a:ext cx="8077200" cy="685800"/>
          </a:xfrm>
        </p:spPr>
        <p:txBody>
          <a:bodyPr/>
          <a:lstStyle/>
          <a:p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Les variables ( Type : Entiers )</a:t>
            </a:r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Group 2"/>
          <p:cNvGraphicFramePr>
            <a:graphicFrameLocks noGrp="1"/>
          </p:cNvGraphicFramePr>
          <p:nvPr>
            <p:ph idx="1"/>
          </p:nvPr>
        </p:nvGraphicFramePr>
        <p:xfrm>
          <a:off x="1389528" y="1355912"/>
          <a:ext cx="9287435" cy="5000438"/>
        </p:xfrm>
        <a:graphic>
          <a:graphicData uri="http://schemas.openxmlformats.org/drawingml/2006/table">
            <a:tbl>
              <a:tblPr/>
              <a:tblGrid>
                <a:gridCol w="2185279"/>
                <a:gridCol w="3460025"/>
                <a:gridCol w="3642131"/>
              </a:tblGrid>
              <a:tr h="400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anose="020B0604030504040204" pitchFamily="34" charset="0"/>
                        </a:rPr>
                        <a:t>Type</a:t>
                      </a:r>
                      <a:endParaRPr kumimoji="0" 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anose="020B0604030504040204" pitchFamily="34" charset="0"/>
                        </a:rPr>
                        <a:t>Nombre d’octets</a:t>
                      </a:r>
                      <a:endParaRPr kumimoji="0" lang="fr-FR" sz="18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anose="020B0604030504040204" pitchFamily="34" charset="0"/>
                        </a:rPr>
                        <a:t>Domaine</a:t>
                      </a:r>
                      <a:endParaRPr kumimoji="0" lang="fr-FR" sz="18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int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[-2</a:t>
                      </a:r>
                      <a:r>
                        <a:rPr kumimoji="0" lang="fr-F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31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, 2</a:t>
                      </a:r>
                      <a:r>
                        <a:rPr kumimoji="0" lang="fr-F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31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-1]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unsigned int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[0, 2</a:t>
                      </a:r>
                      <a:r>
                        <a:rPr kumimoji="0" lang="fr-F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32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-1]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short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[-32768, 32767]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unsigned short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[0, 65535]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long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[-2</a:t>
                      </a:r>
                      <a:r>
                        <a:rPr kumimoji="0" lang="fr-F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31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, 2</a:t>
                      </a:r>
                      <a:r>
                        <a:rPr kumimoji="0" lang="fr-F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31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-1]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unsigned long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[0, 2</a:t>
                      </a:r>
                      <a:r>
                        <a:rPr kumimoji="0" lang="fr-F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32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-1]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char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     1	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[-128, 127] 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Unsigned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 char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[0, 255] 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Float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[-3.4*10</a:t>
                      </a:r>
                      <a:r>
                        <a:rPr kumimoji="0" lang="fr-FR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38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, 3.4*10</a:t>
                      </a:r>
                      <a:r>
                        <a:rPr kumimoji="0" lang="fr-FR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38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]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double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[-1.7*10</a:t>
                      </a:r>
                      <a:r>
                        <a:rPr kumimoji="0" lang="fr-FR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308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, 1.7*10</a:t>
                      </a:r>
                      <a:r>
                        <a:rPr kumimoji="0" lang="fr-FR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308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]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long double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[-3.4*10</a:t>
                      </a:r>
                      <a:r>
                        <a:rPr kumimoji="0" lang="fr-F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4932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, 1.7*10</a:t>
                      </a:r>
                      <a:r>
                        <a:rPr kumimoji="0" lang="fr-F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4932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]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à coins arrondis 2"/>
          <p:cNvSpPr/>
          <p:nvPr/>
        </p:nvSpPr>
        <p:spPr>
          <a:xfrm>
            <a:off x="545690" y="1759981"/>
            <a:ext cx="10412362" cy="3388659"/>
          </a:xfrm>
          <a:prstGeom prst="roundRect">
            <a:avLst/>
          </a:prstGeom>
          <a:solidFill>
            <a:srgbClr val="C00000">
              <a:alpha val="26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545690" y="5163671"/>
            <a:ext cx="10412362" cy="1192679"/>
          </a:xfrm>
          <a:prstGeom prst="roundRect">
            <a:avLst/>
          </a:prstGeom>
          <a:solidFill>
            <a:schemeClr val="accent1">
              <a:alpha val="26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 rot="16200000">
            <a:off x="310195" y="3249440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fr-FR" sz="24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Entiers</a:t>
            </a:r>
            <a:endParaRPr lang="fr-FR" sz="24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 rot="16200000">
            <a:off x="-377750" y="5234141"/>
            <a:ext cx="271431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</a:rPr>
              <a:t>R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</a:rPr>
              <a:t>éels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B411755-8DCF-4B1A-B0B5-5A24DF90B964}" type="slidenum">
              <a:rPr lang="en-GB" sz="1400"/>
            </a:fld>
            <a:endParaRPr lang="en-GB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526" y="600413"/>
            <a:ext cx="8077200" cy="685800"/>
          </a:xfrm>
        </p:spPr>
        <p:txBody>
          <a:bodyPr/>
          <a:lstStyle/>
          <a:p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Les variables ( Exemple ) </a:t>
            </a:r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3188049" y="1768554"/>
            <a:ext cx="8916798" cy="4523105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lvl="1" indent="0" algn="just">
              <a:buClr>
                <a:srgbClr val="C00000"/>
              </a:buClr>
            </a:pP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fr-F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sz="24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Bibliothèque d’entrées-sorties standard */</a:t>
            </a:r>
            <a:endParaRPr lang="fr-F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>
                <a:srgbClr val="C00000"/>
              </a:buClr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>
                <a:srgbClr val="C00000"/>
              </a:buClr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>
                <a:srgbClr val="C00000"/>
              </a:buClr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>
                <a:srgbClr val="C00000"/>
              </a:buClr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>
                <a:srgbClr val="C00000"/>
              </a:buClr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a;                                               </a:t>
            </a:r>
            <a:r>
              <a:rPr lang="fr-FR" sz="24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déclaration</a:t>
            </a:r>
            <a:endParaRPr lang="fr-FR" sz="24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>
                <a:srgbClr val="C00000"/>
              </a:buClr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just">
              <a:buClr>
                <a:srgbClr val="C00000"/>
              </a:buClr>
              <a:buSzTx/>
              <a:buFontTx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a=127;                                                </a:t>
            </a:r>
            <a:r>
              <a:rPr lang="fr-FR" sz="24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affectation </a:t>
            </a:r>
            <a:endParaRPr lang="fr-FR" sz="24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>
                <a:srgbClr val="C00000"/>
              </a:buClr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>
                <a:srgbClr val="C00000"/>
              </a:buClr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("la valeur de a = %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d",a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fr-FR" sz="24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affichage de la valeur de a</a:t>
            </a:r>
            <a:endParaRPr lang="fr-FR" sz="24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>
                <a:srgbClr val="C00000"/>
              </a:buClr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>
                <a:srgbClr val="C00000"/>
              </a:buClr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 flipH="1" flipV="1">
            <a:off x="3064654" y="1953751"/>
            <a:ext cx="999416" cy="624209"/>
          </a:xfrm>
          <a:prstGeom prst="line">
            <a:avLst/>
          </a:prstGeom>
          <a:ln w="2540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flipH="1">
            <a:off x="4064068" y="2605543"/>
            <a:ext cx="950379" cy="3619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90849" y="1654629"/>
            <a:ext cx="2997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toujours la fonction principale d’un programme C</a:t>
            </a:r>
            <a:endParaRPr lang="fr-FR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 flipH="1">
            <a:off x="3722462" y="2953753"/>
            <a:ext cx="433890" cy="3841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flipH="1">
            <a:off x="3630559" y="5842594"/>
            <a:ext cx="433890" cy="317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>
            <a:stCxn id="18" idx="3"/>
          </p:cNvCxnSpPr>
          <p:nvPr/>
        </p:nvCxnSpPr>
        <p:spPr>
          <a:xfrm flipH="1" flipV="1">
            <a:off x="3052978" y="3145840"/>
            <a:ext cx="669484" cy="1"/>
          </a:xfrm>
          <a:prstGeom prst="line">
            <a:avLst/>
          </a:prstGeom>
          <a:ln w="2540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9" idx="3"/>
          </p:cNvCxnSpPr>
          <p:nvPr/>
        </p:nvCxnSpPr>
        <p:spPr>
          <a:xfrm flipH="1">
            <a:off x="2961710" y="6001344"/>
            <a:ext cx="669484" cy="1"/>
          </a:xfrm>
          <a:prstGeom prst="line">
            <a:avLst/>
          </a:prstGeom>
          <a:ln w="2540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29416" y="2891279"/>
            <a:ext cx="3059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Début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bloc d’instructions</a:t>
            </a:r>
            <a:endParaRPr lang="fr-FR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90849" y="5474077"/>
            <a:ext cx="28417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bloc d’instructions</a:t>
            </a:r>
            <a:endParaRPr lang="fr-FR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    </a:t>
            </a:r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Exercice d’application</a:t>
            </a:r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6207" y="2076813"/>
            <a:ext cx="10515600" cy="2704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Exercice 2 de la série</a:t>
            </a:r>
            <a:r>
              <a:rPr lang="fr-FR" dirty="0"/>
              <a:t>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88807" y="2583184"/>
            <a:ext cx="1104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5400" b="1" dirty="0"/>
              <a:t>    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&amp; Ecriture de données</a:t>
            </a:r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48" y="6111080"/>
            <a:ext cx="1783621" cy="505680"/>
          </a:xfrm>
          <a:prstGeom prst="rect">
            <a:avLst/>
          </a:prstGeom>
          <a:noFill/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48800" y="6492877"/>
            <a:ext cx="27432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79101" y="347980"/>
            <a:ext cx="10515600" cy="1325563"/>
          </a:xfrm>
        </p:spPr>
        <p:txBody>
          <a:bodyPr/>
          <a:lstStyle/>
          <a:p>
            <a:pPr algn="l" eaLnBrk="1" hangingPunct="1">
              <a:buClrTx/>
              <a:buSzTx/>
              <a:buFontTx/>
            </a:pPr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Affichage de données </a:t>
            </a:r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97840" y="1553210"/>
            <a:ext cx="10855960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r-FR" u="sng" dirty="0">
                <a:solidFill>
                  <a:srgbClr val="00B050"/>
                </a:solidFill>
              </a:rPr>
              <a:t>Fonction </a:t>
            </a:r>
            <a:r>
              <a:rPr lang="fr-FR" b="1" u="sng" dirty="0" err="1">
                <a:solidFill>
                  <a:srgbClr val="00B050"/>
                </a:solidFill>
              </a:rPr>
              <a:t>printf</a:t>
            </a:r>
            <a:r>
              <a:rPr lang="fr-FR" b="1" u="sng" dirty="0">
                <a:solidFill>
                  <a:srgbClr val="00B050"/>
                </a:solidFill>
              </a:rPr>
              <a:t>()</a:t>
            </a:r>
            <a:endParaRPr lang="fr-FR" b="1" u="sng" dirty="0">
              <a:solidFill>
                <a:srgbClr val="00B050"/>
              </a:solidFill>
            </a:endParaRPr>
          </a:p>
          <a:p>
            <a:pPr eaLnBrk="1" hangingPunct="1"/>
            <a:endParaRPr lang="fr-FR" b="1" u="sng" dirty="0">
              <a:solidFill>
                <a:srgbClr val="00B050"/>
              </a:solidFill>
            </a:endParaRPr>
          </a:p>
          <a:p>
            <a:pPr eaLnBrk="1" hangingPunct="1"/>
            <a:r>
              <a:rPr lang="fr-FR" dirty="0" err="1">
                <a:solidFill>
                  <a:srgbClr val="006666"/>
                </a:solidFill>
              </a:rPr>
              <a:t>printf</a:t>
            </a:r>
            <a:r>
              <a:rPr lang="fr-FR" dirty="0">
                <a:solidFill>
                  <a:srgbClr val="006666"/>
                </a:solidFill>
              </a:rPr>
              <a:t> (" </a:t>
            </a:r>
            <a:r>
              <a:rPr lang="fr-FR" dirty="0" err="1">
                <a:solidFill>
                  <a:srgbClr val="006666"/>
                </a:solidFill>
              </a:rPr>
              <a:t>text</a:t>
            </a:r>
            <a:r>
              <a:rPr lang="fr-FR" dirty="0">
                <a:solidFill>
                  <a:srgbClr val="006666"/>
                </a:solidFill>
              </a:rPr>
              <a:t> </a:t>
            </a:r>
            <a:r>
              <a:rPr lang="fr-FR" b="1" i="1" dirty="0">
                <a:solidFill>
                  <a:schemeClr val="accent2">
                    <a:lumMod val="75000"/>
                  </a:schemeClr>
                </a:solidFill>
                <a:effectLst/>
              </a:rPr>
              <a:t>Format  </a:t>
            </a:r>
            <a:r>
              <a:rPr lang="fr-FR" dirty="0">
                <a:solidFill>
                  <a:srgbClr val="006666"/>
                </a:solidFill>
              </a:rPr>
              <a:t>", </a:t>
            </a:r>
            <a:r>
              <a:rPr lang="fr-FR" b="1" i="1" dirty="0" err="1">
                <a:solidFill>
                  <a:schemeClr val="accent2">
                    <a:lumMod val="75000"/>
                  </a:schemeClr>
                </a:solidFill>
              </a:rPr>
              <a:t>NomVal </a:t>
            </a:r>
            <a:r>
              <a:rPr lang="fr-FR" dirty="0">
                <a:solidFill>
                  <a:srgbClr val="006666"/>
                </a:solidFill>
              </a:rPr>
              <a:t>);</a:t>
            </a:r>
            <a:endParaRPr lang="fr-FR" dirty="0">
              <a:solidFill>
                <a:srgbClr val="006666"/>
              </a:solidFill>
            </a:endParaRPr>
          </a:p>
          <a:p>
            <a:pPr eaLnBrk="1" hangingPunct="1"/>
            <a:endParaRPr lang="fr-FR" dirty="0">
              <a:solidFill>
                <a:srgbClr val="006666"/>
              </a:solidFill>
            </a:endParaRPr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d’afficher  des chaînes de caractères et des données de types différents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fr-FR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Group 3"/>
          <p:cNvGraphicFramePr>
            <a:graphicFrameLocks noGrp="1"/>
          </p:cNvGraphicFramePr>
          <p:nvPr>
            <p:ph idx="1"/>
          </p:nvPr>
        </p:nvGraphicFramePr>
        <p:xfrm>
          <a:off x="3521971" y="4014699"/>
          <a:ext cx="4876800" cy="1980915"/>
        </p:xfrm>
        <a:graphic>
          <a:graphicData uri="http://schemas.openxmlformats.org/drawingml/2006/table">
            <a:tbl>
              <a:tblPr/>
              <a:tblGrid>
                <a:gridCol w="1295400"/>
                <a:gridCol w="3581400"/>
              </a:tblGrid>
              <a:tr h="420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Format</a:t>
                      </a:r>
                      <a:endParaRPr kumimoji="0" 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Données</a:t>
                      </a:r>
                      <a:endParaRPr kumimoji="0" lang="fr-F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anose="020B0604030504040204" pitchFamily="34" charset="0"/>
                        </a:rPr>
                        <a:t>%d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Nombre entier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anose="020B0604030504040204" pitchFamily="34" charset="0"/>
                        </a:rPr>
                        <a:t>%u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Nombre entier non signé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anose="020B0604030504040204" pitchFamily="34" charset="0"/>
                        </a:rPr>
                        <a:t>%c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Caractère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anose="020B0604030504040204" pitchFamily="34" charset="0"/>
                        </a:rPr>
                        <a:t>%f</a:t>
                      </a:r>
                      <a:endParaRPr kumimoji="0" 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Nombre à virgule flottante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</a:t>
            </a:r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 </a:t>
            </a:r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 fin de ce chapitre, l’étudiant sera capable de: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Connaître la structure d’un programme C.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Manipuler les variables et les opérateurs de base en C.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Connaître et utiliser les fonctions de lecture et d’écriture en C.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79101" y="347980"/>
            <a:ext cx="10515600" cy="1325563"/>
          </a:xfrm>
        </p:spPr>
        <p:txBody>
          <a:bodyPr/>
          <a:lstStyle/>
          <a:p>
            <a:pPr algn="l" eaLnBrk="1" hangingPunct="1">
              <a:buClrTx/>
              <a:buSzTx/>
              <a:buFontTx/>
            </a:pPr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Lecture de données </a:t>
            </a:r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15010" y="2198370"/>
            <a:ext cx="11280140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r-FR" u="sng" dirty="0">
                <a:solidFill>
                  <a:srgbClr val="00B050"/>
                </a:solidFill>
              </a:rPr>
              <a:t>Fonction </a:t>
            </a:r>
            <a:r>
              <a:rPr lang="fr-FR" b="1" u="sng" dirty="0" err="1">
                <a:solidFill>
                  <a:srgbClr val="00B050"/>
                </a:solidFill>
              </a:rPr>
              <a:t>scanf</a:t>
            </a:r>
            <a:r>
              <a:rPr lang="fr-FR" b="1" u="sng" dirty="0">
                <a:solidFill>
                  <a:srgbClr val="00B050"/>
                </a:solidFill>
              </a:rPr>
              <a:t>()</a:t>
            </a:r>
            <a:endParaRPr lang="fr-FR" b="1" u="sng" dirty="0">
              <a:solidFill>
                <a:srgbClr val="00B050"/>
              </a:solidFill>
            </a:endParaRPr>
          </a:p>
          <a:p>
            <a:pPr eaLnBrk="1" hangingPunct="1"/>
            <a:endParaRPr lang="fr-FR" b="1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err="1">
                <a:solidFill>
                  <a:srgbClr val="006666"/>
                </a:solidFill>
              </a:rPr>
              <a:t>Scanf</a:t>
            </a:r>
            <a:r>
              <a:rPr lang="en-US" dirty="0">
                <a:solidFill>
                  <a:srgbClr val="006666"/>
                </a:solidFill>
              </a:rPr>
              <a:t> (“</a:t>
            </a:r>
            <a:r>
              <a:rPr lang="fr-FR" b="1" i="1" dirty="0">
                <a:solidFill>
                  <a:schemeClr val="accent2">
                    <a:lumMod val="75000"/>
                  </a:schemeClr>
                </a:solidFill>
                <a:effectLst/>
              </a:rPr>
              <a:t>Format </a:t>
            </a:r>
            <a:r>
              <a:rPr lang="en-US" dirty="0">
                <a:solidFill>
                  <a:srgbClr val="006666"/>
                </a:solidFill>
              </a:rPr>
              <a:t>",</a:t>
            </a:r>
            <a:r>
              <a:rPr lang="en-US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fr-FR" b="1" i="1" dirty="0">
                <a:solidFill>
                  <a:srgbClr val="C00000"/>
                </a:solidFill>
              </a:rPr>
              <a:t> </a:t>
            </a:r>
            <a:r>
              <a:rPr lang="fr-FR" b="1" i="1" dirty="0" err="1">
                <a:solidFill>
                  <a:schemeClr val="accent2">
                    <a:lumMod val="75000"/>
                  </a:schemeClr>
                </a:solidFill>
              </a:rPr>
              <a:t>NomVal</a:t>
            </a:r>
            <a:r>
              <a:rPr lang="en-US" dirty="0">
                <a:solidFill>
                  <a:srgbClr val="006666"/>
                </a:solidFill>
              </a:rPr>
              <a:t>);</a:t>
            </a:r>
            <a:endParaRPr lang="en-US" dirty="0">
              <a:solidFill>
                <a:srgbClr val="006666"/>
              </a:solidFill>
            </a:endParaRPr>
          </a:p>
          <a:p>
            <a:pPr eaLnBrk="1" hangingPunct="1"/>
            <a:endParaRPr lang="fr-FR" dirty="0">
              <a:solidFill>
                <a:srgbClr val="006666"/>
              </a:solidFill>
              <a:sym typeface="Symbol" panose="05050102010706020507" pitchFamily="18" charset="2"/>
            </a:endParaRPr>
          </a:p>
          <a:p>
            <a:pPr algn="just" eaLnBrk="1" hangingPunct="1"/>
            <a:r>
              <a:rPr lang="fr-FR" dirty="0">
                <a:solidFill>
                  <a:srgbClr val="006666"/>
                </a:solidFill>
                <a:sym typeface="Symbol" panose="05050102010706020507" pitchFamily="18" charset="2"/>
              </a:rPr>
              <a:t></a:t>
            </a:r>
            <a:r>
              <a:rPr lang="fr-FR" dirty="0">
                <a:solidFill>
                  <a:srgbClr val="006666"/>
                </a:solidFill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de lire des chaînes de caractères et traite des données de types différents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fr-FR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    </a:t>
            </a:r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Exercice d’application</a:t>
            </a:r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1892" y="2481943"/>
            <a:ext cx="10515600" cy="27040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Exercice 3 de la série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608705" y="2194560"/>
            <a:ext cx="10515600" cy="1515110"/>
          </a:xfrm>
        </p:spPr>
        <p:txBody>
          <a:bodyPr>
            <a:normAutofit/>
          </a:bodyPr>
          <a:lstStyle/>
          <a:p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endParaRPr lang="fr-F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543461" y="660794"/>
            <a:ext cx="8229600" cy="762000"/>
          </a:xfrm>
        </p:spPr>
        <p:txBody>
          <a:bodyPr/>
          <a:lstStyle/>
          <a:p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Opérateurs de base</a:t>
            </a:r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4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962809" y="6275294"/>
            <a:ext cx="99162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fld id="{481BE1E0-DFFA-484D-9FBD-5CD5F660415A}" type="slidenum">
              <a:rPr lang="en-US" sz="1400">
                <a:ea typeface="MS PGothic" panose="020B0600070205080204" pitchFamily="34" charset="-128"/>
              </a:rPr>
            </a:fld>
            <a:endParaRPr lang="en-US" sz="1400" dirty="0">
              <a:ea typeface="MS PGothic" panose="020B0600070205080204" pitchFamily="34" charset="-128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38200" y="1550893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fr-FR" b="1" dirty="0"/>
              <a:t>Opérateurs arithmétiques :</a:t>
            </a:r>
            <a:r>
              <a:rPr lang="fr-FR" sz="1000" b="1" dirty="0"/>
              <a:t> </a:t>
            </a:r>
            <a:endParaRPr lang="fr-FR" sz="1000" b="1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fr-FR" sz="1000" b="1" dirty="0">
              <a:solidFill>
                <a:srgbClr val="A50021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5800" y="1703293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endParaRPr lang="fr-FR" sz="2000" b="1" dirty="0">
              <a:solidFill>
                <a:srgbClr val="A50021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A50021"/>
                </a:solidFill>
              </a:rPr>
              <a:t>+</a:t>
            </a:r>
            <a:r>
              <a:rPr lang="fr-FR" sz="2000" dirty="0">
                <a:solidFill>
                  <a:srgbClr val="A50021"/>
                </a:solidFill>
              </a:rPr>
              <a:t> : addition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>
                <a:solidFill>
                  <a:srgbClr val="006666"/>
                </a:solidFill>
                <a:sym typeface="Wingdings" panose="05000000000000000000" pitchFamily="2" charset="2"/>
              </a:rPr>
              <a:t> a + b</a:t>
            </a:r>
            <a:endParaRPr lang="fr-FR" sz="2000" dirty="0">
              <a:solidFill>
                <a:srgbClr val="006666"/>
              </a:solidFill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6666"/>
              </a:solidFill>
              <a:sym typeface="Wingdings" panose="05000000000000000000" pitchFamily="2" charset="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143000" y="2693893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fr-FR" sz="2000" b="1">
                <a:solidFill>
                  <a:srgbClr val="A50021"/>
                </a:solidFill>
              </a:rPr>
              <a:t>-</a:t>
            </a:r>
            <a:r>
              <a:rPr lang="fr-FR" sz="2000">
                <a:solidFill>
                  <a:srgbClr val="A50021"/>
                </a:solidFill>
              </a:rPr>
              <a:t>  : soustraction</a:t>
            </a:r>
            <a:r>
              <a:rPr lang="fr-FR" sz="2000">
                <a:solidFill>
                  <a:srgbClr val="FF0000"/>
                </a:solidFill>
              </a:rPr>
              <a:t> </a:t>
            </a:r>
            <a:r>
              <a:rPr lang="fr-FR" sz="2000">
                <a:solidFill>
                  <a:srgbClr val="006666"/>
                </a:solidFill>
                <a:sym typeface="Wingdings" panose="05000000000000000000" pitchFamily="2" charset="2"/>
              </a:rPr>
              <a:t> a – b</a:t>
            </a:r>
            <a:endParaRPr lang="fr-FR" sz="2600">
              <a:solidFill>
                <a:srgbClr val="006666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85800" y="3074893"/>
            <a:ext cx="7086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6666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A50021"/>
                </a:solidFill>
              </a:rPr>
              <a:t>*</a:t>
            </a:r>
            <a:r>
              <a:rPr lang="fr-FR" sz="2000" dirty="0">
                <a:solidFill>
                  <a:srgbClr val="A50021"/>
                </a:solidFill>
              </a:rPr>
              <a:t> : multiplication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>
                <a:solidFill>
                  <a:srgbClr val="006666"/>
                </a:solidFill>
                <a:sym typeface="Wingdings" panose="05000000000000000000" pitchFamily="2" charset="2"/>
              </a:rPr>
              <a:t> a * b</a:t>
            </a:r>
            <a:endParaRPr lang="fr-FR" sz="2000" dirty="0">
              <a:solidFill>
                <a:srgbClr val="006666"/>
              </a:solidFill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fr-FR" sz="2000" dirty="0">
              <a:solidFill>
                <a:srgbClr val="006666"/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85800" y="3760693"/>
            <a:ext cx="708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fr-FR" sz="2000">
              <a:solidFill>
                <a:srgbClr val="006666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fr-FR" sz="2000" b="1">
                <a:solidFill>
                  <a:srgbClr val="A50021"/>
                </a:solidFill>
              </a:rPr>
              <a:t>/</a:t>
            </a:r>
            <a:r>
              <a:rPr lang="fr-FR" sz="2000">
                <a:solidFill>
                  <a:srgbClr val="A50021"/>
                </a:solidFill>
              </a:rPr>
              <a:t> : division (entière et rationnelle)</a:t>
            </a:r>
            <a:r>
              <a:rPr lang="fr-FR" sz="2000">
                <a:solidFill>
                  <a:srgbClr val="FF0000"/>
                </a:solidFill>
              </a:rPr>
              <a:t> </a:t>
            </a:r>
            <a:r>
              <a:rPr lang="fr-FR" sz="2000">
                <a:solidFill>
                  <a:srgbClr val="006666"/>
                </a:solidFill>
                <a:sym typeface="Wingdings" panose="05000000000000000000" pitchFamily="2" charset="2"/>
              </a:rPr>
              <a:t> a / b</a:t>
            </a:r>
            <a:endParaRPr lang="en-US" sz="2000">
              <a:solidFill>
                <a:srgbClr val="3366CC"/>
              </a:solidFill>
            </a:endParaRP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</a:pPr>
            <a:endParaRPr lang="fr-FR" sz="1800">
              <a:solidFill>
                <a:srgbClr val="3366CC"/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62000" y="4294093"/>
            <a:ext cx="7086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fr-FR" sz="1000" dirty="0">
              <a:solidFill>
                <a:srgbClr val="006666"/>
              </a:solidFill>
            </a:endParaRP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</a:pPr>
            <a:r>
              <a:rPr lang="fr-FR" sz="1800" dirty="0">
                <a:solidFill>
                  <a:srgbClr val="3366CC"/>
                </a:solidFill>
              </a:rPr>
              <a:t>Si a et b sont des entiers (a = 7; b = 2)  a / b donne 3</a:t>
            </a:r>
            <a:endParaRPr lang="fr-FR" sz="1800" dirty="0">
              <a:solidFill>
                <a:srgbClr val="3366CC"/>
              </a:solidFill>
            </a:endParaRP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</a:pPr>
            <a:r>
              <a:rPr lang="fr-FR" sz="1800" dirty="0">
                <a:solidFill>
                  <a:srgbClr val="3366CC"/>
                </a:solidFill>
              </a:rPr>
              <a:t>Si a ou b est un réel (a = 7; b = 2.0) a / b donne 3.5</a:t>
            </a:r>
            <a:endParaRPr lang="fr-FR" sz="1800" dirty="0">
              <a:solidFill>
                <a:srgbClr val="3366CC"/>
              </a:solidFill>
            </a:endParaRP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</a:pPr>
            <a:endParaRPr lang="fr-FR" sz="1800" dirty="0">
              <a:solidFill>
                <a:srgbClr val="3366CC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685800" y="5360893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fr-FR" sz="400" dirty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A50021"/>
                </a:solidFill>
              </a:rPr>
              <a:t>%</a:t>
            </a:r>
            <a:r>
              <a:rPr lang="fr-FR" sz="2000" dirty="0">
                <a:solidFill>
                  <a:srgbClr val="A50021"/>
                </a:solidFill>
              </a:rPr>
              <a:t> : modulo  (reste de la division entière)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>
                <a:solidFill>
                  <a:srgbClr val="006666"/>
                </a:solidFill>
                <a:sym typeface="Wingdings" panose="05000000000000000000" pitchFamily="2" charset="2"/>
              </a:rPr>
              <a:t> a % b</a:t>
            </a:r>
            <a:endParaRPr lang="fr-FR" sz="2000" dirty="0">
              <a:solidFill>
                <a:srgbClr val="006666"/>
              </a:solidFill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fr-FR" sz="2000" dirty="0">
              <a:solidFill>
                <a:srgbClr val="A50021"/>
              </a:solidFill>
              <a:sym typeface="Wingdings" panose="05000000000000000000" pitchFamily="2" charset="2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62000" y="5665693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fr-FR" sz="1000">
              <a:solidFill>
                <a:srgbClr val="006666"/>
              </a:solidFill>
            </a:endParaRP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</a:pPr>
            <a:r>
              <a:rPr lang="fr-FR" sz="1800">
                <a:solidFill>
                  <a:srgbClr val="3366CC"/>
                </a:solidFill>
              </a:rPr>
              <a:t>a = 7; b = 2  alors a % b donne 1</a:t>
            </a:r>
            <a:endParaRPr lang="fr-FR" sz="1800">
              <a:solidFill>
                <a:srgbClr val="33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192306" y="610629"/>
            <a:ext cx="8229600" cy="762000"/>
          </a:xfrm>
        </p:spPr>
        <p:txBody>
          <a:bodyPr/>
          <a:lstStyle/>
          <a:p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Opérateurs de base</a:t>
            </a:r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4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962809" y="6275294"/>
            <a:ext cx="99162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fld id="{481BE1E0-DFFA-484D-9FBD-5CD5F660415A}" type="slidenum">
              <a:rPr lang="en-US" sz="1400">
                <a:ea typeface="MS PGothic" panose="020B0600070205080204" pitchFamily="34" charset="-128"/>
              </a:rPr>
            </a:fld>
            <a:endParaRPr lang="en-US" sz="1400" dirty="0">
              <a:ea typeface="MS PGothic" panose="020B0600070205080204" pitchFamily="34" charset="-128"/>
            </a:endParaRPr>
          </a:p>
        </p:txBody>
      </p:sp>
      <p:sp>
        <p:nvSpPr>
          <p:cNvPr id="1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44070" y="1220230"/>
            <a:ext cx="9031941" cy="28273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sz="1800" b="1" dirty="0"/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fr-FR" b="1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fr-FR" sz="1800" b="1" dirty="0">
                <a:solidFill>
                  <a:srgbClr val="A50021"/>
                </a:solidFill>
              </a:rPr>
              <a:t>&amp;&amp;</a:t>
            </a:r>
            <a:r>
              <a:rPr lang="fr-FR" sz="1800" dirty="0">
                <a:solidFill>
                  <a:srgbClr val="A50021"/>
                </a:solidFill>
              </a:rPr>
              <a:t> : et logique (AND)</a:t>
            </a:r>
            <a:endParaRPr lang="fr-FR" sz="1800" dirty="0">
              <a:solidFill>
                <a:srgbClr val="A50021"/>
              </a:solidFill>
            </a:endParaRPr>
          </a:p>
          <a:p>
            <a:pPr lvl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Char char="§"/>
            </a:pPr>
            <a:endParaRPr lang="fr-FR" sz="1800" dirty="0">
              <a:solidFill>
                <a:srgbClr val="A50021"/>
              </a:solidFill>
            </a:endParaRPr>
          </a:p>
          <a:p>
            <a:pPr lvl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fr-FR" sz="1800" b="1" dirty="0">
                <a:solidFill>
                  <a:srgbClr val="A50021"/>
                </a:solidFill>
              </a:rPr>
              <a:t>||</a:t>
            </a:r>
            <a:r>
              <a:rPr lang="fr-FR" sz="1800" dirty="0">
                <a:solidFill>
                  <a:srgbClr val="A50021"/>
                </a:solidFill>
              </a:rPr>
              <a:t> : ou logique (OR)</a:t>
            </a:r>
            <a:endParaRPr lang="fr-FR" sz="1800" dirty="0">
              <a:solidFill>
                <a:srgbClr val="A50021"/>
              </a:solidFill>
            </a:endParaRPr>
          </a:p>
          <a:p>
            <a:pPr lvl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Char char="§"/>
            </a:pPr>
            <a:endParaRPr lang="fr-FR" sz="1800" dirty="0">
              <a:solidFill>
                <a:srgbClr val="A50021"/>
              </a:solidFill>
            </a:endParaRPr>
          </a:p>
          <a:p>
            <a:pPr lvl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fr-FR" sz="1800" b="1" dirty="0">
                <a:solidFill>
                  <a:srgbClr val="A50021"/>
                </a:solidFill>
              </a:rPr>
              <a:t>! </a:t>
            </a:r>
            <a:r>
              <a:rPr lang="fr-FR" sz="1800" dirty="0">
                <a:solidFill>
                  <a:srgbClr val="A50021"/>
                </a:solidFill>
              </a:rPr>
              <a:t>: négation (NOT)</a:t>
            </a:r>
            <a:endParaRPr lang="fr-FR" sz="1800" dirty="0">
              <a:solidFill>
                <a:srgbClr val="A50021"/>
              </a:solidFill>
            </a:endParaRPr>
          </a:p>
        </p:txBody>
      </p:sp>
      <p:graphicFrame>
        <p:nvGraphicFramePr>
          <p:cNvPr id="2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4401670" y="1611500"/>
          <a:ext cx="3962400" cy="204479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1066800"/>
                <a:gridCol w="1066800"/>
                <a:gridCol w="609600"/>
              </a:tblGrid>
              <a:tr h="458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a &amp;&amp; b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a || b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anose="020B0604030504040204" pitchFamily="34" charset="0"/>
                        </a:rPr>
                        <a:t>! a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838200" y="4343400"/>
            <a:ext cx="11353800" cy="174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fr-FR" b="1" dirty="0">
                <a:solidFill>
                  <a:srgbClr val="C00000"/>
                </a:solidFill>
              </a:rPr>
              <a:t>Pas de type booléen en C</a:t>
            </a: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opérateurs logiques considèrent toute valeur </a:t>
            </a:r>
            <a:r>
              <a:rPr lang="fr-FR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différente de zéro</a:t>
            </a:r>
            <a:r>
              <a:rPr lang="fr-F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 </a:t>
            </a:r>
            <a:r>
              <a:rPr lang="fr-FR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vrai</a:t>
            </a:r>
            <a:r>
              <a:rPr lang="fr-F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zéro</a:t>
            </a: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 </a:t>
            </a:r>
            <a:r>
              <a:rPr lang="fr-FR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faux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2400" dirty="0"/>
              <a:t>	</a:t>
            </a:r>
            <a:r>
              <a:rPr lang="fr-FR" sz="1800" dirty="0">
                <a:solidFill>
                  <a:srgbClr val="A50021"/>
                </a:solidFill>
              </a:rPr>
              <a:t>(4 &lt; 10)		</a:t>
            </a:r>
            <a:r>
              <a:rPr lang="fr-FR" sz="1800" b="1" dirty="0">
                <a:solidFill>
                  <a:schemeClr val="tx2"/>
                </a:solidFill>
              </a:rPr>
              <a:t>1 (vrai)</a:t>
            </a:r>
            <a:endParaRPr lang="fr-FR" sz="1800" b="1" dirty="0">
              <a:solidFill>
                <a:schemeClr val="tx2"/>
              </a:solidFill>
            </a:endParaRPr>
          </a:p>
          <a:p>
            <a:pPr lvl="4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sz="1800" dirty="0">
                <a:solidFill>
                  <a:srgbClr val="A50021"/>
                </a:solidFill>
              </a:rPr>
              <a:t>	!(5 &gt; 1)		</a:t>
            </a:r>
            <a:r>
              <a:rPr lang="fr-FR" sz="1800" b="1" dirty="0">
                <a:solidFill>
                  <a:srgbClr val="00B050"/>
                </a:solidFill>
              </a:rPr>
              <a:t>0 (faux)</a:t>
            </a:r>
            <a:endParaRPr lang="fr-FR" sz="1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</a:t>
            </a:r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Opérateurs ( Opérateurs de comparaison 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Opérateurs de comparaison : </a:t>
            </a:r>
            <a:r>
              <a:rPr lang="fr-FR" sz="2200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(1: vrai ou 0: faux)</a:t>
            </a:r>
            <a:endParaRPr lang="fr-FR" sz="2200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lang="fr-FR" sz="1400" b="1" dirty="0"/>
          </a:p>
          <a:p>
            <a:pPr lvl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rgbClr val="A50021"/>
                </a:solidFill>
              </a:rPr>
              <a:t>==</a:t>
            </a:r>
            <a:r>
              <a:rPr lang="fr-FR" dirty="0">
                <a:solidFill>
                  <a:srgbClr val="A50021"/>
                </a:solidFill>
              </a:rPr>
              <a:t> : égal à</a:t>
            </a:r>
            <a:r>
              <a:rPr lang="fr-FR" dirty="0">
                <a:solidFill>
                  <a:srgbClr val="CC3300"/>
                </a:solidFill>
              </a:rPr>
              <a:t> </a:t>
            </a:r>
            <a:r>
              <a:rPr lang="fr-FR" dirty="0">
                <a:solidFill>
                  <a:srgbClr val="006666"/>
                </a:solidFill>
                <a:sym typeface="Wingdings" panose="05000000000000000000" pitchFamily="2" charset="2"/>
              </a:rPr>
              <a:t> a == b</a:t>
            </a:r>
            <a:endParaRPr lang="fr-FR" dirty="0">
              <a:solidFill>
                <a:srgbClr val="006666"/>
              </a:solidFill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  <a:buClr>
                <a:srgbClr val="A50021"/>
              </a:buClr>
              <a:buNone/>
            </a:pPr>
            <a:endParaRPr lang="fr-FR" sz="1400" dirty="0">
              <a:solidFill>
                <a:srgbClr val="CC3300"/>
              </a:solidFill>
            </a:endParaRPr>
          </a:p>
          <a:p>
            <a:pPr lvl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rgbClr val="A50021"/>
                </a:solidFill>
              </a:rPr>
              <a:t>!=</a:t>
            </a:r>
            <a:r>
              <a:rPr lang="fr-FR" dirty="0">
                <a:solidFill>
                  <a:srgbClr val="A50021"/>
                </a:solidFill>
              </a:rPr>
              <a:t> : différent de</a:t>
            </a:r>
            <a:r>
              <a:rPr lang="fr-FR" dirty="0">
                <a:solidFill>
                  <a:srgbClr val="CC3300"/>
                </a:solidFill>
              </a:rPr>
              <a:t> </a:t>
            </a:r>
            <a:r>
              <a:rPr lang="fr-FR" dirty="0">
                <a:solidFill>
                  <a:srgbClr val="006666"/>
                </a:solidFill>
                <a:sym typeface="Wingdings" panose="05000000000000000000" pitchFamily="2" charset="2"/>
              </a:rPr>
              <a:t> a != b</a:t>
            </a:r>
            <a:endParaRPr lang="fr-FR" dirty="0">
              <a:solidFill>
                <a:srgbClr val="006666"/>
              </a:solidFill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Char char="§"/>
            </a:pPr>
            <a:endParaRPr lang="fr-FR" sz="1400" dirty="0">
              <a:solidFill>
                <a:srgbClr val="CC3300"/>
              </a:solidFill>
            </a:endParaRPr>
          </a:p>
          <a:p>
            <a:pPr lvl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rgbClr val="A50021"/>
                </a:solidFill>
              </a:rPr>
              <a:t>&lt;</a:t>
            </a:r>
            <a:r>
              <a:rPr lang="fr-FR" dirty="0">
                <a:solidFill>
                  <a:srgbClr val="A50021"/>
                </a:solidFill>
              </a:rPr>
              <a:t> : strictement inférieur</a:t>
            </a:r>
            <a:r>
              <a:rPr lang="fr-FR" dirty="0">
                <a:solidFill>
                  <a:srgbClr val="CC3300"/>
                </a:solidFill>
              </a:rPr>
              <a:t> </a:t>
            </a:r>
            <a:r>
              <a:rPr lang="fr-FR" dirty="0">
                <a:solidFill>
                  <a:srgbClr val="006666"/>
                </a:solidFill>
                <a:sym typeface="Wingdings" panose="05000000000000000000" pitchFamily="2" charset="2"/>
              </a:rPr>
              <a:t> a &lt; b</a:t>
            </a:r>
            <a:endParaRPr lang="fr-FR" dirty="0">
              <a:solidFill>
                <a:srgbClr val="006666"/>
              </a:solidFill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Char char="§"/>
            </a:pPr>
            <a:endParaRPr lang="fr-FR" sz="1400" dirty="0">
              <a:solidFill>
                <a:srgbClr val="CC3300"/>
              </a:solidFill>
            </a:endParaRPr>
          </a:p>
          <a:p>
            <a:pPr lvl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rgbClr val="A50021"/>
                </a:solidFill>
              </a:rPr>
              <a:t>&lt;=</a:t>
            </a:r>
            <a:r>
              <a:rPr lang="fr-FR" dirty="0">
                <a:solidFill>
                  <a:srgbClr val="A50021"/>
                </a:solidFill>
              </a:rPr>
              <a:t> : inférieur ou égal</a:t>
            </a:r>
            <a:r>
              <a:rPr lang="fr-FR" dirty="0">
                <a:solidFill>
                  <a:srgbClr val="CC3300"/>
                </a:solidFill>
              </a:rPr>
              <a:t> </a:t>
            </a:r>
            <a:r>
              <a:rPr lang="fr-FR" dirty="0">
                <a:solidFill>
                  <a:srgbClr val="006666"/>
                </a:solidFill>
                <a:sym typeface="Wingdings" panose="05000000000000000000" pitchFamily="2" charset="2"/>
              </a:rPr>
              <a:t> a &lt;= b</a:t>
            </a:r>
            <a:endParaRPr lang="fr-FR" dirty="0">
              <a:solidFill>
                <a:srgbClr val="006666"/>
              </a:solidFill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Char char="§"/>
            </a:pPr>
            <a:endParaRPr lang="fr-FR" sz="1400" dirty="0">
              <a:solidFill>
                <a:srgbClr val="CC3300"/>
              </a:solidFill>
            </a:endParaRPr>
          </a:p>
          <a:p>
            <a:pPr lvl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rgbClr val="A50021"/>
                </a:solidFill>
              </a:rPr>
              <a:t>&gt; </a:t>
            </a:r>
            <a:r>
              <a:rPr lang="fr-FR" dirty="0">
                <a:solidFill>
                  <a:srgbClr val="A50021"/>
                </a:solidFill>
              </a:rPr>
              <a:t>: strictement supérieur</a:t>
            </a:r>
            <a:r>
              <a:rPr lang="fr-FR" dirty="0">
                <a:solidFill>
                  <a:srgbClr val="CC3300"/>
                </a:solidFill>
              </a:rPr>
              <a:t> </a:t>
            </a:r>
            <a:r>
              <a:rPr lang="fr-FR" dirty="0">
                <a:solidFill>
                  <a:srgbClr val="006666"/>
                </a:solidFill>
                <a:sym typeface="Wingdings" panose="05000000000000000000" pitchFamily="2" charset="2"/>
              </a:rPr>
              <a:t> a &gt; b</a:t>
            </a:r>
            <a:endParaRPr lang="fr-FR" dirty="0">
              <a:solidFill>
                <a:srgbClr val="006666"/>
              </a:solidFill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Char char="§"/>
            </a:pPr>
            <a:endParaRPr lang="fr-FR" sz="1400" dirty="0">
              <a:solidFill>
                <a:srgbClr val="CC3300"/>
              </a:solidFill>
            </a:endParaRPr>
          </a:p>
          <a:p>
            <a:pPr lvl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rgbClr val="A50021"/>
                </a:solidFill>
              </a:rPr>
              <a:t>&gt;=</a:t>
            </a:r>
            <a:r>
              <a:rPr lang="fr-FR" dirty="0">
                <a:solidFill>
                  <a:srgbClr val="A50021"/>
                </a:solidFill>
              </a:rPr>
              <a:t> : supérieur ou égal</a:t>
            </a:r>
            <a:r>
              <a:rPr lang="fr-FR" dirty="0">
                <a:solidFill>
                  <a:srgbClr val="CC3300"/>
                </a:solidFill>
              </a:rPr>
              <a:t> </a:t>
            </a:r>
            <a:r>
              <a:rPr lang="fr-FR" dirty="0">
                <a:solidFill>
                  <a:srgbClr val="006666"/>
                </a:solidFill>
                <a:sym typeface="Wingdings" panose="05000000000000000000" pitchFamily="2" charset="2"/>
              </a:rPr>
              <a:t> a &gt;= b</a:t>
            </a:r>
            <a:endParaRPr lang="fr-FR" dirty="0">
              <a:solidFill>
                <a:srgbClr val="CC330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</a:t>
            </a:r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Opérateurs ( Opérateurs d’affectation )</a:t>
            </a:r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12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986118" y="1564810"/>
            <a:ext cx="77724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Affectation simple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sz="2400" dirty="0">
                <a:solidFill>
                  <a:srgbClr val="A50021"/>
                </a:solidFill>
              </a:rPr>
              <a:t>	</a:t>
            </a:r>
            <a:r>
              <a:rPr lang="fr-FR" sz="2400" dirty="0" err="1">
                <a:solidFill>
                  <a:srgbClr val="A50021"/>
                </a:solidFill>
              </a:rPr>
              <a:t>int</a:t>
            </a:r>
            <a:r>
              <a:rPr lang="fr-FR" sz="2400" dirty="0">
                <a:solidFill>
                  <a:srgbClr val="A50021"/>
                </a:solidFill>
              </a:rPr>
              <a:t> x; </a:t>
            </a:r>
            <a:endParaRPr lang="fr-FR" sz="2400" dirty="0">
              <a:solidFill>
                <a:srgbClr val="A5002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sz="2400" dirty="0">
                <a:solidFill>
                  <a:srgbClr val="A50021"/>
                </a:solidFill>
              </a:rPr>
              <a:t>    x = 4;</a:t>
            </a:r>
            <a:endParaRPr lang="fr-FR" sz="2400" i="1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26"/>
          <p:cNvGrpSpPr/>
          <p:nvPr/>
        </p:nvGrpSpPr>
        <p:grpSpPr bwMode="auto">
          <a:xfrm>
            <a:off x="986118" y="4891088"/>
            <a:ext cx="7019925" cy="1219200"/>
            <a:chOff x="576" y="2592"/>
            <a:chExt cx="4422" cy="768"/>
          </a:xfrm>
        </p:grpSpPr>
        <p:sp>
          <p:nvSpPr>
            <p:cNvPr id="14" name="AutoShape 27"/>
            <p:cNvSpPr>
              <a:spLocks noChangeArrowheads="1"/>
            </p:cNvSpPr>
            <p:nvPr/>
          </p:nvSpPr>
          <p:spPr bwMode="auto">
            <a:xfrm>
              <a:off x="3120" y="2880"/>
              <a:ext cx="336" cy="192"/>
            </a:xfrm>
            <a:prstGeom prst="leftRightArrow">
              <a:avLst>
                <a:gd name="adj1" fmla="val 50000"/>
                <a:gd name="adj2" fmla="val 3500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576" y="2592"/>
              <a:ext cx="268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Char char="Ø"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Affectation </a:t>
              </a:r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ée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fr-FR" b="1" dirty="0"/>
                <a:t>	 </a:t>
              </a:r>
              <a:r>
                <a:rPr lang="fr-FR" b="1" i="1" dirty="0">
                  <a:solidFill>
                    <a:srgbClr val="C00000"/>
                  </a:solidFill>
                </a:rPr>
                <a:t>var1</a:t>
              </a:r>
              <a:r>
                <a:rPr lang="fr-FR" i="1" dirty="0">
                  <a:solidFill>
                    <a:srgbClr val="C00000"/>
                  </a:solidFill>
                </a:rPr>
                <a:t> </a:t>
              </a:r>
              <a:r>
                <a:rPr lang="fr-FR" i="1" dirty="0">
                  <a:solidFill>
                    <a:srgbClr val="006666"/>
                  </a:solidFill>
                </a:rPr>
                <a:t>= (</a:t>
              </a:r>
              <a:r>
                <a:rPr lang="fr-FR" b="1" i="1" dirty="0">
                  <a:solidFill>
                    <a:srgbClr val="C00000"/>
                  </a:solidFill>
                </a:rPr>
                <a:t>var1</a:t>
              </a:r>
              <a:r>
                <a:rPr lang="fr-FR" i="1" dirty="0">
                  <a:solidFill>
                    <a:srgbClr val="006666"/>
                  </a:solidFill>
                </a:rPr>
                <a:t>) </a:t>
              </a:r>
              <a:r>
                <a:rPr lang="fr-FR" b="1" i="1" dirty="0"/>
                <a:t>op</a:t>
              </a:r>
              <a:r>
                <a:rPr lang="fr-FR" i="1" dirty="0">
                  <a:solidFill>
                    <a:srgbClr val="006666"/>
                  </a:solidFill>
                </a:rPr>
                <a:t> (</a:t>
              </a:r>
              <a:r>
                <a:rPr lang="fr-FR" b="1" i="1" dirty="0">
                  <a:solidFill>
                    <a:schemeClr val="accent1">
                      <a:lumMod val="50000"/>
                    </a:schemeClr>
                  </a:solidFill>
                </a:rPr>
                <a:t>var2</a:t>
              </a:r>
              <a:r>
                <a:rPr lang="fr-FR" i="1" dirty="0">
                  <a:solidFill>
                    <a:srgbClr val="006666"/>
                  </a:solidFill>
                </a:rPr>
                <a:t>) </a:t>
              </a:r>
              <a:endParaRPr lang="fr-FR" dirty="0">
                <a:solidFill>
                  <a:srgbClr val="A50021"/>
                </a:solidFill>
              </a:endParaRPr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3621" y="2803"/>
              <a:ext cx="137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fr-FR" b="1" i="1" dirty="0">
                  <a:solidFill>
                    <a:srgbClr val="C00000"/>
                  </a:solidFill>
                </a:rPr>
                <a:t>var1</a:t>
              </a:r>
              <a:r>
                <a:rPr lang="fr-FR" i="1" dirty="0">
                  <a:solidFill>
                    <a:srgbClr val="006666"/>
                  </a:solidFill>
                </a:rPr>
                <a:t> </a:t>
              </a:r>
              <a:r>
                <a:rPr lang="fr-FR" b="1" i="1" dirty="0"/>
                <a:t>op</a:t>
              </a:r>
              <a:r>
                <a:rPr lang="fr-FR" i="1" dirty="0">
                  <a:solidFill>
                    <a:srgbClr val="006666"/>
                  </a:solidFill>
                </a:rPr>
                <a:t>= </a:t>
              </a:r>
              <a:r>
                <a:rPr lang="fr-FR" b="1" i="1" dirty="0">
                  <a:solidFill>
                    <a:schemeClr val="accent1">
                      <a:lumMod val="50000"/>
                    </a:schemeClr>
                  </a:solidFill>
                </a:rPr>
                <a:t>var2</a:t>
              </a:r>
              <a:endParaRPr lang="fr-FR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986118" y="2909888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Affectation simple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dirty="0">
                <a:solidFill>
                  <a:srgbClr val="A50021"/>
                </a:solidFill>
              </a:rPr>
              <a:t>	</a:t>
            </a:r>
            <a:r>
              <a:rPr lang="fr-FR" dirty="0" err="1">
                <a:solidFill>
                  <a:srgbClr val="A50021"/>
                </a:solidFill>
              </a:rPr>
              <a:t>int</a:t>
            </a:r>
            <a:r>
              <a:rPr lang="fr-FR" dirty="0">
                <a:solidFill>
                  <a:srgbClr val="A50021"/>
                </a:solidFill>
              </a:rPr>
              <a:t> x; </a:t>
            </a:r>
            <a:endParaRPr lang="fr-FR" dirty="0">
              <a:solidFill>
                <a:srgbClr val="A50021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dirty="0">
                <a:solidFill>
                  <a:srgbClr val="A50021"/>
                </a:solidFill>
              </a:rPr>
              <a:t>	x = 2; </a:t>
            </a:r>
            <a:endParaRPr lang="fr-FR" dirty="0">
              <a:solidFill>
                <a:srgbClr val="A50021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fr-FR" dirty="0">
                <a:solidFill>
                  <a:srgbClr val="A50021"/>
                </a:solidFill>
              </a:rPr>
              <a:t>	</a:t>
            </a:r>
            <a:r>
              <a:rPr lang="fr-FR" b="1" dirty="0">
                <a:solidFill>
                  <a:srgbClr val="A50021"/>
                </a:solidFill>
              </a:rPr>
              <a:t>x = x + 1;</a:t>
            </a:r>
            <a:endParaRPr lang="fr-FR" b="1" i="1" dirty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30"/>
          <p:cNvGrpSpPr/>
          <p:nvPr/>
        </p:nvGrpSpPr>
        <p:grpSpPr bwMode="auto">
          <a:xfrm>
            <a:off x="3560300" y="5847556"/>
            <a:ext cx="3995636" cy="525463"/>
            <a:chOff x="984" y="3221"/>
            <a:chExt cx="2232" cy="331"/>
          </a:xfrm>
        </p:grpSpPr>
        <p:sp>
          <p:nvSpPr>
            <p:cNvPr id="19" name="AutoShape 31"/>
            <p:cNvSpPr>
              <a:spLocks noChangeArrowheads="1"/>
            </p:cNvSpPr>
            <p:nvPr/>
          </p:nvSpPr>
          <p:spPr bwMode="auto">
            <a:xfrm>
              <a:off x="1776" y="3312"/>
              <a:ext cx="336" cy="192"/>
            </a:xfrm>
            <a:prstGeom prst="leftRightArrow">
              <a:avLst>
                <a:gd name="adj1" fmla="val 50000"/>
                <a:gd name="adj2" fmla="val 3500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2352" y="326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fr-FR" dirty="0">
                  <a:solidFill>
                    <a:srgbClr val="A50021"/>
                  </a:solidFill>
                </a:rPr>
                <a:t>i </a:t>
              </a:r>
              <a:r>
                <a:rPr lang="fr-FR" b="1" dirty="0"/>
                <a:t>+</a:t>
              </a:r>
              <a:r>
                <a:rPr lang="fr-FR" dirty="0">
                  <a:solidFill>
                    <a:srgbClr val="00B050"/>
                  </a:solidFill>
                </a:rPr>
                <a:t>=</a:t>
              </a:r>
              <a:r>
                <a:rPr lang="fr-FR" dirty="0">
                  <a:solidFill>
                    <a:srgbClr val="A50021"/>
                  </a:solidFill>
                </a:rPr>
                <a:t> </a:t>
              </a:r>
              <a:r>
                <a:rPr lang="fr-FR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fr-FR" dirty="0">
                  <a:solidFill>
                    <a:srgbClr val="A50021"/>
                  </a:solidFill>
                </a:rPr>
                <a:t> ;</a:t>
              </a:r>
              <a:endParaRPr lang="fr-FR" dirty="0">
                <a:solidFill>
                  <a:srgbClr val="A50021"/>
                </a:solidFill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984" y="3221"/>
              <a:ext cx="110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fr-FR" dirty="0">
                  <a:solidFill>
                    <a:srgbClr val="A50021"/>
                  </a:solidFill>
                </a:rPr>
                <a:t>i </a:t>
              </a:r>
              <a:r>
                <a:rPr lang="fr-FR" dirty="0">
                  <a:solidFill>
                    <a:srgbClr val="00B050"/>
                  </a:solidFill>
                </a:rPr>
                <a:t>=</a:t>
              </a:r>
              <a:r>
                <a:rPr lang="fr-FR" dirty="0">
                  <a:solidFill>
                    <a:srgbClr val="A50021"/>
                  </a:solidFill>
                </a:rPr>
                <a:t> i </a:t>
              </a:r>
              <a:r>
                <a:rPr lang="fr-FR" b="1" dirty="0"/>
                <a:t>+</a:t>
              </a:r>
              <a:r>
                <a:rPr lang="fr-FR" dirty="0">
                  <a:solidFill>
                    <a:srgbClr val="A50021"/>
                  </a:solidFill>
                </a:rPr>
                <a:t> </a:t>
              </a:r>
              <a:r>
                <a:rPr lang="fr-FR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fr-FR" dirty="0">
                  <a:solidFill>
                    <a:srgbClr val="A50021"/>
                  </a:solidFill>
                </a:rPr>
                <a:t>;</a:t>
              </a:r>
              <a:endParaRPr lang="fr-FR" dirty="0">
                <a:solidFill>
                  <a:srgbClr val="A5002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    </a:t>
            </a:r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Opérateurs ( Incréments et décréments )</a:t>
            </a:r>
            <a:b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838200" y="1295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fr-FR" b="1" dirty="0"/>
              <a:t>Incréments et décréments:</a:t>
            </a:r>
            <a:endParaRPr lang="fr-FR" b="1" dirty="0"/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3366CC"/>
                </a:solidFill>
              </a:rPr>
              <a:t>++ </a:t>
            </a:r>
            <a:r>
              <a:rPr lang="fr-FR" sz="2000" dirty="0">
                <a:solidFill>
                  <a:srgbClr val="3366CC"/>
                </a:solidFill>
              </a:rPr>
              <a:t>: augmentation de 1 </a:t>
            </a:r>
            <a:endParaRPr lang="fr-FR" sz="2000" dirty="0">
              <a:solidFill>
                <a:srgbClr val="3366CC"/>
              </a:solidFill>
            </a:endParaRPr>
          </a:p>
        </p:txBody>
      </p:sp>
      <p:grpSp>
        <p:nvGrpSpPr>
          <p:cNvPr id="3" name="Group 4"/>
          <p:cNvGrpSpPr/>
          <p:nvPr/>
        </p:nvGrpSpPr>
        <p:grpSpPr bwMode="auto">
          <a:xfrm>
            <a:off x="2895600" y="2458384"/>
            <a:ext cx="6208059" cy="769938"/>
            <a:chOff x="1008" y="1248"/>
            <a:chExt cx="3250" cy="485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1008" y="1267"/>
              <a:ext cx="8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A50021"/>
                  </a:solidFill>
                </a:rPr>
                <a:t>y = x++;</a:t>
              </a:r>
              <a:endParaRPr lang="fr-FR" dirty="0">
                <a:solidFill>
                  <a:srgbClr val="A50021"/>
                </a:solidFill>
              </a:endParaRPr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098" y="1315"/>
              <a:ext cx="336" cy="192"/>
            </a:xfrm>
            <a:prstGeom prst="leftRightArrow">
              <a:avLst>
                <a:gd name="adj1" fmla="val 50000"/>
                <a:gd name="adj2" fmla="val 3500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2592" y="1248"/>
              <a:ext cx="1666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A50021"/>
                  </a:solidFill>
                </a:rPr>
                <a:t>y = x;       x = x+1;</a:t>
              </a:r>
              <a:endParaRPr lang="fr-FR" dirty="0">
                <a:solidFill>
                  <a:srgbClr val="A50021"/>
                </a:solidFill>
              </a:endParaRPr>
            </a:p>
          </p:txBody>
        </p:sp>
      </p:grp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62000" y="516367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66CC"/>
              </a:buClr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3366CC"/>
                </a:solidFill>
              </a:rPr>
              <a:t>-- </a:t>
            </a:r>
            <a:r>
              <a:rPr lang="fr-FR" sz="2000" dirty="0">
                <a:solidFill>
                  <a:srgbClr val="3366CC"/>
                </a:solidFill>
              </a:rPr>
              <a:t>: diminution de 1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endParaRPr lang="fr-FR" sz="2000" dirty="0">
              <a:solidFill>
                <a:srgbClr val="FF0000"/>
              </a:solidFill>
            </a:endParaRPr>
          </a:p>
        </p:txBody>
      </p:sp>
      <p:grpSp>
        <p:nvGrpSpPr>
          <p:cNvPr id="5" name="Group 9"/>
          <p:cNvGrpSpPr/>
          <p:nvPr/>
        </p:nvGrpSpPr>
        <p:grpSpPr bwMode="auto">
          <a:xfrm>
            <a:off x="2899988" y="3158830"/>
            <a:ext cx="5565946" cy="746040"/>
            <a:chOff x="742" y="1584"/>
            <a:chExt cx="3674" cy="576"/>
          </a:xfrm>
        </p:grpSpPr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742" y="1666"/>
              <a:ext cx="900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dirty="0" err="1">
                  <a:solidFill>
                    <a:srgbClr val="FF0000"/>
                  </a:solidFill>
                </a:rPr>
                <a:t>int</a:t>
              </a:r>
              <a:r>
                <a:rPr lang="en-US" dirty="0">
                  <a:solidFill>
                    <a:srgbClr val="FF0000"/>
                  </a:solidFill>
                </a:rPr>
                <a:t> x = 3</a:t>
              </a:r>
              <a:r>
                <a:rPr lang="en-US" dirty="0"/>
                <a:t>;</a:t>
              </a:r>
              <a:endParaRPr lang="fr-FR" dirty="0"/>
            </a:p>
          </p:txBody>
        </p:sp>
        <p:grpSp>
          <p:nvGrpSpPr>
            <p:cNvPr id="6" name="Group 11"/>
            <p:cNvGrpSpPr/>
            <p:nvPr/>
          </p:nvGrpSpPr>
          <p:grpSpPr bwMode="auto">
            <a:xfrm>
              <a:off x="2349" y="1584"/>
              <a:ext cx="2067" cy="576"/>
              <a:chOff x="1581" y="1872"/>
              <a:chExt cx="2067" cy="576"/>
            </a:xfrm>
          </p:grpSpPr>
          <p:grpSp>
            <p:nvGrpSpPr>
              <p:cNvPr id="7" name="Group 12"/>
              <p:cNvGrpSpPr/>
              <p:nvPr/>
            </p:nvGrpSpPr>
            <p:grpSpPr bwMode="auto">
              <a:xfrm>
                <a:off x="1844" y="1872"/>
                <a:ext cx="576" cy="576"/>
                <a:chOff x="1844" y="1680"/>
                <a:chExt cx="576" cy="576"/>
              </a:xfrm>
            </p:grpSpPr>
            <p:sp>
              <p:nvSpPr>
                <p:cNvPr id="40" name="Line 13"/>
                <p:cNvSpPr>
                  <a:spLocks noChangeShapeType="1"/>
                </p:cNvSpPr>
                <p:nvPr/>
              </p:nvSpPr>
              <p:spPr bwMode="auto">
                <a:xfrm>
                  <a:off x="1844" y="1680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fr-FR"/>
                </a:p>
              </p:txBody>
            </p:sp>
            <p:sp>
              <p:nvSpPr>
                <p:cNvPr id="41" name="Line 14"/>
                <p:cNvSpPr>
                  <a:spLocks noChangeShapeType="1"/>
                </p:cNvSpPr>
                <p:nvPr/>
              </p:nvSpPr>
              <p:spPr bwMode="auto">
                <a:xfrm>
                  <a:off x="2420" y="1680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fr-FR"/>
                </a:p>
              </p:txBody>
            </p:sp>
            <p:sp>
              <p:nvSpPr>
                <p:cNvPr id="42" name="Line 15"/>
                <p:cNvSpPr>
                  <a:spLocks noChangeShapeType="1"/>
                </p:cNvSpPr>
                <p:nvPr/>
              </p:nvSpPr>
              <p:spPr bwMode="auto">
                <a:xfrm>
                  <a:off x="1844" y="225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fr-FR"/>
                </a:p>
              </p:txBody>
            </p:sp>
          </p:grpSp>
          <p:grpSp>
            <p:nvGrpSpPr>
              <p:cNvPr id="8" name="Group 16"/>
              <p:cNvGrpSpPr/>
              <p:nvPr/>
            </p:nvGrpSpPr>
            <p:grpSpPr bwMode="auto">
              <a:xfrm>
                <a:off x="3072" y="1872"/>
                <a:ext cx="576" cy="576"/>
                <a:chOff x="1344" y="1680"/>
                <a:chExt cx="576" cy="576"/>
              </a:xfrm>
            </p:grpSpPr>
            <p:sp>
              <p:nvSpPr>
                <p:cNvPr id="37" name="Line 17"/>
                <p:cNvSpPr>
                  <a:spLocks noChangeShapeType="1"/>
                </p:cNvSpPr>
                <p:nvPr/>
              </p:nvSpPr>
              <p:spPr bwMode="auto">
                <a:xfrm>
                  <a:off x="1344" y="1680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fr-FR"/>
                </a:p>
              </p:txBody>
            </p:sp>
            <p:sp>
              <p:nvSpPr>
                <p:cNvPr id="38" name="Line 18"/>
                <p:cNvSpPr>
                  <a:spLocks noChangeShapeType="1"/>
                </p:cNvSpPr>
                <p:nvPr/>
              </p:nvSpPr>
              <p:spPr bwMode="auto">
                <a:xfrm>
                  <a:off x="1920" y="1680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fr-FR"/>
                </a:p>
              </p:txBody>
            </p:sp>
            <p:sp>
              <p:nvSpPr>
                <p:cNvPr id="39" name="Line 19"/>
                <p:cNvSpPr>
                  <a:spLocks noChangeShapeType="1"/>
                </p:cNvSpPr>
                <p:nvPr/>
              </p:nvSpPr>
              <p:spPr bwMode="auto">
                <a:xfrm>
                  <a:off x="1344" y="225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fr-FR"/>
                </a:p>
              </p:txBody>
            </p:sp>
          </p:grpSp>
          <p:sp>
            <p:nvSpPr>
              <p:cNvPr id="33" name="Text Box 20"/>
              <p:cNvSpPr txBox="1">
                <a:spLocks noChangeArrowheads="1"/>
              </p:cNvSpPr>
              <p:nvPr/>
            </p:nvSpPr>
            <p:spPr bwMode="auto">
              <a:xfrm>
                <a:off x="1581" y="1990"/>
                <a:ext cx="215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Text Box 21"/>
              <p:cNvSpPr txBox="1">
                <a:spLocks noChangeArrowheads="1"/>
              </p:cNvSpPr>
              <p:nvPr/>
            </p:nvSpPr>
            <p:spPr bwMode="auto">
              <a:xfrm>
                <a:off x="2064" y="2016"/>
                <a:ext cx="223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 Box 22"/>
              <p:cNvSpPr txBox="1">
                <a:spLocks noChangeArrowheads="1"/>
              </p:cNvSpPr>
              <p:nvPr/>
            </p:nvSpPr>
            <p:spPr bwMode="auto">
              <a:xfrm>
                <a:off x="2840" y="1978"/>
                <a:ext cx="214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 Box 23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223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" name="Group 24"/>
          <p:cNvGrpSpPr/>
          <p:nvPr/>
        </p:nvGrpSpPr>
        <p:grpSpPr bwMode="auto">
          <a:xfrm>
            <a:off x="1600200" y="6154270"/>
            <a:ext cx="5181600" cy="457200"/>
            <a:chOff x="1248" y="3408"/>
            <a:chExt cx="3264" cy="288"/>
          </a:xfrm>
        </p:grpSpPr>
        <p:sp>
          <p:nvSpPr>
            <p:cNvPr id="44" name="Text Box 25"/>
            <p:cNvSpPr txBox="1">
              <a:spLocks noChangeArrowheads="1"/>
            </p:cNvSpPr>
            <p:nvPr/>
          </p:nvSpPr>
          <p:spPr bwMode="auto">
            <a:xfrm>
              <a:off x="1248" y="3427"/>
              <a:ext cx="8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A50021"/>
                  </a:solidFill>
                </a:rPr>
                <a:t>y = x--;</a:t>
              </a:r>
              <a:endParaRPr lang="fr-FR">
                <a:solidFill>
                  <a:srgbClr val="A50021"/>
                </a:solidFill>
              </a:endParaRPr>
            </a:p>
          </p:txBody>
        </p:sp>
        <p:sp>
          <p:nvSpPr>
            <p:cNvPr id="45" name="AutoShape 26"/>
            <p:cNvSpPr>
              <a:spLocks noChangeArrowheads="1"/>
            </p:cNvSpPr>
            <p:nvPr/>
          </p:nvSpPr>
          <p:spPr bwMode="auto">
            <a:xfrm>
              <a:off x="2352" y="3475"/>
              <a:ext cx="336" cy="192"/>
            </a:xfrm>
            <a:prstGeom prst="leftRightArrow">
              <a:avLst>
                <a:gd name="adj1" fmla="val 50000"/>
                <a:gd name="adj2" fmla="val 3500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2846" y="3408"/>
              <a:ext cx="16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A50021"/>
                  </a:solidFill>
                </a:rPr>
                <a:t>y = x; x = x-1;</a:t>
              </a:r>
              <a:endParaRPr lang="fr-FR" dirty="0">
                <a:solidFill>
                  <a:srgbClr val="A50021"/>
                </a:solidFill>
              </a:endParaRPr>
            </a:p>
          </p:txBody>
        </p:sp>
      </p:grp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4697412" y="1757937"/>
            <a:ext cx="1425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A50021"/>
                </a:solidFill>
              </a:rPr>
              <a:t>x++;</a:t>
            </a:r>
            <a:endParaRPr lang="fr-FR" dirty="0">
              <a:solidFill>
                <a:srgbClr val="A50021"/>
              </a:solidFill>
            </a:endParaRPr>
          </a:p>
        </p:txBody>
      </p:sp>
      <p:sp>
        <p:nvSpPr>
          <p:cNvPr id="48" name="AutoShape 30"/>
          <p:cNvSpPr>
            <a:spLocks noChangeArrowheads="1"/>
          </p:cNvSpPr>
          <p:nvPr/>
        </p:nvSpPr>
        <p:spPr bwMode="auto">
          <a:xfrm>
            <a:off x="6427787" y="1834137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7212012" y="1727774"/>
            <a:ext cx="26447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A50021"/>
                </a:solidFill>
              </a:rPr>
              <a:t>x = x+1;</a:t>
            </a:r>
            <a:endParaRPr lang="fr-FR" dirty="0">
              <a:solidFill>
                <a:srgbClr val="A50021"/>
              </a:solidFill>
            </a:endParaRPr>
          </a:p>
        </p:txBody>
      </p:sp>
      <p:grpSp>
        <p:nvGrpSpPr>
          <p:cNvPr id="10" name="Group 32"/>
          <p:cNvGrpSpPr/>
          <p:nvPr/>
        </p:nvGrpSpPr>
        <p:grpSpPr bwMode="auto">
          <a:xfrm>
            <a:off x="1600200" y="5620870"/>
            <a:ext cx="5159375" cy="457200"/>
            <a:chOff x="1008" y="1248"/>
            <a:chExt cx="3250" cy="288"/>
          </a:xfrm>
        </p:grpSpPr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1008" y="1267"/>
              <a:ext cx="8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A50021"/>
                  </a:solidFill>
                </a:rPr>
                <a:t>x--;</a:t>
              </a:r>
              <a:endParaRPr lang="fr-FR" dirty="0">
                <a:solidFill>
                  <a:srgbClr val="A50021"/>
                </a:solidFill>
              </a:endParaRPr>
            </a:p>
          </p:txBody>
        </p:sp>
        <p:sp>
          <p:nvSpPr>
            <p:cNvPr id="52" name="AutoShape 34"/>
            <p:cNvSpPr>
              <a:spLocks noChangeArrowheads="1"/>
            </p:cNvSpPr>
            <p:nvPr/>
          </p:nvSpPr>
          <p:spPr bwMode="auto">
            <a:xfrm>
              <a:off x="2098" y="1315"/>
              <a:ext cx="336" cy="192"/>
            </a:xfrm>
            <a:prstGeom prst="leftRightArrow">
              <a:avLst>
                <a:gd name="adj1" fmla="val 50000"/>
                <a:gd name="adj2" fmla="val 3500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2592" y="1248"/>
              <a:ext cx="16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A50021"/>
                  </a:solidFill>
                </a:rPr>
                <a:t>x = x-1;</a:t>
              </a:r>
              <a:endParaRPr lang="fr-FR">
                <a:solidFill>
                  <a:srgbClr val="A50021"/>
                </a:solidFill>
              </a:endParaRPr>
            </a:p>
          </p:txBody>
        </p:sp>
      </p:grp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2133600" y="4280694"/>
            <a:ext cx="6400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r-FR" dirty="0">
                <a:solidFill>
                  <a:srgbClr val="A50021"/>
                </a:solidFill>
              </a:rPr>
              <a:t>y = ++x  	        x = x + 1; y = x;</a:t>
            </a:r>
            <a:endParaRPr lang="fr-FR" dirty="0">
              <a:solidFill>
                <a:srgbClr val="A50021"/>
              </a:solidFill>
            </a:endParaRPr>
          </a:p>
        </p:txBody>
      </p:sp>
      <p:sp>
        <p:nvSpPr>
          <p:cNvPr id="56" name="AutoShape 30"/>
          <p:cNvSpPr>
            <a:spLocks noChangeArrowheads="1"/>
          </p:cNvSpPr>
          <p:nvPr/>
        </p:nvSpPr>
        <p:spPr bwMode="auto">
          <a:xfrm>
            <a:off x="3962400" y="4406106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>
            <a:off x="7737986" y="4129908"/>
            <a:ext cx="0" cy="746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8610600" y="4129908"/>
            <a:ext cx="0" cy="746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>
            <a:off x="7737986" y="4884060"/>
            <a:ext cx="8726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60" name="Line 17"/>
          <p:cNvSpPr>
            <a:spLocks noChangeShapeType="1"/>
          </p:cNvSpPr>
          <p:nvPr/>
        </p:nvSpPr>
        <p:spPr bwMode="auto">
          <a:xfrm>
            <a:off x="9598352" y="4129908"/>
            <a:ext cx="0" cy="746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>
            <a:off x="10470966" y="4129908"/>
            <a:ext cx="0" cy="746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62" name="Line 19"/>
          <p:cNvSpPr>
            <a:spLocks noChangeShapeType="1"/>
          </p:cNvSpPr>
          <p:nvPr/>
        </p:nvSpPr>
        <p:spPr bwMode="auto">
          <a:xfrm>
            <a:off x="9598352" y="4875948"/>
            <a:ext cx="8726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7339553" y="4282743"/>
            <a:ext cx="3241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8071277" y="4316418"/>
            <a:ext cx="3385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4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9246882" y="4267200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y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6" name="Text Box 23"/>
          <p:cNvSpPr txBox="1">
            <a:spLocks noChangeArrowheads="1"/>
          </p:cNvSpPr>
          <p:nvPr/>
        </p:nvSpPr>
        <p:spPr bwMode="auto">
          <a:xfrm>
            <a:off x="9889223" y="4316418"/>
            <a:ext cx="337835" cy="43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96000" y="3186545"/>
            <a:ext cx="318655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7938654" y="3186545"/>
            <a:ext cx="318655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8063345" y="4142509"/>
            <a:ext cx="318655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9933709" y="4156363"/>
            <a:ext cx="318655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0" grpId="0" animBg="1"/>
      <p:bldP spid="54" grpId="0" animBg="1"/>
      <p:bldP spid="67" grpId="0" animBg="1"/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799" y="351678"/>
            <a:ext cx="10515600" cy="1325563"/>
          </a:xfrm>
        </p:spPr>
        <p:txBody>
          <a:bodyPr/>
          <a:lstStyle/>
          <a:p>
            <a:r>
              <a:rPr lang="fr-FR" b="1" dirty="0"/>
              <a:t>  </a:t>
            </a:r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Les priorités 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999793" y="2599385"/>
          <a:ext cx="7374668" cy="412209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07033"/>
                <a:gridCol w="3267635"/>
              </a:tblGrid>
              <a:tr h="458010">
                <a:tc>
                  <a:txBody>
                    <a:bodyPr/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Priorité 1 </a:t>
                      </a:r>
                      <a:r>
                        <a:rPr lang="fr-F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(la plus forte</a:t>
                      </a:r>
                      <a:r>
                        <a:rPr lang="fr-FR" sz="1800" b="1" dirty="0"/>
                        <a:t>) 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(</a:t>
                      </a:r>
                      <a:r>
                        <a:rPr lang="fr-FR" baseline="0" dirty="0"/>
                        <a:t>  )</a:t>
                      </a:r>
                      <a:endParaRPr lang="fr-FR" b="1" dirty="0"/>
                    </a:p>
                  </a:txBody>
                  <a:tcPr/>
                </a:tc>
              </a:tr>
              <a:tr h="458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/>
                        <a:t>Priorité 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!</a:t>
                      </a:r>
                      <a:r>
                        <a:rPr lang="fr-FR" baseline="0" dirty="0"/>
                        <a:t>     ++    --</a:t>
                      </a:r>
                      <a:endParaRPr lang="fr-FR" b="1" dirty="0"/>
                    </a:p>
                  </a:txBody>
                  <a:tcPr/>
                </a:tc>
              </a:tr>
              <a:tr h="458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/>
                        <a:t>Priorité 3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*   /    %</a:t>
                      </a:r>
                      <a:endParaRPr lang="fr-FR" b="1" dirty="0"/>
                    </a:p>
                  </a:txBody>
                  <a:tcPr/>
                </a:tc>
              </a:tr>
              <a:tr h="458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/>
                        <a:t>Priorité 4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  -</a:t>
                      </a:r>
                      <a:endParaRPr lang="fr-FR" b="1" dirty="0"/>
                    </a:p>
                  </a:txBody>
                  <a:tcPr/>
                </a:tc>
              </a:tr>
              <a:tr h="458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/>
                        <a:t>Priorité 5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&lt;   &lt;=  &gt;  &gt;=</a:t>
                      </a:r>
                      <a:endParaRPr lang="fr-FR" b="1" dirty="0"/>
                    </a:p>
                  </a:txBody>
                  <a:tcPr/>
                </a:tc>
              </a:tr>
              <a:tr h="458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/>
                        <a:t>Priorité 6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==  != </a:t>
                      </a:r>
                      <a:endParaRPr lang="fr-FR" b="1" dirty="0"/>
                    </a:p>
                  </a:txBody>
                  <a:tcPr/>
                </a:tc>
              </a:tr>
              <a:tr h="458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/>
                        <a:t>Priorité 7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&amp;&amp;</a:t>
                      </a:r>
                      <a:endParaRPr lang="fr-FR" b="1" dirty="0"/>
                    </a:p>
                  </a:txBody>
                  <a:tcPr/>
                </a:tc>
              </a:tr>
              <a:tr h="458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/>
                        <a:t>Priorité 8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||</a:t>
                      </a:r>
                      <a:endParaRPr lang="fr-FR" b="1" dirty="0"/>
                    </a:p>
                  </a:txBody>
                  <a:tcPr/>
                </a:tc>
              </a:tr>
              <a:tr h="458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dirty="0"/>
                        <a:t>Priorité 9 </a:t>
                      </a:r>
                      <a:r>
                        <a:rPr lang="fr-FR" sz="1800" b="1" dirty="0"/>
                        <a:t>(la plus faible)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=  +=  -=  *=  /=  %=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93376" y="1474711"/>
            <a:ext cx="11062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L’ordre d ’évaluation des différentes parties d’une expression est en principe le même qu’en mathématiques. 	</a:t>
            </a:r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2 + a - 5 * 4 – b / c + 6;    ?</a:t>
            </a:r>
            <a:endParaRPr lang="fr-FR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    </a:t>
            </a:r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Exercice d’application</a:t>
            </a:r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242" y="2330813"/>
            <a:ext cx="10515600" cy="27040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Exercice 5 et 6 de la série 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fr-FR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63757" y="1765990"/>
            <a:ext cx="10515600" cy="4351338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d’un programme C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Notions de base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&amp; Ecriture des données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192306" y="610629"/>
            <a:ext cx="8229600" cy="762000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d’un programme C  (1/4)</a:t>
            </a:r>
            <a:endParaRPr lang="en-US" b="1" dirty="0"/>
          </a:p>
        </p:txBody>
      </p:sp>
      <p:sp>
        <p:nvSpPr>
          <p:cNvPr id="17411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84410" y="1474041"/>
            <a:ext cx="10497671" cy="1354504"/>
          </a:xfrm>
        </p:spPr>
        <p:txBody>
          <a:bodyPr/>
          <a:lstStyle/>
          <a:p>
            <a:pPr>
              <a:defRPr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langage C le </a:t>
            </a:r>
            <a:r>
              <a:rPr lang="fr-FR" sz="20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programme principal</a:t>
            </a:r>
            <a:r>
              <a:rPr lang="fr-FR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les </a:t>
            </a:r>
            <a:r>
              <a:rPr lang="fr-FR" sz="20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sous programmes</a:t>
            </a:r>
            <a:r>
              <a:rPr lang="fr-F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définies comme des </a:t>
            </a:r>
            <a:r>
              <a:rPr lang="fr-FR" sz="20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fonctions.</a:t>
            </a:r>
            <a:endParaRPr lang="fr-FR" sz="2000" b="1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particulière nommée 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fr-FR" sz="20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fonction principale</a:t>
            </a:r>
            <a:r>
              <a:rPr lang="fr-FR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 </a:t>
            </a:r>
            <a:r>
              <a:rPr lang="fr-FR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programme C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»</a:t>
            </a:r>
            <a:endParaRPr lang="fr-FR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962809" y="6275294"/>
            <a:ext cx="99162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fld id="{481BE1E0-DFFA-484D-9FBD-5CD5F660415A}" type="slidenum">
              <a:rPr lang="en-US" sz="1400">
                <a:ea typeface="MS PGothic" panose="020B0600070205080204" pitchFamily="34" charset="-128"/>
              </a:rPr>
            </a:fld>
            <a:endParaRPr lang="en-US" sz="1400" dirty="0">
              <a:ea typeface="MS PGothic" panose="020B060007020508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329" y="3128372"/>
            <a:ext cx="3864077" cy="2510788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inclusion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bibliothèques&gt;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fr-FR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 Traitements &gt;;</a:t>
            </a:r>
            <a:endParaRPr lang="fr-FR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4300892" y="4217241"/>
            <a:ext cx="737419" cy="56043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097302" y="3128372"/>
            <a:ext cx="6857133" cy="2510788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sz="20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Bibliothèque d’entrées-sorties standard */</a:t>
            </a:r>
            <a:endParaRPr lang="fr-FR" sz="20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r>
              <a:rPr lang="fr-FR" sz="2000" dirty="0"/>
              <a:t> </a:t>
            </a:r>
            <a:r>
              <a:rPr lang="fr-FR" sz="2000" b="1" dirty="0">
                <a:solidFill>
                  <a:schemeClr val="accent6"/>
                </a:solidFill>
              </a:rPr>
              <a:t>/*</a:t>
            </a:r>
            <a:r>
              <a:rPr lang="fr-FR" sz="20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Notre premier programme en C </a:t>
            </a:r>
            <a:r>
              <a:rPr lang="fr-FR" sz="2000" b="1" dirty="0">
                <a:solidFill>
                  <a:schemeClr val="accent6"/>
                </a:solidFill>
              </a:rPr>
              <a:t>*/</a:t>
            </a:r>
            <a:endParaRPr lang="fr-FR" sz="2000" b="1" dirty="0">
              <a:solidFill>
                <a:schemeClr val="accent6"/>
              </a:solidFill>
            </a:endParaRPr>
          </a:p>
          <a:p>
            <a:r>
              <a:rPr lang="fr-FR" sz="2000" b="1" dirty="0">
                <a:solidFill>
                  <a:schemeClr val="tx1"/>
                </a:solidFill>
              </a:rPr>
              <a:t>{</a:t>
            </a:r>
            <a:endParaRPr lang="fr-FR" sz="2000" b="1" dirty="0">
              <a:solidFill>
                <a:schemeClr val="tx1"/>
              </a:solidFill>
            </a:endParaRPr>
          </a:p>
          <a:p>
            <a:r>
              <a:rPr lang="fr-FR" sz="2000" dirty="0"/>
              <a:t>    </a:t>
            </a:r>
            <a:r>
              <a:rPr lang="fr-FR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 Bienvenue à ESPRIT"  );</a:t>
            </a:r>
            <a:endParaRPr lang="fr-FR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solidFill>
                  <a:schemeClr val="tx1"/>
                </a:solidFill>
              </a:rPr>
              <a:t>}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329" y="272216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fr-FR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Syntaxe: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7303" y="2760911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Programme: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15176" y="6100572"/>
            <a:ext cx="3674036" cy="647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Bienvenue à ESPRIT</a:t>
            </a:r>
            <a:endParaRPr lang="fr-F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èche vers le bas 11"/>
          <p:cNvSpPr/>
          <p:nvPr/>
        </p:nvSpPr>
        <p:spPr>
          <a:xfrm>
            <a:off x="8259382" y="5612922"/>
            <a:ext cx="398462" cy="488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554247" y="579062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Exécution: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192306" y="610629"/>
            <a:ext cx="8229600" cy="762000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d’un programme C  (2/4)</a:t>
            </a:r>
            <a:endParaRPr lang="fr-F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962809" y="6275294"/>
            <a:ext cx="99162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fld id="{481BE1E0-DFFA-484D-9FBD-5CD5F660415A}" type="slidenum">
              <a:rPr lang="en-US" sz="1400">
                <a:ea typeface="MS PGothic" panose="020B0600070205080204" pitchFamily="34" charset="-128"/>
              </a:rPr>
            </a:fld>
            <a:endParaRPr lang="en-US" sz="1400" dirty="0">
              <a:ea typeface="MS PGothic" panose="020B060007020508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41140" y="2315845"/>
            <a:ext cx="6857365" cy="297815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sz="20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Bibliothèque d’entrées-sorties standard */</a:t>
            </a:r>
            <a:endParaRPr lang="fr-FR" sz="20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 err="1">
                <a:solidFill>
                  <a:schemeClr val="tx1"/>
                </a:solidFill>
              </a:rPr>
              <a:t>void</a:t>
            </a:r>
            <a:r>
              <a:rPr lang="fr-FR" sz="2000" b="1" dirty="0">
                <a:solidFill>
                  <a:schemeClr val="tx1"/>
                </a:solidFill>
              </a:rPr>
              <a:t> main()</a:t>
            </a:r>
            <a:r>
              <a:rPr lang="fr-FR" sz="2000" dirty="0"/>
              <a:t>   </a:t>
            </a:r>
            <a:r>
              <a:rPr lang="fr-FR" sz="2000" b="1" dirty="0">
                <a:solidFill>
                  <a:schemeClr val="accent6"/>
                </a:solidFill>
              </a:rPr>
              <a:t>/* </a:t>
            </a:r>
            <a:r>
              <a:rPr lang="fr-FR" sz="20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Notre premier programme en C </a:t>
            </a:r>
            <a:r>
              <a:rPr lang="fr-FR" sz="2000" b="1" dirty="0">
                <a:solidFill>
                  <a:schemeClr val="accent6"/>
                </a:solidFill>
              </a:rPr>
              <a:t>*/</a:t>
            </a:r>
            <a:endParaRPr lang="fr-FR" sz="2000" b="1" dirty="0">
              <a:solidFill>
                <a:schemeClr val="accent6"/>
              </a:solidFill>
            </a:endParaRPr>
          </a:p>
          <a:p>
            <a:r>
              <a:rPr lang="fr-FR" sz="2000" b="1" dirty="0">
                <a:solidFill>
                  <a:schemeClr val="tx1"/>
                </a:solidFill>
              </a:rPr>
              <a:t>{</a:t>
            </a:r>
            <a:endParaRPr lang="fr-FR" sz="2000" b="1" dirty="0">
              <a:solidFill>
                <a:schemeClr val="tx1"/>
              </a:solidFill>
            </a:endParaRPr>
          </a:p>
          <a:p>
            <a:r>
              <a:rPr lang="fr-FR" sz="2000" dirty="0"/>
              <a:t>    </a:t>
            </a:r>
            <a:r>
              <a:rPr lang="fr-FR" sz="2000" dirty="0" err="1">
                <a:solidFill>
                  <a:srgbClr val="FFC000"/>
                </a:solidFill>
              </a:rPr>
              <a:t>printf</a:t>
            </a:r>
            <a:r>
              <a:rPr lang="fr-FR" sz="2000" dirty="0">
                <a:solidFill>
                  <a:srgbClr val="FFC000"/>
                </a:solidFill>
              </a:rPr>
              <a:t>("</a:t>
            </a:r>
            <a:r>
              <a:rPr lang="fr-BE" sz="2000" dirty="0">
                <a:solidFill>
                  <a:srgbClr val="FFC000"/>
                </a:solidFill>
              </a:rPr>
              <a:t> Bienvenue à ESPRIT</a:t>
            </a:r>
            <a:r>
              <a:rPr lang="fr-FR" sz="2000" dirty="0">
                <a:solidFill>
                  <a:srgbClr val="FFC000"/>
                </a:solidFill>
              </a:rPr>
              <a:t>"</a:t>
            </a:r>
            <a:r>
              <a:rPr lang="fr-BE" sz="2000" dirty="0">
                <a:solidFill>
                  <a:srgbClr val="FFC000"/>
                </a:solidFill>
              </a:rPr>
              <a:t>  );</a:t>
            </a:r>
            <a:endParaRPr lang="fr-BE" sz="2000" dirty="0">
              <a:solidFill>
                <a:srgbClr val="FFC000"/>
              </a:solidFill>
            </a:endParaRPr>
          </a:p>
          <a:p>
            <a:r>
              <a:rPr lang="fr-FR" sz="2000" b="1" dirty="0">
                <a:solidFill>
                  <a:schemeClr val="tx1"/>
                </a:solidFill>
              </a:rPr>
              <a:t>}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41055" y="176744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Programme: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3586480" y="3267710"/>
            <a:ext cx="1151890" cy="332740"/>
          </a:xfrm>
          <a:prstGeom prst="line">
            <a:avLst/>
          </a:prstGeom>
          <a:ln w="2540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flipH="1">
            <a:off x="4605020" y="3618230"/>
            <a:ext cx="826135" cy="34480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33375" y="3041015"/>
            <a:ext cx="3311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toujours la fonction principale d’un programme C</a:t>
            </a:r>
            <a:endParaRPr lang="fr-FR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 flipH="1">
            <a:off x="4028990" y="3882710"/>
            <a:ext cx="433890" cy="317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 flipH="1">
            <a:off x="4037245" y="4486911"/>
            <a:ext cx="433890" cy="317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>
            <a:stCxn id="35" idx="3"/>
          </p:cNvCxnSpPr>
          <p:nvPr/>
        </p:nvCxnSpPr>
        <p:spPr>
          <a:xfrm flipH="1">
            <a:off x="3395345" y="4041775"/>
            <a:ext cx="633730" cy="130175"/>
          </a:xfrm>
          <a:prstGeom prst="line">
            <a:avLst/>
          </a:prstGeom>
          <a:ln w="2540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6" idx="3"/>
          </p:cNvCxnSpPr>
          <p:nvPr/>
        </p:nvCxnSpPr>
        <p:spPr>
          <a:xfrm flipH="1">
            <a:off x="3094990" y="4645660"/>
            <a:ext cx="942340" cy="340360"/>
          </a:xfrm>
          <a:prstGeom prst="line">
            <a:avLst/>
          </a:prstGeom>
          <a:ln w="2540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336719" y="4042088"/>
            <a:ext cx="3059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Début du bloc d’instructions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30530" y="4804194"/>
            <a:ext cx="28417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bloc d’instructions</a:t>
            </a:r>
            <a:endParaRPr lang="fr-FR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192306" y="610629"/>
            <a:ext cx="8229600" cy="762000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d’un programme C  (3/4)</a:t>
            </a:r>
            <a:endParaRPr lang="fr-F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962809" y="6275294"/>
            <a:ext cx="99162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fld id="{481BE1E0-DFFA-484D-9FBD-5CD5F660415A}" type="slidenum">
              <a:rPr lang="en-US" sz="1400">
                <a:ea typeface="MS PGothic" panose="020B0600070205080204" pitchFamily="34" charset="-128"/>
              </a:rPr>
            </a:fld>
            <a:endParaRPr lang="en-US" sz="1400" dirty="0">
              <a:ea typeface="MS PGothic" panose="020B060007020508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84" y="2874014"/>
            <a:ext cx="6857133" cy="2510788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sz="20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Bibliothèque d’entrées-sorties standard */</a:t>
            </a:r>
            <a:endParaRPr lang="fr-FR" sz="20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 err="1">
                <a:solidFill>
                  <a:schemeClr val="tx1"/>
                </a:solidFill>
              </a:rPr>
              <a:t>void</a:t>
            </a:r>
            <a:r>
              <a:rPr lang="fr-FR" sz="2000" b="1" dirty="0">
                <a:solidFill>
                  <a:schemeClr val="tx1"/>
                </a:solidFill>
              </a:rPr>
              <a:t> main()</a:t>
            </a:r>
            <a:r>
              <a:rPr lang="fr-FR" sz="2000" dirty="0"/>
              <a:t> </a:t>
            </a:r>
            <a:r>
              <a:rPr lang="fr-FR" sz="2000" b="1" dirty="0">
                <a:solidFill>
                  <a:schemeClr val="accent6"/>
                </a:solidFill>
              </a:rPr>
              <a:t>/* </a:t>
            </a:r>
            <a:r>
              <a:rPr lang="fr-FR" sz="20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Notre premier programme en C *</a:t>
            </a:r>
            <a:r>
              <a:rPr lang="fr-FR" sz="2000" b="1" dirty="0">
                <a:solidFill>
                  <a:schemeClr val="accent6"/>
                </a:solidFill>
              </a:rPr>
              <a:t>/</a:t>
            </a:r>
            <a:endParaRPr lang="fr-FR" sz="2000" b="1" dirty="0">
              <a:solidFill>
                <a:schemeClr val="accent6"/>
              </a:solidFill>
            </a:endParaRPr>
          </a:p>
          <a:p>
            <a:r>
              <a:rPr lang="fr-FR" sz="2000" b="1" dirty="0">
                <a:solidFill>
                  <a:schemeClr val="tx1"/>
                </a:solidFill>
              </a:rPr>
              <a:t>{</a:t>
            </a:r>
            <a:endParaRPr lang="fr-FR" sz="2000" b="1" dirty="0">
              <a:solidFill>
                <a:schemeClr val="tx1"/>
              </a:solidFill>
            </a:endParaRPr>
          </a:p>
          <a:p>
            <a:r>
              <a:rPr lang="fr-FR" sz="2000" dirty="0"/>
              <a:t>    </a:t>
            </a:r>
            <a:r>
              <a:rPr lang="fr-FR" sz="2000" dirty="0" err="1">
                <a:solidFill>
                  <a:srgbClr val="FFC000"/>
                </a:solidFill>
              </a:rPr>
              <a:t>printf</a:t>
            </a:r>
            <a:r>
              <a:rPr lang="fr-FR" sz="2000" dirty="0">
                <a:solidFill>
                  <a:srgbClr val="FFC000"/>
                </a:solidFill>
              </a:rPr>
              <a:t>("</a:t>
            </a:r>
            <a:r>
              <a:rPr lang="fr-BE" sz="2000" dirty="0">
                <a:solidFill>
                  <a:srgbClr val="FFC000"/>
                </a:solidFill>
              </a:rPr>
              <a:t> Bienvenue à ESPRIT</a:t>
            </a:r>
            <a:r>
              <a:rPr lang="fr-FR" sz="2000" dirty="0">
                <a:solidFill>
                  <a:srgbClr val="FFC000"/>
                </a:solidFill>
              </a:rPr>
              <a:t>"</a:t>
            </a:r>
            <a:r>
              <a:rPr lang="fr-BE" sz="2000" dirty="0">
                <a:solidFill>
                  <a:srgbClr val="FFC000"/>
                </a:solidFill>
              </a:rPr>
              <a:t>  );</a:t>
            </a:r>
            <a:endParaRPr lang="fr-BE" sz="2000" dirty="0">
              <a:solidFill>
                <a:srgbClr val="FFC000"/>
              </a:solidFill>
            </a:endParaRPr>
          </a:p>
          <a:p>
            <a:r>
              <a:rPr lang="fr-FR" sz="2000" b="1" dirty="0">
                <a:solidFill>
                  <a:schemeClr val="tx1"/>
                </a:solidFill>
              </a:rPr>
              <a:t>}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4282" y="233323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Programme: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6203951" y="3759200"/>
            <a:ext cx="2654299" cy="249558"/>
          </a:xfrm>
          <a:prstGeom prst="line">
            <a:avLst/>
          </a:prstGeom>
          <a:ln w="2540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08300" y="3238500"/>
            <a:ext cx="4783417" cy="317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159001" y="3850008"/>
            <a:ext cx="4025900" cy="317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7708901" y="3386458"/>
            <a:ext cx="1149349" cy="372742"/>
          </a:xfrm>
          <a:prstGeom prst="line">
            <a:avLst/>
          </a:prstGeom>
          <a:ln w="2540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8875434" y="3530600"/>
            <a:ext cx="177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Commentaires</a:t>
            </a: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192306" y="610629"/>
            <a:ext cx="8229600" cy="762000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d’un programme C  (4/4)</a:t>
            </a:r>
            <a:endParaRPr lang="en-US" b="1" dirty="0"/>
          </a:p>
        </p:txBody>
      </p:sp>
      <p:sp>
        <p:nvSpPr>
          <p:cNvPr id="614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962809" y="6275294"/>
            <a:ext cx="99162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fld id="{481BE1E0-DFFA-484D-9FBD-5CD5F660415A}" type="slidenum">
              <a:rPr lang="en-US" sz="1400">
                <a:ea typeface="MS PGothic" panose="020B0600070205080204" pitchFamily="34" charset="-128"/>
              </a:rPr>
            </a:fld>
            <a:endParaRPr lang="en-US" sz="1400" dirty="0">
              <a:ea typeface="MS PGothic" panose="020B060007020508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84" y="2874014"/>
            <a:ext cx="6857133" cy="2510788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sz="20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Bibliothèque d’entrées-sorties standard */</a:t>
            </a:r>
            <a:endParaRPr lang="fr-FR" sz="20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 err="1">
                <a:solidFill>
                  <a:schemeClr val="tx1"/>
                </a:solidFill>
              </a:rPr>
              <a:t>void</a:t>
            </a:r>
            <a:r>
              <a:rPr lang="fr-FR" sz="2000" b="1" dirty="0">
                <a:solidFill>
                  <a:schemeClr val="tx1"/>
                </a:solidFill>
              </a:rPr>
              <a:t> main()</a:t>
            </a:r>
            <a:r>
              <a:rPr lang="fr-FR" sz="2000" dirty="0"/>
              <a:t> </a:t>
            </a:r>
            <a:r>
              <a:rPr lang="fr-FR" sz="2000" b="1" dirty="0">
                <a:solidFill>
                  <a:schemeClr val="accent6"/>
                </a:solidFill>
              </a:rPr>
              <a:t>/* </a:t>
            </a:r>
            <a:r>
              <a:rPr lang="fr-FR" sz="20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Notre premier programme en C</a:t>
            </a:r>
            <a:r>
              <a:rPr lang="fr-FR" sz="2000" b="1" dirty="0">
                <a:solidFill>
                  <a:schemeClr val="accent6"/>
                </a:solidFill>
              </a:rPr>
              <a:t> */</a:t>
            </a:r>
            <a:endParaRPr lang="fr-FR" sz="2000" b="1" dirty="0">
              <a:solidFill>
                <a:schemeClr val="accent6"/>
              </a:solidFill>
            </a:endParaRPr>
          </a:p>
          <a:p>
            <a:r>
              <a:rPr lang="fr-FR" sz="2000" b="1" dirty="0">
                <a:solidFill>
                  <a:schemeClr val="tx1"/>
                </a:solidFill>
              </a:rPr>
              <a:t>{</a:t>
            </a:r>
            <a:endParaRPr lang="fr-FR" sz="2000" b="1" dirty="0">
              <a:solidFill>
                <a:schemeClr val="tx1"/>
              </a:solidFill>
            </a:endParaRPr>
          </a:p>
          <a:p>
            <a:r>
              <a:rPr lang="fr-FR" sz="2000" dirty="0"/>
              <a:t>    </a:t>
            </a:r>
            <a:r>
              <a:rPr lang="fr-FR" sz="2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  </a:t>
            </a:r>
            <a:r>
              <a:rPr lang="fr-FR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fr-BE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Bienvenue à ESPRIT</a:t>
            </a:r>
            <a:r>
              <a:rPr lang="fr-FR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BE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  <a:endParaRPr lang="fr-BE" sz="2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solidFill>
                  <a:schemeClr val="tx1"/>
                </a:solidFill>
              </a:rPr>
              <a:t>}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743" y="2165200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Programme: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eur droit 13"/>
          <p:cNvCxnSpPr>
            <a:endCxn id="20" idx="1"/>
          </p:cNvCxnSpPr>
          <p:nvPr/>
        </p:nvCxnSpPr>
        <p:spPr>
          <a:xfrm flipV="1">
            <a:off x="1652270" y="4694555"/>
            <a:ext cx="6880860" cy="163195"/>
          </a:xfrm>
          <a:prstGeom prst="line">
            <a:avLst/>
          </a:prstGeom>
          <a:ln w="2540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92200" y="4446905"/>
            <a:ext cx="691515" cy="4025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8532906" y="4372100"/>
            <a:ext cx="365909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 affichant à l’écran une chaîne de caractères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04555" y="5627594"/>
            <a:ext cx="3674036" cy="647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BE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Bienvenue à ESPRIT</a:t>
            </a:r>
            <a:endParaRPr lang="fr-B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10142538" y="5092700"/>
            <a:ext cx="398462" cy="488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834584" y="3220711"/>
            <a:ext cx="2099116" cy="317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1808979" y="2610338"/>
            <a:ext cx="693412" cy="543085"/>
          </a:xfrm>
          <a:prstGeom prst="bentConnector3">
            <a:avLst>
              <a:gd name="adj1" fmla="val 994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329436" y="2331334"/>
            <a:ext cx="59188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 de la bibliothèque contenant la fonction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>
          <a:xfrm>
            <a:off x="1155700" y="352425"/>
            <a:ext cx="10515600" cy="1325563"/>
          </a:xfrm>
        </p:spPr>
        <p:txBody>
          <a:bodyPr/>
          <a:lstStyle/>
          <a:p>
            <a:r>
              <a:rPr lang="fr-F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Remarques</a:t>
            </a:r>
            <a:endParaRPr lang="fr-F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Espace réservé du contenu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82650" y="1517015"/>
            <a:ext cx="11061700" cy="44227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commentaires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utilisés pour des raisons de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lisibilité et de compréhension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programme. Un commentaire est une chaîne de caractères comprise entre </a:t>
            </a:r>
            <a:r>
              <a:rPr lang="fr-FR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ou bien </a:t>
            </a:r>
            <a:r>
              <a:rPr lang="fr-FR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fr-FR" sz="2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Char char="ü"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Cette chaîne est ignorée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le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compilateur C et peut déborder sur plusieurs lignes.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Char char="ü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langage C distingue les </a:t>
            </a:r>
            <a:r>
              <a:rPr lang="fr-FR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minuscules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 </a:t>
            </a:r>
            <a:r>
              <a:rPr lang="fr-FR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majuscules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Char char="ü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mots réservés (exemples :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return,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 du langage C doivent être écrits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minuscules.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Char char="ü"/>
            </a:pP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994465" y="6320118"/>
            <a:ext cx="950259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fld id="{EA1CF714-7D1D-4ED4-BE33-40056386A9C9}" type="slidenum">
              <a:rPr lang="en-US" sz="1400"/>
            </a:fld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    </a:t>
            </a:r>
            <a:r>
              <a:rPr lang="fr-F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Exercice d’application</a:t>
            </a:r>
            <a:endParaRPr lang="fr-F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277" y="2365103"/>
            <a:ext cx="10515600" cy="27040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Exercice 1 de la série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6446</Words>
  <Application>WPS Presentation</Application>
  <PresentationFormat>Grand écran</PresentationFormat>
  <Paragraphs>596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SimSun</vt:lpstr>
      <vt:lpstr>Wingdings</vt:lpstr>
      <vt:lpstr>Times New Roman</vt:lpstr>
      <vt:lpstr>Tahoma</vt:lpstr>
      <vt:lpstr>MS PGothic</vt:lpstr>
      <vt:lpstr>Calibri</vt:lpstr>
      <vt:lpstr>Microsoft YaHei</vt:lpstr>
      <vt:lpstr>Arial Unicode MS</vt:lpstr>
      <vt:lpstr>Calibri Light</vt:lpstr>
      <vt:lpstr>Symbol</vt:lpstr>
      <vt:lpstr>Office Theme</vt:lpstr>
      <vt:lpstr>Chapitre 1:  Initiation</vt:lpstr>
      <vt:lpstr>    Objectifs </vt:lpstr>
      <vt:lpstr>      Plan</vt:lpstr>
      <vt:lpstr>Structure d’un programme C  (1/4)</vt:lpstr>
      <vt:lpstr>Structure d’un programme C  (2/4)</vt:lpstr>
      <vt:lpstr>Structure d’un programme C  (3/4)</vt:lpstr>
      <vt:lpstr>Structure d’un programme C  (4/4)</vt:lpstr>
      <vt:lpstr>Remarques</vt:lpstr>
      <vt:lpstr>    Exercice d’application</vt:lpstr>
      <vt:lpstr>PowerPoint 演示文稿</vt:lpstr>
      <vt:lpstr>Les variables</vt:lpstr>
      <vt:lpstr>Les variables</vt:lpstr>
      <vt:lpstr>Les variables ( Nom )</vt:lpstr>
      <vt:lpstr>Les variables ( Type )</vt:lpstr>
      <vt:lpstr>Les variables ( Type : Entiers )</vt:lpstr>
      <vt:lpstr>Les variables ( Exemple ) </vt:lpstr>
      <vt:lpstr>    Exercice d’application</vt:lpstr>
      <vt:lpstr>PowerPoint 演示文稿</vt:lpstr>
      <vt:lpstr>Affichage de données </vt:lpstr>
      <vt:lpstr>Lecture de données </vt:lpstr>
      <vt:lpstr>    Exercice d’application</vt:lpstr>
      <vt:lpstr>Opérateurs</vt:lpstr>
      <vt:lpstr>Opérateurs de base</vt:lpstr>
      <vt:lpstr>Opérateurs de base</vt:lpstr>
      <vt:lpstr>   Opérateurs ( Opérateurs de comparaison )</vt:lpstr>
      <vt:lpstr>    Opérateurs ( Opérateurs d’affectation )</vt:lpstr>
      <vt:lpstr>    Opérateurs ( Incréments et décréments ) </vt:lpstr>
      <vt:lpstr>  Les priorités </vt:lpstr>
      <vt:lpstr>    Exercice d’application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Halim</dc:creator>
  <cp:lastModifiedBy>nizar</cp:lastModifiedBy>
  <cp:revision>256</cp:revision>
  <dcterms:created xsi:type="dcterms:W3CDTF">2015-03-06T15:17:00Z</dcterms:created>
  <dcterms:modified xsi:type="dcterms:W3CDTF">2021-09-08T08:31:14Z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1036-11.2.0.10265</vt:lpwstr>
  </property>
  <property fmtid="{D5CDD505-2E9C-101B-9397-08002B2CF9AE}" pid="3" name="ICV">
    <vt:lpwstr>F31DBEE9B86940A1B6EE03BDD65E2B57</vt:lpwstr>
  </property>
</Properties>
</file>