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Tahom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jfUjziGQqQRSo3x8ylCQTYkw0m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ahoma-bold.fntdata"/><Relationship Id="rId12" Type="http://schemas.openxmlformats.org/officeDocument/2006/relationships/slide" Target="slides/slide7.xml"/><Relationship Id="rId34" Type="http://schemas.openxmlformats.org/officeDocument/2006/relationships/font" Target="fonts/Tahom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619769" y="2367155"/>
            <a:ext cx="9144000" cy="1622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Chapitre 2:  Les Structures conditionnelles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94088" y="45640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fr-FR" sz="3600">
                <a:latin typeface="Times New Roman"/>
                <a:ea typeface="Times New Roman"/>
                <a:cs typeface="Times New Roman"/>
                <a:sym typeface="Times New Roman"/>
              </a:rPr>
              <a:t>Niveau: 1A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</a:t>
            </a: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L’instruction if …else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785786" y="1898072"/>
            <a:ext cx="10699632" cy="4602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La condition doit être entre  parenthèses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Il est possible de définir plusieurs conditions à remplir avec les opérateurs ET et OU (&amp;&amp; et ||)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Par exemple l'instruction suivante teste si les deux conditions sont vraies : 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((condition1)</a:t>
            </a:r>
            <a:r>
              <a:rPr b="1" lang="fr-FR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&amp;&amp;</a:t>
            </a:r>
            <a:r>
              <a:rPr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(condition2))</a:t>
            </a:r>
            <a:endParaRPr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L'instruction suivante exécutera les instructions si l'une ou l'autre des deux conditions est vraie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((condition1)</a:t>
            </a:r>
            <a:r>
              <a:rPr b="1" lang="fr-FR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r>
              <a:rPr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(condition2))</a:t>
            </a:r>
            <a:endParaRPr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</a:t>
            </a: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L’instruction if …else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1229016" y="2119052"/>
            <a:ext cx="10699632" cy="4602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fr-FR" sz="2600">
                <a:latin typeface="Times New Roman"/>
                <a:ea typeface="Times New Roman"/>
                <a:cs typeface="Times New Roman"/>
                <a:sym typeface="Times New Roman"/>
              </a:rPr>
              <a:t>Exercices 1 et 2 de la série d'exercices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2"/>
          <p:cNvSpPr txBox="1"/>
          <p:nvPr>
            <p:ph type="title"/>
          </p:nvPr>
        </p:nvSpPr>
        <p:spPr>
          <a:xfrm>
            <a:off x="1230630" y="3409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« If imbriqués »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2172335" y="1666776"/>
            <a:ext cx="5905500" cy="412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</a:t>
            </a:r>
            <a:r>
              <a:rPr b="1" lang="fr-FR" sz="2000">
                <a:solidFill>
                  <a:srgbClr val="A50021"/>
                </a:solidFill>
                <a:latin typeface="Tahoma"/>
                <a:ea typeface="Tahoma"/>
                <a:cs typeface="Tahoma"/>
                <a:sym typeface="Tahoma"/>
              </a:rPr>
              <a:t>condition1</a:t>
            </a: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liste d’instructions 1</a:t>
            </a:r>
            <a:endParaRPr b="1" i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if ( </a:t>
            </a:r>
            <a:r>
              <a:rPr b="1" lang="fr-FR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condition2</a:t>
            </a: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b="1" i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liste d’instructions 2 </a:t>
            </a:r>
            <a:endParaRPr b="1" i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else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if (</a:t>
            </a:r>
            <a:r>
              <a:rPr b="1" lang="fr-FR" sz="2000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condition3</a:t>
            </a: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</a:t>
            </a:r>
            <a:r>
              <a:rPr b="1" i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liste d’instructions 3</a:t>
            </a:r>
            <a:endParaRPr b="1" i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else 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if (</a:t>
            </a:r>
            <a:r>
              <a:rPr b="1" lang="fr-FR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condition N</a:t>
            </a: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1" i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liste d’instructions N</a:t>
            </a:r>
            <a:endParaRPr b="1" i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else 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</a:t>
            </a:r>
            <a:r>
              <a:rPr b="1" i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liste d’instructions N+1</a:t>
            </a:r>
            <a:r>
              <a:rPr i="1" lang="fr-F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i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3"/>
          <p:cNvSpPr txBox="1"/>
          <p:nvPr>
            <p:ph type="title"/>
          </p:nvPr>
        </p:nvSpPr>
        <p:spPr>
          <a:xfrm>
            <a:off x="838200" y="3416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</a:t>
            </a: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3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17000" l="0" r="35625" t="33000"/>
          <a:stretch/>
        </p:blipFill>
        <p:spPr>
          <a:xfrm>
            <a:off x="1359535" y="1667510"/>
            <a:ext cx="8782050" cy="4343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14"/>
          <p:cNvSpPr txBox="1"/>
          <p:nvPr>
            <p:ph type="title"/>
          </p:nvPr>
        </p:nvSpPr>
        <p:spPr>
          <a:xfrm>
            <a:off x="2725420" y="1708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fr-FR" sz="2800">
                <a:latin typeface="Times New Roman"/>
                <a:ea typeface="Times New Roman"/>
                <a:cs typeface="Times New Roman"/>
                <a:sym typeface="Times New Roman"/>
              </a:rPr>
              <a:t>Exercice 4 de la série d'exercices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15"/>
          <p:cNvSpPr txBox="1"/>
          <p:nvPr>
            <p:ph type="title"/>
          </p:nvPr>
        </p:nvSpPr>
        <p:spPr>
          <a:xfrm>
            <a:off x="1457325" y="3079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L’instruction switch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Rectangle: Click to edit Master text styles&#10;Second level&#10;Third level&#10;Fourth level&#10;Fifth level" id="216" name="Google Shape;216;p15"/>
          <p:cNvSpPr txBox="1"/>
          <p:nvPr>
            <p:ph idx="1" type="body"/>
          </p:nvPr>
        </p:nvSpPr>
        <p:spPr>
          <a:xfrm>
            <a:off x="1257299" y="1690688"/>
            <a:ext cx="441198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lang="fr-FR" sz="2400">
                <a:solidFill>
                  <a:srgbClr val="A50021"/>
                </a:solidFill>
              </a:rPr>
              <a:t>switch </a:t>
            </a:r>
            <a:r>
              <a:rPr b="1" lang="fr-FR" sz="2000">
                <a:solidFill>
                  <a:srgbClr val="A50021"/>
                </a:solidFill>
              </a:rPr>
              <a:t>(</a:t>
            </a:r>
            <a:r>
              <a:rPr b="1" i="1" lang="fr-FR" sz="2400" u="sng">
                <a:solidFill>
                  <a:srgbClr val="A50021"/>
                </a:solidFill>
              </a:rPr>
              <a:t>Expression</a:t>
            </a:r>
            <a:r>
              <a:rPr b="1" lang="fr-FR" sz="2000">
                <a:solidFill>
                  <a:srgbClr val="A50021"/>
                </a:solidFill>
              </a:rPr>
              <a:t>)</a:t>
            </a:r>
            <a:endParaRPr b="1" sz="2000">
              <a:solidFill>
                <a:srgbClr val="A5002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Noto Sans Symbols"/>
              <a:buNone/>
            </a:pPr>
            <a:r>
              <a:rPr b="1" lang="fr-FR" sz="2000">
                <a:solidFill>
                  <a:srgbClr val="A50021"/>
                </a:solidFill>
              </a:rPr>
              <a:t>{</a:t>
            </a:r>
            <a:endParaRPr b="1" sz="2000">
              <a:solidFill>
                <a:srgbClr val="A5002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lang="fr-FR">
                <a:solidFill>
                  <a:srgbClr val="A50021"/>
                </a:solidFill>
              </a:rPr>
              <a:t>case</a:t>
            </a:r>
            <a:r>
              <a:rPr b="1" lang="fr-FR"/>
              <a:t> val1 :	…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fr-FR"/>
              <a:t>			…</a:t>
            </a:r>
            <a:endParaRPr b="1"/>
          </a:p>
          <a:p>
            <a:pPr indent="-228600" lvl="4" marL="2057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None/>
            </a:pPr>
            <a:r>
              <a:rPr b="1" lang="fr-FR" sz="2000">
                <a:solidFill>
                  <a:srgbClr val="0070C0"/>
                </a:solidFill>
              </a:rPr>
              <a:t>break</a:t>
            </a:r>
            <a:r>
              <a:rPr b="1" lang="fr-FR" sz="2000">
                <a:solidFill>
                  <a:srgbClr val="A50021"/>
                </a:solidFill>
              </a:rPr>
              <a:t>;</a:t>
            </a:r>
            <a:endParaRPr b="1" sz="2000">
              <a:solidFill>
                <a:srgbClr val="A5002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lang="fr-FR">
                <a:solidFill>
                  <a:srgbClr val="A50021"/>
                </a:solidFill>
              </a:rPr>
              <a:t>case</a:t>
            </a:r>
            <a:r>
              <a:rPr b="1" lang="fr-FR"/>
              <a:t> val2 :	…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fr-FR"/>
              <a:t>			…</a:t>
            </a:r>
            <a:endParaRPr b="1"/>
          </a:p>
          <a:p>
            <a:pPr indent="-228600" lvl="4" marL="2057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Noto Sans Symbols"/>
              <a:buNone/>
            </a:pPr>
            <a:r>
              <a:rPr b="1" lang="fr-FR" sz="2000">
                <a:solidFill>
                  <a:srgbClr val="A50021"/>
                </a:solidFill>
              </a:rPr>
              <a:t>break;</a:t>
            </a:r>
            <a:endParaRPr b="1" sz="2000">
              <a:solidFill>
                <a:srgbClr val="A50021"/>
              </a:solidFill>
            </a:endParaRPr>
          </a:p>
          <a:p>
            <a:pPr indent="-228600" lvl="4" marL="2057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None/>
            </a:pPr>
            <a:r>
              <a:rPr b="1" lang="fr-FR">
                <a:solidFill>
                  <a:srgbClr val="A50021"/>
                </a:solidFill>
              </a:rPr>
              <a:t>case</a:t>
            </a:r>
            <a:r>
              <a:rPr b="1" lang="fr-FR"/>
              <a:t> val3: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fr-FR"/>
              <a:t>                   …</a:t>
            </a:r>
            <a:endParaRPr b="1"/>
          </a:p>
          <a:p>
            <a:pPr indent="-228600" lvl="4" marL="2057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Noto Sans Symbols"/>
              <a:buNone/>
            </a:pPr>
            <a:r>
              <a:rPr b="1" lang="fr-FR" sz="2000">
                <a:solidFill>
                  <a:srgbClr val="A50021"/>
                </a:solidFill>
              </a:rPr>
              <a:t>break;</a:t>
            </a:r>
            <a:endParaRPr b="1" sz="2000">
              <a:solidFill>
                <a:srgbClr val="A5002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fr-FR" sz="2000"/>
              <a:t>	 </a:t>
            </a:r>
            <a:r>
              <a:rPr b="1" lang="fr-FR" sz="2000">
                <a:solidFill>
                  <a:srgbClr val="A50021"/>
                </a:solidFill>
              </a:rPr>
              <a:t> </a:t>
            </a:r>
            <a:r>
              <a:rPr b="1" lang="fr-FR" sz="2000">
                <a:solidFill>
                  <a:srgbClr val="00B050"/>
                </a:solidFill>
              </a:rPr>
              <a:t>default</a:t>
            </a:r>
            <a:r>
              <a:rPr b="1" lang="fr-FR" sz="2000"/>
              <a:t>:	…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Noto Sans Symbols"/>
              <a:buNone/>
            </a:pPr>
            <a:r>
              <a:rPr b="1" lang="fr-FR" sz="2000">
                <a:solidFill>
                  <a:srgbClr val="A50021"/>
                </a:solidFill>
              </a:rPr>
              <a:t>}</a:t>
            </a:r>
            <a:endParaRPr b="1" sz="2000">
              <a:solidFill>
                <a:srgbClr val="A50021"/>
              </a:solidFill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5562600" y="1633935"/>
            <a:ext cx="4800600" cy="723106"/>
          </a:xfrm>
          <a:prstGeom prst="wedgeRoundRectCallout">
            <a:avLst>
              <a:gd fmla="val -83730" name="adj1"/>
              <a:gd fmla="val -14794" name="adj2"/>
              <a:gd fmla="val 16667" name="adj3"/>
            </a:avLst>
          </a:prstGeom>
          <a:solidFill>
            <a:schemeClr val="lt1"/>
          </a:solidFill>
          <a:ln cap="flat" cmpd="sng" w="444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Uniquement les expressions entières sont permises: int, short, long ou char.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5638800" y="2513807"/>
            <a:ext cx="4724400" cy="661193"/>
          </a:xfrm>
          <a:prstGeom prst="wedgeRoundRectCallout">
            <a:avLst>
              <a:gd fmla="val -93634" name="adj1"/>
              <a:gd fmla="val -46132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Val1, val2, … doivent être des constantes du même type que Expression.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5562600" y="5484812"/>
            <a:ext cx="4800600" cy="762000"/>
          </a:xfrm>
          <a:prstGeom prst="wedgeRoundRectCallout">
            <a:avLst>
              <a:gd fmla="val -89812" name="adj1"/>
              <a:gd fmla="val -33959" name="adj2"/>
              <a:gd fmla="val 16667" name="adj3"/>
            </a:avLst>
          </a:prstGeom>
          <a:solidFill>
            <a:schemeClr val="lt1"/>
          </a:solidFill>
          <a:ln cap="flat" cmpd="sng" w="349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Exécuté lorsque aucun des «cases» précédents n’est vrai</a:t>
            </a:r>
            <a:endParaRPr b="1"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5638800" y="3342481"/>
            <a:ext cx="4724400" cy="735807"/>
          </a:xfrm>
          <a:prstGeom prst="wedgeRoundRectCallout">
            <a:avLst>
              <a:gd fmla="val -82464" name="adj1"/>
              <a:gd fmla="val -66562" name="adj2"/>
              <a:gd fmla="val 16667" name="adj3"/>
            </a:avLst>
          </a:prstGeom>
          <a:solidFill>
            <a:schemeClr val="lt1"/>
          </a:solidFill>
          <a:ln cap="flat" cmpd="sng" w="539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Obligatoire pour ne pas entrer dans le 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«case» suivant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1240155" y="448310"/>
            <a:ext cx="10328275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lang="fr-FR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Règles d'utilisation de l’instruction 'Switch Case' dans la             programmation C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838200" y="1825625"/>
            <a:ext cx="10515600" cy="4505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Chaque « Case » doit ête unique.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 « Case » doit être une constante / expression de constantes.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 « Case » doit être de type entier (entier, caractère).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Switch case  doit avoir au maximum un cas par défaut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« Default » est optionnel.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« Default » peut être placé n’importe où dans l’instruction switch.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L’instruction break;  termine l'exécution de l'instruction switch.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Deux ou plusieurs « cases » peuvent partager une seule instruction break;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Les switchs imbriqués sont permises.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Les opérateurs relationnels ne sont pas autorisés dans l’instruction Switch.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Les constantes sont autorisées dans l’instruction switch Case.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1253850" y="268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Règle 1: L'étiquette 'case' doit être unique </a:t>
            </a:r>
            <a:endParaRPr b="1"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3" name="Google Shape;233;p17"/>
          <p:cNvSpPr txBox="1"/>
          <p:nvPr>
            <p:ph idx="12" type="sldNum"/>
          </p:nvPr>
        </p:nvSpPr>
        <p:spPr>
          <a:xfrm>
            <a:off x="9026250" y="62316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1254307" y="1708705"/>
            <a:ext cx="9025003" cy="4523105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id = 3 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(id)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{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case 1: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printf("C Programming Language");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case </a:t>
            </a:r>
            <a:r>
              <a:rPr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printf("C++ Programming Language");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case </a:t>
            </a:r>
            <a:r>
              <a:rPr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printf("Web Technology");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default 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printf("No student found");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359515" y="4073156"/>
            <a:ext cx="1219200" cy="50506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4F81BD"/>
            </a:solidFill>
            <a:prstDash val="solid"/>
            <a:bevel/>
            <a:headEnd len="sm" w="sm" type="none"/>
            <a:tailEnd len="sm" w="sm" type="none"/>
          </a:ln>
          <a:effectLst>
            <a:outerShdw blurRad="50800" rotWithShape="0" dist="25400">
              <a:srgbClr val="000000">
                <a:alpha val="60000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idx="12" type="sldNum"/>
          </p:nvPr>
        </p:nvSpPr>
        <p:spPr>
          <a:xfrm>
            <a:off x="9109388" y="623165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250136" y="2028119"/>
            <a:ext cx="10465163" cy="3415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1+1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'A'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⇒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 exemples sont autorisés. Cependant les variables ne sont pas autorisées dans les cases label.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num1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n1+n2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3756550" y="4614272"/>
            <a:ext cx="931168" cy="519348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4F81BD"/>
            </a:solidFill>
            <a:prstDash val="solid"/>
            <a:bevel/>
            <a:headEnd len="sm" w="sm" type="none"/>
            <a:tailEnd len="sm" w="sm" type="none"/>
          </a:ln>
          <a:effectLst>
            <a:outerShdw blurRad="50800" rotWithShape="0" dist="25400">
              <a:srgbClr val="000000">
                <a:alpha val="60000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1250233" y="706583"/>
            <a:ext cx="6238875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Règle 2 :  'Case' doit être une constante / </a:t>
            </a:r>
            <a:endParaRPr b="1"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expression de constantes</a:t>
            </a:r>
            <a:endParaRPr sz="2800">
              <a:solidFill>
                <a:srgbClr val="1F497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heckmark Icon Png #420193 - Free Icons Library"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961" y="2413924"/>
            <a:ext cx="833488" cy="72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1201271" y="464832"/>
            <a:ext cx="9785384" cy="1045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latin typeface="Cambria"/>
                <a:ea typeface="Cambria"/>
                <a:cs typeface="Cambria"/>
                <a:sym typeface="Cambria"/>
              </a:rPr>
              <a:t>Règle 3 : 'Case' doit être de type entier (entier ou Caractère)</a:t>
            </a:r>
            <a:endParaRPr b="1"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9448800" y="63681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1447800" y="2144686"/>
            <a:ext cx="10160000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1383745" y="1365362"/>
            <a:ext cx="8064896" cy="439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20+20</a:t>
            </a: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'A'</a:t>
            </a: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     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'a'</a:t>
            </a: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nombres à virgule flottante ne sont pas permises </a:t>
            </a:r>
            <a:endParaRPr sz="200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10.12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7.5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3373064" y="4542832"/>
            <a:ext cx="1219200" cy="497917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4F81BD"/>
            </a:solidFill>
            <a:prstDash val="solid"/>
            <a:bevel/>
            <a:headEnd len="sm" w="sm" type="none"/>
            <a:tailEnd len="sm" w="sm" type="none"/>
          </a:ln>
          <a:effectLst>
            <a:outerShdw blurRad="50800" rotWithShape="0" dist="25400">
              <a:srgbClr val="000000">
                <a:alpha val="60000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ckmark Icon Png #420193 - Free Icons Library" id="254" name="Google Shape;2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649" y="2189019"/>
            <a:ext cx="833488" cy="72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b="1"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Objectifs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38279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A la fin de ce chapitre, l’étudiant sera capable de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1080135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Connaître et appliquer les structures conditionnelles </a:t>
            </a:r>
            <a:r>
              <a:rPr b="1" lang="fr-FR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if… else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et</a:t>
            </a:r>
            <a:r>
              <a:rPr b="1" lang="fr-FR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imbriqué.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108013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108013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Connaître et appliquer la structure conditionnelle </a:t>
            </a:r>
            <a:r>
              <a:rPr b="1" lang="fr-FR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1334247" y="319222"/>
            <a:ext cx="10160000" cy="1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latin typeface="Cambria"/>
                <a:ea typeface="Cambria"/>
                <a:cs typeface="Cambria"/>
                <a:sym typeface="Cambria"/>
              </a:rPr>
              <a:t>Règle 4 : 'Switch case' doit avoir au maximum un cas par défaut</a:t>
            </a:r>
            <a:endParaRPr b="1"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0" name="Google Shape;2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996388" y="1489197"/>
            <a:ext cx="9505056" cy="5076190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(roll)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{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case 1: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printf("C Programming Language");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case 2: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printf("C++ Programming Language");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case 3: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printf("Web Technology");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break;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default :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printf("Default Version 1");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:</a:t>
            </a: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printf("Default Version 2");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5768283" y="5327306"/>
            <a:ext cx="1291386" cy="497917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4F81BD"/>
            </a:solidFill>
            <a:prstDash val="solid"/>
            <a:bevel/>
            <a:headEnd len="sm" w="sm" type="none"/>
            <a:tailEnd len="sm" w="sm" type="none"/>
          </a:ln>
          <a:effectLst>
            <a:outerShdw blurRad="50800" rotWithShape="0" dist="25400">
              <a:srgbClr val="000000">
                <a:alpha val="60000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1219200" y="235848"/>
            <a:ext cx="101600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latin typeface="Cambria"/>
                <a:ea typeface="Cambria"/>
                <a:cs typeface="Cambria"/>
                <a:sym typeface="Cambria"/>
              </a:rPr>
              <a:t>Règle 5 : « Default » est optionnel</a:t>
            </a:r>
            <a:endParaRPr b="1"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609600" y="1340768"/>
            <a:ext cx="10160000" cy="525658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switch (roll)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{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case 1 :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        printf("C Programming Language");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case 2 :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        printf("C++ Programming Language");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case 3 :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        printf("Web Technology");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4500"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fr-FR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--&gt; L’instruction default est facultative. Elle peut être omise.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eckmark Icon Png #420193 - Free Icons Library" id="270" name="Google Shape;2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522" y="3243199"/>
            <a:ext cx="1147769" cy="99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1219220" y="238595"/>
            <a:ext cx="101600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latin typeface="Cambria"/>
                <a:ea typeface="Cambria"/>
                <a:cs typeface="Cambria"/>
                <a:sym typeface="Cambria"/>
              </a:rPr>
              <a:t>Règle 6 : « Default » peut être placé n’importe où dans </a:t>
            </a:r>
            <a:br>
              <a:rPr b="1" lang="fr-FR" sz="2800">
                <a:latin typeface="Cambria"/>
                <a:ea typeface="Cambria"/>
                <a:cs typeface="Cambria"/>
                <a:sym typeface="Cambria"/>
              </a:rPr>
            </a:br>
            <a:r>
              <a:rPr b="1" lang="fr-FR" sz="2800">
                <a:latin typeface="Cambria"/>
                <a:ea typeface="Cambria"/>
                <a:cs typeface="Cambria"/>
                <a:sym typeface="Cambria"/>
              </a:rPr>
              <a:t>                     l’instruction switch. </a:t>
            </a:r>
            <a:endParaRPr b="1"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1016000" y="1463862"/>
            <a:ext cx="10160000" cy="52578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switch (roll)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{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case 1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        printf("C Programming Language");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		break;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fr-FR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default: </a:t>
            </a:r>
            <a:endParaRPr b="1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        printf("No Student Found");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fr-FR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b="1" lang="fr-FR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 </a:t>
            </a:r>
            <a:endParaRPr b="1" u="sng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case 2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        printf("C++ Programming Language");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case 3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        printf("Web Technology");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eckmark Icon Png #420193 - Free Icons Library" id="278" name="Google Shape;2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5129" y="3205308"/>
            <a:ext cx="833488" cy="72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1180515" y="706741"/>
            <a:ext cx="11521280" cy="189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Règle 7 : L’instruction break;  termine l'exécution de </a:t>
            </a:r>
            <a:endParaRPr b="1"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l'instruction switch.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817649" y="1702449"/>
            <a:ext cx="6096000" cy="498538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 ( 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char grade 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 ("Enter your current letter grade\n") 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grade = getchar ( ) ;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(grade)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{	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fr-FR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('a') : case ('A') :</a:t>
            </a:r>
            <a:endParaRPr b="1"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printf ("Good Job!\n") 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fr-FR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('b') : case ('B') </a:t>
            </a:r>
            <a:r>
              <a:rPr b="1"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 ("Pretty good.\n") 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Times New Roman"/>
              <a:buNone/>
            </a:pPr>
            <a:r>
              <a:rPr b="1" lang="fr-FR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case ('c') : case ('C') :</a:t>
            </a:r>
            <a:endParaRPr b="1"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 ("Better get to work.\n") 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fr-FR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('d') : case ('D') :</a:t>
            </a:r>
            <a:endParaRPr b="1"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 ("You are in trouble.\n") 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Times New Roman"/>
              <a:buNone/>
            </a:pPr>
            <a:r>
              <a:rPr b="1" lang="fr-FR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default :</a:t>
            </a:r>
            <a:endParaRPr b="1"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printf ("You are failing!!\n") ;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    /* End of switch-case structure */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      /* End of </a:t>
            </a:r>
            <a:r>
              <a:rPr i="1"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program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7586980" y="2597150"/>
            <a:ext cx="4216400" cy="36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la valeur saisie de grade =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Sortie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Job!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Pretty good.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get to work.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in trouble.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failing!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L'entrée saisie ( 'A')  correspond au premier </a:t>
            </a:r>
            <a:r>
              <a:rPr lang="fr-F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mais toutes les instructions du switch sont exécutées.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5571760" y="3948421"/>
            <a:ext cx="1342466" cy="494345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4F81BD"/>
            </a:solidFill>
            <a:prstDash val="solid"/>
            <a:bevel/>
            <a:headEnd len="sm" w="sm" type="none"/>
            <a:tailEnd len="sm" w="sm" type="none"/>
          </a:ln>
          <a:effectLst>
            <a:outerShdw blurRad="50800" rotWithShape="0" dist="25400">
              <a:srgbClr val="000000">
                <a:alpha val="60000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idx="1" type="body"/>
          </p:nvPr>
        </p:nvSpPr>
        <p:spPr>
          <a:xfrm>
            <a:off x="1007190" y="1833704"/>
            <a:ext cx="10177131" cy="469960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switch (alpha)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{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case 'a':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case 'A':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       printf("Alphabet A");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fr-FR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b="1" lang="fr-FR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break; </a:t>
            </a:r>
            <a:endParaRPr b="1" sz="20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case 'b':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case 'B':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       printf("Alphabet B");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1180515" y="706741"/>
            <a:ext cx="11521280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Règle 8 : Deux ou plusieurs « cases » peuvent partager une </a:t>
            </a:r>
            <a:endParaRPr b="1"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seule instruction break; </a:t>
            </a:r>
            <a:endParaRPr b="1"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ckmark Icon Png #420193 - Free Icons Library" id="295" name="Google Shape;2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730" y="3422419"/>
            <a:ext cx="833488" cy="72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1192421" y="526817"/>
            <a:ext cx="9129237" cy="88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latin typeface="Cambria"/>
                <a:ea typeface="Cambria"/>
                <a:cs typeface="Cambria"/>
                <a:sym typeface="Cambria"/>
              </a:rPr>
              <a:t>Règle 9 : Les switchs imbriqués sont permises</a:t>
            </a:r>
            <a:endParaRPr b="1"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25"/>
          <p:cNvSpPr txBox="1"/>
          <p:nvPr>
            <p:ph idx="1" type="body"/>
          </p:nvPr>
        </p:nvSpPr>
        <p:spPr>
          <a:xfrm>
            <a:off x="1194006" y="1413793"/>
            <a:ext cx="10160000" cy="52578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fr-FR">
                <a:solidFill>
                  <a:srgbClr val="00B050"/>
                </a:solidFill>
              </a:rPr>
              <a:t> </a:t>
            </a:r>
            <a:r>
              <a:rPr b="1" lang="fr-FR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(alpha) </a:t>
            </a:r>
            <a:endParaRPr b="1" sz="22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{case 'a':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case 'A':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       printf("Alphabet A");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case 'b':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case 'B':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b="1" lang="fr-FR" sz="22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(beta) </a:t>
            </a:r>
            <a:endParaRPr b="1" sz="22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       {  …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       }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fr-FR" sz="2200"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Checkmark Icon Png #420193 - Free Icons Library" id="303" name="Google Shape;3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5233" y="4643524"/>
            <a:ext cx="833488" cy="72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title"/>
          </p:nvPr>
        </p:nvSpPr>
        <p:spPr>
          <a:xfrm>
            <a:off x="1205230" y="410845"/>
            <a:ext cx="937006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latin typeface="Cambria"/>
                <a:ea typeface="Cambria"/>
                <a:cs typeface="Cambria"/>
                <a:sym typeface="Cambria"/>
              </a:rPr>
              <a:t>Règle 10 : Les opérateurs relationnels ne sont pas autorisés dans l’instruction Switch</a:t>
            </a:r>
            <a:endParaRPr b="1"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9" name="Google Shape;309;p26"/>
          <p:cNvSpPr txBox="1"/>
          <p:nvPr>
            <p:ph idx="1" type="body"/>
          </p:nvPr>
        </p:nvSpPr>
        <p:spPr>
          <a:xfrm>
            <a:off x="1205230" y="1796415"/>
            <a:ext cx="10160000" cy="492514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switch (num)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{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case </a:t>
            </a:r>
            <a:r>
              <a:rPr b="1"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15: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       printf("Number &gt; 15");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case </a:t>
            </a:r>
            <a:r>
              <a:rPr b="1"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15: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       printf("Number = 15");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case </a:t>
            </a:r>
            <a:r>
              <a:rPr b="1" lang="fr-F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15: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       printf("Number &lt; 15");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        }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6613622" y="3657245"/>
            <a:ext cx="1342466" cy="494345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25400">
            <a:solidFill>
              <a:srgbClr val="4F81BD"/>
            </a:solidFill>
            <a:prstDash val="solid"/>
            <a:bevel/>
            <a:headEnd len="sm" w="sm" type="none"/>
            <a:tailEnd len="sm" w="sm" type="none"/>
          </a:ln>
          <a:effectLst>
            <a:outerShdw blurRad="50800" rotWithShape="0" dist="25400">
              <a:srgbClr val="000000">
                <a:alpha val="60000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1143010" y="323560"/>
            <a:ext cx="94557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lang="fr-FR" sz="2800">
                <a:latin typeface="Cambria"/>
                <a:ea typeface="Cambria"/>
                <a:cs typeface="Cambria"/>
                <a:sym typeface="Cambria"/>
              </a:rPr>
              <a:t>Règle 11 : Les constantes  sont autorisées dans l’instruction switch Case.</a:t>
            </a:r>
            <a:endParaRPr b="1"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27"/>
          <p:cNvSpPr txBox="1"/>
          <p:nvPr>
            <p:ph idx="1" type="body"/>
          </p:nvPr>
        </p:nvSpPr>
        <p:spPr>
          <a:xfrm>
            <a:off x="919480" y="1841500"/>
            <a:ext cx="9902891" cy="4061048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fr-FR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const var = 2; </a:t>
            </a:r>
            <a:endParaRPr sz="24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switch(num)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    {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    case </a:t>
            </a:r>
            <a:r>
              <a:rPr b="1" lang="fr-FR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            printf("Number = 2");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            break;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     }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Checkmark Icon Png #420193 - Free Icons Library" id="319" name="Google Shape;3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2565" y="3510166"/>
            <a:ext cx="833488" cy="72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28"/>
          <p:cNvSpPr txBox="1"/>
          <p:nvPr>
            <p:ph type="title"/>
          </p:nvPr>
        </p:nvSpPr>
        <p:spPr>
          <a:xfrm>
            <a:off x="2725420" y="1708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fr-FR" sz="2800">
                <a:latin typeface="Times New Roman"/>
                <a:ea typeface="Times New Roman"/>
                <a:cs typeface="Times New Roman"/>
                <a:sym typeface="Times New Roman"/>
              </a:rPr>
              <a:t>Exercices 6 et 7 de la série d'exercices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101301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</a:t>
            </a:r>
            <a:r>
              <a:rPr b="1"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238250" y="17900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L‘instruction if .... else …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Les « if imbriqués »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>
                <a:latin typeface="Times New Roman"/>
                <a:ea typeface="Times New Roman"/>
                <a:cs typeface="Times New Roman"/>
                <a:sym typeface="Times New Roman"/>
              </a:rPr>
              <a:t>L’instruction switch …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101301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</a:t>
            </a:r>
            <a:r>
              <a:rPr b="1"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b="1" lang="fr-FR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129188" y="15923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On veut écrire un programme qui permet de </a:t>
            </a:r>
            <a:r>
              <a:rPr b="1" lang="fr-FR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fr-FR" sz="2000" u="sng">
                <a:latin typeface="Times New Roman"/>
                <a:ea typeface="Times New Roman"/>
                <a:cs typeface="Times New Roman"/>
                <a:sym typeface="Times New Roman"/>
              </a:rPr>
              <a:t>alculer le prix total d’une commande d’imprimantes</a:t>
            </a: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Le prix </a:t>
            </a:r>
            <a:r>
              <a:rPr b="1"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unitaire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 d’une imprimante est </a:t>
            </a:r>
            <a:r>
              <a:rPr b="1"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120dt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AutoNum type="arabicPeriod"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A partir de</a:t>
            </a:r>
            <a:r>
              <a:rPr b="1" lang="fr-FR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imprimantes achetées , le prix unitaire devient</a:t>
            </a:r>
            <a:r>
              <a:rPr b="1"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fr-FR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 d</a:t>
            </a: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-116762" y="3894884"/>
            <a:ext cx="96863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2" marL="11430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⮚"/>
            </a:pPr>
            <a:r>
              <a:rPr b="1" i="0" lang="fr-FR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doit calculer le montant à payer: quantité * prix unitaire</a:t>
            </a:r>
            <a:endParaRPr b="1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11430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⮚"/>
            </a:pPr>
            <a:r>
              <a:rPr b="1" i="0" lang="fr-FR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prix unitaire est variable et dépend  de la quantité</a:t>
            </a:r>
            <a:endParaRPr b="1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10753" y="4983521"/>
            <a:ext cx="8305801" cy="914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1200000" dist="8890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traitement doit donc effectuer un test sur la quantité en utilisant des 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structures conditionnelles</a:t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9792465" y="3416864"/>
            <a:ext cx="45719" cy="50405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8794068" y="2834074"/>
            <a:ext cx="2088232" cy="576064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9016475" y="3895097"/>
            <a:ext cx="1552060" cy="50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9792466" y="2382929"/>
            <a:ext cx="45719" cy="4320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9756462" y="4399153"/>
            <a:ext cx="144017" cy="57945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>
            <a:stCxn id="116" idx="3"/>
          </p:cNvCxnSpPr>
          <p:nvPr/>
        </p:nvCxnSpPr>
        <p:spPr>
          <a:xfrm>
            <a:off x="10882300" y="3122106"/>
            <a:ext cx="591600" cy="773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1" name="Google Shape;121;p4"/>
          <p:cNvSpPr txBox="1"/>
          <p:nvPr/>
        </p:nvSpPr>
        <p:spPr>
          <a:xfrm>
            <a:off x="10736977" y="2772955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9861044" y="3588937"/>
            <a:ext cx="1021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vrai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0564362" y="3874442"/>
            <a:ext cx="1552060" cy="5040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1416439" y="4403602"/>
            <a:ext cx="144017" cy="57945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9250330" y="3998463"/>
            <a:ext cx="1156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85 * Nbre </a:t>
            </a:r>
            <a:endParaRPr b="1"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0843125" y="3971569"/>
            <a:ext cx="12732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120 * Nbre 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310005" y="743585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b="1" lang="fr-FR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L‘instruction if .... else ...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2362200" y="3733800"/>
            <a:ext cx="2514600" cy="198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Rectangle: Click to edit Master text styles&#10;Second level&#10;Third level&#10;Fourth level&#10;Fifth level" id="134" name="Google Shape;134;p5"/>
          <p:cNvSpPr txBox="1"/>
          <p:nvPr>
            <p:ph idx="1" type="body"/>
          </p:nvPr>
        </p:nvSpPr>
        <p:spPr>
          <a:xfrm>
            <a:off x="2514600" y="1905000"/>
            <a:ext cx="3886200" cy="376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if (</a:t>
            </a:r>
            <a:r>
              <a:rPr b="1" i="1" lang="fr-FR"/>
              <a:t>Condition</a:t>
            </a:r>
            <a:r>
              <a:rPr b="1" lang="fr-FR"/>
              <a:t>)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{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     …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     …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 }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else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{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	 …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     …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fr-FR"/>
              <a:t>}</a:t>
            </a:r>
            <a:endParaRPr b="1"/>
          </a:p>
        </p:txBody>
      </p:sp>
      <p:sp>
        <p:nvSpPr>
          <p:cNvPr id="135" name="Google Shape;135;p5"/>
          <p:cNvSpPr/>
          <p:nvPr/>
        </p:nvSpPr>
        <p:spPr>
          <a:xfrm>
            <a:off x="5638800" y="1609724"/>
            <a:ext cx="4876800" cy="1447800"/>
          </a:xfrm>
          <a:prstGeom prst="wedgeRoundRectCallout">
            <a:avLst>
              <a:gd fmla="val -79689" name="adj1"/>
              <a:gd fmla="val -18419" name="adj2"/>
              <a:gd fmla="val 16667" name="adj3"/>
            </a:avLst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accen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Condition=Expression logique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ou combinée.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Exemples: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(A&lt;B), (M&gt;10.0), (Delta &lt;=0),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((Age &gt; 18) &amp;&amp; (Moy&gt;= 14.0))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5334000" y="3221037"/>
            <a:ext cx="4800600" cy="990600"/>
          </a:xfrm>
          <a:prstGeom prst="wedgeRoundRectCallout">
            <a:avLst>
              <a:gd fmla="val -93157" name="adj1"/>
              <a:gd fmla="val -65223" name="adj2"/>
              <a:gd fmla="val 16667" name="adj3"/>
            </a:avLst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accen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 à effectuer </a:t>
            </a:r>
            <a:r>
              <a:rPr b="1" lang="fr-FR" sz="18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si la condition est vraie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(toute valeur ≠ 0). À la fin du traitement, il y a un saut après la partie else.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5257800" y="4699000"/>
            <a:ext cx="4800600" cy="685800"/>
          </a:xfrm>
          <a:prstGeom prst="wedgeRoundRectCallout">
            <a:avLst>
              <a:gd fmla="val -93619" name="adj1"/>
              <a:gd fmla="val -32871" name="adj2"/>
              <a:gd fmla="val 16667" name="adj3"/>
            </a:avLst>
          </a:prstGeom>
          <a:gradFill>
            <a:gsLst>
              <a:gs pos="0">
                <a:schemeClr val="accent1"/>
              </a:gs>
              <a:gs pos="50000">
                <a:schemeClr val="lt1"/>
              </a:gs>
              <a:gs pos="100000">
                <a:schemeClr val="accen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 à effectuer </a:t>
            </a:r>
            <a:r>
              <a:rPr b="1" lang="fr-FR" sz="1800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si la condition est fausse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(valeur = 0).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28600" y="5997575"/>
            <a:ext cx="3022600" cy="739775"/>
          </a:xfrm>
          <a:prstGeom prst="wedgeEllipseCallout">
            <a:avLst>
              <a:gd fmla="val 19928" name="adj1"/>
              <a:gd fmla="val -110267" name="adj2"/>
            </a:avLst>
          </a:prstGeom>
          <a:noFill/>
          <a:ln cap="flat" cmpd="sng" w="9525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A50021"/>
                </a:solidFill>
                <a:latin typeface="Tahoma"/>
                <a:ea typeface="Tahoma"/>
                <a:cs typeface="Tahoma"/>
                <a:sym typeface="Tahoma"/>
              </a:rPr>
              <a:t>Bloc «else» Optionnel</a:t>
            </a:r>
            <a:endParaRPr b="1" sz="200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2362200" y="1905000"/>
            <a:ext cx="2514600" cy="178435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39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28600" y="2678112"/>
            <a:ext cx="1828800" cy="914400"/>
          </a:xfrm>
          <a:prstGeom prst="wedgeEllipseCallout">
            <a:avLst>
              <a:gd fmla="val 63107" name="adj1"/>
              <a:gd fmla="val -92537" name="adj2"/>
            </a:avLst>
          </a:prstGeom>
          <a:noFill/>
          <a:ln cap="flat" cmpd="sng" w="9525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A50021"/>
                </a:solidFill>
                <a:latin typeface="Tahoma"/>
                <a:ea typeface="Tahoma"/>
                <a:cs typeface="Tahoma"/>
                <a:sym typeface="Tahoma"/>
              </a:rPr>
              <a:t>Bloc «if»</a:t>
            </a:r>
            <a:endParaRPr b="1" sz="200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129032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1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666" l="4861" r="37269" t="33333"/>
          <a:stretch/>
        </p:blipFill>
        <p:spPr>
          <a:xfrm>
            <a:off x="1290321" y="1691005"/>
            <a:ext cx="8391524" cy="42941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2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762454" y="2544712"/>
            <a:ext cx="11051177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Écrire un programme qui permet d’afficher le </a:t>
            </a:r>
            <a:r>
              <a:rPr b="1" lang="fr-FR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entre deux </a:t>
            </a:r>
            <a:r>
              <a:rPr b="1" lang="fr-FR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entiers donnés</a:t>
            </a:r>
            <a:r>
              <a:rPr b="1"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1266825" y="3530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2 (solution)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266826" y="1678624"/>
            <a:ext cx="6462713" cy="430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Première méthode :</a:t>
            </a:r>
            <a:endParaRPr b="1"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13999" l="1875" r="43750" t="50000"/>
          <a:stretch/>
        </p:blipFill>
        <p:spPr>
          <a:xfrm>
            <a:off x="2816702" y="2576512"/>
            <a:ext cx="8102600" cy="3352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63" name="Google Shape;163;p8"/>
          <p:cNvSpPr/>
          <p:nvPr/>
        </p:nvSpPr>
        <p:spPr>
          <a:xfrm>
            <a:off x="206375" y="3962399"/>
            <a:ext cx="1828800" cy="914400"/>
          </a:xfrm>
          <a:prstGeom prst="wedgeEllipseCallout">
            <a:avLst>
              <a:gd fmla="val 159635" name="adj1"/>
              <a:gd fmla="val 40796" name="adj2"/>
            </a:avLst>
          </a:prstGeom>
          <a:noFill/>
          <a:ln cap="flat" cmpd="sng" w="9525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Bloc «if»</a:t>
            </a:r>
            <a:endParaRPr b="1" sz="200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206375" y="5189537"/>
            <a:ext cx="2133600" cy="739775"/>
          </a:xfrm>
          <a:prstGeom prst="wedgeEllipseCallout">
            <a:avLst>
              <a:gd fmla="val 135404" name="adj1"/>
              <a:gd fmla="val -51897" name="adj2"/>
            </a:avLst>
          </a:prstGeom>
          <a:noFill/>
          <a:ln cap="flat" cmpd="sng" w="9525">
            <a:solidFill>
              <a:srgbClr val="00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A50021"/>
                </a:solidFill>
                <a:latin typeface="Tahoma"/>
                <a:ea typeface="Tahoma"/>
                <a:cs typeface="Tahoma"/>
                <a:sym typeface="Tahoma"/>
              </a:rPr>
              <a:t>Bloc «else» </a:t>
            </a:r>
            <a:endParaRPr b="1" sz="200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4292600" y="4673600"/>
            <a:ext cx="3263900" cy="288924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4292600" y="5021262"/>
            <a:ext cx="3263900" cy="288924"/>
          </a:xfrm>
          <a:prstGeom prst="rect">
            <a:avLst/>
          </a:prstGeom>
          <a:solidFill>
            <a:srgbClr val="C00000">
              <a:alpha val="40000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14998" l="1875" r="43750" t="48000"/>
          <a:stretch/>
        </p:blipFill>
        <p:spPr>
          <a:xfrm>
            <a:off x="2738438" y="2335212"/>
            <a:ext cx="8240712" cy="35052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9"/>
          <p:cNvSpPr txBox="1"/>
          <p:nvPr>
            <p:ph type="title"/>
          </p:nvPr>
        </p:nvSpPr>
        <p:spPr>
          <a:xfrm>
            <a:off x="1362075" y="389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fr-FR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2 (solution)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1362076" y="1592263"/>
            <a:ext cx="6462713" cy="430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Deuxième méthode :</a:t>
            </a:r>
            <a:endParaRPr b="1"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21285" y="4730750"/>
            <a:ext cx="1752600" cy="457200"/>
          </a:xfrm>
          <a:prstGeom prst="wedgeRoundRectCallout">
            <a:avLst>
              <a:gd fmla="val 175089" name="adj1"/>
              <a:gd fmla="val -30556" name="adj2"/>
              <a:gd fmla="val 16667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if sans </a:t>
            </a:r>
            <a:r>
              <a:rPr b="1" lang="fr-FR" sz="2000" u="sng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 b="1" sz="1800" u="sng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2015-03-06T15:17:00Z</dcterms:created>
  <dc:creator>Halim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1036-11.2.0.10265</vt:lpwstr>
  </property>
  <property fmtid="{D5CDD505-2E9C-101B-9397-08002B2CF9AE}" pid="3" name="ICV">
    <vt:lpwstr>08F5769C689244FE9E014F73EB5D6BBB</vt:lpwstr>
  </property>
</Properties>
</file>