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39" r:id="rId4"/>
    <p:sldId id="321" r:id="rId5"/>
    <p:sldId id="322" r:id="rId6"/>
    <p:sldId id="336" r:id="rId7"/>
    <p:sldId id="323" r:id="rId8"/>
    <p:sldId id="324" r:id="rId9"/>
    <p:sldId id="335" r:id="rId10"/>
    <p:sldId id="325" r:id="rId11"/>
    <p:sldId id="337" r:id="rId12"/>
    <p:sldId id="326" r:id="rId13"/>
    <p:sldId id="327" r:id="rId14"/>
    <p:sldId id="328" r:id="rId15"/>
    <p:sldId id="329" r:id="rId16"/>
    <p:sldId id="330" r:id="rId17"/>
    <p:sldId id="359" r:id="rId19"/>
    <p:sldId id="358" r:id="rId20"/>
    <p:sldId id="331" r:id="rId21"/>
    <p:sldId id="332" r:id="rId22"/>
    <p:sldId id="333" r:id="rId23"/>
    <p:sldId id="338" r:id="rId24"/>
    <p:sldId id="33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56"/>
            <p14:sldId id="339"/>
            <p14:sldId id="321"/>
            <p14:sldId id="322"/>
            <p14:sldId id="336"/>
            <p14:sldId id="323"/>
            <p14:sldId id="324"/>
            <p14:sldId id="335"/>
            <p14:sldId id="325"/>
            <p14:sldId id="337"/>
            <p14:sldId id="326"/>
            <p14:sldId id="327"/>
            <p14:sldId id="328"/>
            <p14:sldId id="329"/>
            <p14:sldId id="330"/>
            <p14:sldId id="359"/>
            <p14:sldId id="358"/>
            <p14:sldId id="331"/>
            <p14:sldId id="332"/>
            <p14:sldId id="333"/>
            <p14:sldId id="338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52"/>
      </p:cViewPr>
      <p:guideLst>
        <p:guide orient="horz" pos="210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00F0-5331-4BEE-93CC-6623BA77D340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0FF7-A96F-440A-ADD3-2D2A0E0ACFAF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E13F-3005-4C70-9AB7-32D8A9EE2F3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46B-EEB1-4BED-A4EE-4813EEE5A44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260-8E4F-44B2-BCE1-2C11D659EED5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2739-07CB-4FB7-87D4-7BCA90B0A19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5EBB-1D59-4910-9C01-2B17A6608A31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5006-23EF-4100-BD19-79883986ACF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DEC-66CB-47B4-B940-2D93DB7024E9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307-C9BE-4CD1-871A-15067A0DBF83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EC77-3E54-4CFF-919F-4E8556994D27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B06-CCB7-4729-AC66-47F73FB24BC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D2-B7A0-4E7A-8230-6BB5324B0C39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7BBD-E8D9-4C1E-B6E1-C630A1F380F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69" y="2367155"/>
            <a:ext cx="9144000" cy="162204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Chapitre 3:  Structures Répétitives (Itératives)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088" y="4564063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Niveau: 1A</a:t>
            </a:r>
            <a:endParaRPr lang="fr-FR" sz="3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5068778"/>
            <a:ext cx="1654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Version: 1.0</a:t>
            </a:r>
            <a:endParaRPr lang="fr-FR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14-09-2016</a:t>
            </a:r>
            <a:endParaRPr lang="fr-FR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652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d’application TD 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825" y="2004695"/>
            <a:ext cx="10515600" cy="4351338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des exercices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1766888"/>
            <a:ext cx="10515600" cy="2852737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fr-FR" b="1" dirty="0"/>
              <a:t>La boucle : </a:t>
            </a:r>
            <a:r>
              <a:rPr lang="fr-FR" b="1" dirty="0" err="1">
                <a:solidFill>
                  <a:srgbClr val="C00000"/>
                </a:solidFill>
              </a:rPr>
              <a:t>while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endParaRPr lang="fr-FR" b="1" dirty="0" err="1" smtClean="0">
              <a:solidFill>
                <a:srgbClr val="C00000"/>
              </a:solidFill>
            </a:endParaRPr>
          </a:p>
        </p:txBody>
      </p:sp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7C6A41-B767-4557-B86D-2C8E47EA7FB8}" type="slidenum">
              <a:rPr lang="en-GB" sz="1400"/>
            </a:fld>
            <a:endParaRPr lang="en-GB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942369D-E019-4EC7-83D8-C5662530F7B2}" type="slidenum">
              <a:rPr lang="en-GB" sz="1400"/>
            </a:fld>
            <a:endParaRPr lang="en-GB" sz="1400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450556" y="2732038"/>
            <a:ext cx="77819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400" b="1" dirty="0" err="1">
                <a:solidFill>
                  <a:srgbClr val="C00000"/>
                </a:solidFill>
              </a:rPr>
              <a:t>while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>
                <a:solidFill>
                  <a:srgbClr val="006666"/>
                </a:solidFill>
              </a:rPr>
              <a:t>(</a:t>
            </a:r>
            <a:r>
              <a:rPr lang="fr-FR" sz="2400" b="1" dirty="0">
                <a:solidFill>
                  <a:schemeClr val="hlink"/>
                </a:solidFill>
              </a:rPr>
              <a:t>condition</a:t>
            </a:r>
            <a:r>
              <a:rPr lang="fr-FR" sz="2400" b="1" dirty="0">
                <a:solidFill>
                  <a:srgbClr val="006666"/>
                </a:solidFill>
              </a:rPr>
              <a:t>) </a:t>
            </a:r>
            <a:endParaRPr lang="fr-FR" sz="2400" b="1" dirty="0">
              <a:solidFill>
                <a:srgbClr val="006666"/>
              </a:solidFill>
            </a:endParaRPr>
          </a:p>
          <a:p>
            <a:pPr eaLnBrk="1" hangingPunct="1"/>
            <a:r>
              <a:rPr lang="fr-FR" sz="2400" b="1" dirty="0">
                <a:solidFill>
                  <a:srgbClr val="006666"/>
                </a:solidFill>
              </a:rPr>
              <a:t>{</a:t>
            </a:r>
            <a:endParaRPr lang="fr-FR" sz="2400" b="1" dirty="0">
              <a:solidFill>
                <a:srgbClr val="006666"/>
              </a:solidFill>
            </a:endParaRPr>
          </a:p>
          <a:p>
            <a:pPr lvl="1" eaLnBrk="1" hangingPunct="1"/>
            <a:r>
              <a:rPr lang="fr-FR" sz="2400" b="1" dirty="0">
                <a:solidFill>
                  <a:srgbClr val="006666"/>
                </a:solidFill>
              </a:rPr>
              <a:t>…</a:t>
            </a:r>
            <a:endParaRPr lang="fr-FR" sz="2400" b="1" dirty="0">
              <a:solidFill>
                <a:srgbClr val="006666"/>
              </a:solidFill>
            </a:endParaRPr>
          </a:p>
          <a:p>
            <a:pPr lvl="1" eaLnBrk="1" hangingPunct="1"/>
            <a:r>
              <a:rPr lang="fr-FR" sz="2400" b="1" dirty="0">
                <a:solidFill>
                  <a:srgbClr val="006666"/>
                </a:solidFill>
              </a:rPr>
              <a:t>bloc d'instructions</a:t>
            </a:r>
            <a:endParaRPr lang="fr-FR" sz="2400" b="1" dirty="0">
              <a:solidFill>
                <a:srgbClr val="006666"/>
              </a:solidFill>
            </a:endParaRPr>
          </a:p>
          <a:p>
            <a:pPr lvl="1" eaLnBrk="1" hangingPunct="1"/>
            <a:r>
              <a:rPr lang="fr-FR" sz="2400" b="1" dirty="0">
                <a:solidFill>
                  <a:srgbClr val="006666"/>
                </a:solidFill>
              </a:rPr>
              <a:t>…</a:t>
            </a:r>
            <a:endParaRPr lang="fr-FR" sz="2400" b="1" dirty="0">
              <a:solidFill>
                <a:srgbClr val="006666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006666"/>
                </a:solidFill>
              </a:rPr>
              <a:t>}</a:t>
            </a:r>
            <a:endParaRPr lang="fr-FR" sz="2400" dirty="0"/>
          </a:p>
        </p:txBody>
      </p:sp>
      <p:sp>
        <p:nvSpPr>
          <p:cNvPr id="329731" name="AutoShape 3"/>
          <p:cNvSpPr>
            <a:spLocks noChangeArrowheads="1"/>
          </p:cNvSpPr>
          <p:nvPr/>
        </p:nvSpPr>
        <p:spPr bwMode="auto">
          <a:xfrm>
            <a:off x="6347012" y="2106563"/>
            <a:ext cx="4800600" cy="1235075"/>
          </a:xfrm>
          <a:prstGeom prst="wedgeRoundRectCallout">
            <a:avLst>
              <a:gd name="adj1" fmla="val -93167"/>
              <a:gd name="adj2" fmla="val 242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fr-FR" sz="800" dirty="0"/>
          </a:p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</a:rPr>
              <a:t>Expression logique 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</a:rPr>
              <a:t>simple ou combinée. Cette condition 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</a:rPr>
              <a:t>est testée </a:t>
            </a:r>
            <a:r>
              <a:rPr lang="fr-FR" sz="2000" b="1" u="sng" dirty="0">
                <a:solidFill>
                  <a:schemeClr val="bg1"/>
                </a:solidFill>
              </a:rPr>
              <a:t>avant</a:t>
            </a:r>
            <a:r>
              <a:rPr lang="fr-FR" sz="2000" b="1" dirty="0">
                <a:solidFill>
                  <a:schemeClr val="bg1"/>
                </a:solidFill>
              </a:rPr>
              <a:t> chaque itération. 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29732" name="AutoShape 4"/>
          <p:cNvSpPr>
            <a:spLocks noChangeArrowheads="1"/>
          </p:cNvSpPr>
          <p:nvPr/>
        </p:nvSpPr>
        <p:spPr bwMode="auto">
          <a:xfrm>
            <a:off x="5791200" y="3886200"/>
            <a:ext cx="4800600" cy="990600"/>
          </a:xfrm>
          <a:prstGeom prst="wedgeRoundRectCallout">
            <a:avLst>
              <a:gd name="adj1" fmla="val -68170"/>
              <a:gd name="adj2" fmla="val -25960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fr-FR" sz="9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fr-FR" sz="2000" b="1" dirty="0">
                <a:solidFill>
                  <a:schemeClr val="bg1"/>
                </a:solidFill>
              </a:rPr>
              <a:t>bloc d’instructions exécuté si la condition est vraie (0 ou n fois)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>
          <a:xfrm>
            <a:off x="1169894" y="669925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r-FR" dirty="0" smtClean="0"/>
              <a:t>La boucle </a:t>
            </a:r>
            <a:r>
              <a:rPr lang="fr-F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en-GB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981394" y="1441451"/>
            <a:ext cx="744156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i="1"/>
              <a:t>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Tant qu’une condition est vraie, répéter un bloc d’instructions.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169894" y="5791200"/>
            <a:ext cx="861956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la boucle ne comporte qu’une instruction, les accolades ne sont plus  nécessaires.</a:t>
            </a:r>
            <a:endParaRPr lang="fr-F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4495" y="1998345"/>
            <a:ext cx="31877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/>
      <p:bldP spid="329731" grpId="0" animBg="1" autoUpdateAnimBg="0"/>
      <p:bldP spid="329731" grpId="2" animBg="1"/>
      <p:bldP spid="329731" grpId="3" animBg="1"/>
      <p:bldP spid="329731" grpId="4" animBg="1"/>
      <p:bldP spid="329731" grpId="5" animBg="1"/>
      <p:bldP spid="329731" grpId="6" animBg="1"/>
      <p:bldP spid="329731" grpId="7" animBg="1"/>
      <p:bldP spid="329731" grpId="8" animBg="1"/>
      <p:bldP spid="329731" grpId="9" animBg="1"/>
      <p:bldP spid="329731" grpId="10" animBg="1"/>
      <p:bldP spid="329731" grpId="11" animBg="1"/>
      <p:bldP spid="329732" grpId="0" animBg="1" autoUpdateAnimBg="0"/>
      <p:bldP spid="329732" grpId="1" animBg="1"/>
      <p:bldP spid="329734" grpId="0"/>
      <p:bldP spid="3297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69B1A5-4ECB-489A-9A54-046713A43D3E}" type="slidenum">
              <a:rPr lang="en-GB" sz="1400"/>
            </a:fld>
            <a:endParaRPr lang="en-GB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612" y="676873"/>
            <a:ext cx="8458200" cy="762000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 ?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425575" y="1908175"/>
            <a:ext cx="959104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calculer la moyenne de plusieurs étudiants sachant qu’on ne connaît pas leur nombre?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9A2183-BB9A-4E24-8E48-78B217C57FBE}" type="slidenum">
              <a:rPr lang="en-GB" sz="1400"/>
            </a:fld>
            <a:endParaRPr lang="en-GB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059" y="571342"/>
            <a:ext cx="8458200" cy="762000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solution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1075055" y="1595120"/>
            <a:ext cx="11220450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6068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1800" b="1" dirty="0">
                <a:solidFill>
                  <a:schemeClr val="tx1"/>
                </a:solidFill>
              </a:rPr>
              <a:t>#</a:t>
            </a:r>
            <a:r>
              <a:rPr lang="fr-FR" sz="1800" b="1" dirty="0" err="1">
                <a:solidFill>
                  <a:schemeClr val="tx1"/>
                </a:solidFill>
              </a:rPr>
              <a:t>include</a:t>
            </a:r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&lt;</a:t>
            </a:r>
            <a:r>
              <a:rPr lang="fr-FR" sz="1800" dirty="0" err="1">
                <a:solidFill>
                  <a:schemeClr val="tx1"/>
                </a:solidFill>
              </a:rPr>
              <a:t>stdio.h</a:t>
            </a:r>
            <a:r>
              <a:rPr lang="fr-FR" sz="1800" dirty="0">
                <a:solidFill>
                  <a:schemeClr val="tx1"/>
                </a:solidFill>
              </a:rPr>
              <a:t>&gt;</a:t>
            </a:r>
            <a:endParaRPr lang="fr-FR" sz="1800" dirty="0">
              <a:solidFill>
                <a:schemeClr val="tx1"/>
              </a:solidFill>
            </a:endParaRPr>
          </a:p>
          <a:p>
            <a:pPr eaLnBrk="1" hangingPunct="1"/>
            <a:r>
              <a:rPr lang="fr-FR" sz="1800" b="1" dirty="0" err="1">
                <a:solidFill>
                  <a:srgbClr val="A50021"/>
                </a:solidFill>
              </a:rPr>
              <a:t>void</a:t>
            </a:r>
            <a:r>
              <a:rPr lang="fr-FR" sz="1800" dirty="0">
                <a:solidFill>
                  <a:srgbClr val="A50021"/>
                </a:solidFill>
              </a:rPr>
              <a:t> main()</a:t>
            </a:r>
            <a:endParaRPr lang="fr-FR" sz="1800" dirty="0">
              <a:solidFill>
                <a:srgbClr val="A50021"/>
              </a:solidFill>
            </a:endParaRPr>
          </a:p>
          <a:p>
            <a:pPr eaLnBrk="1" hangingPunct="1"/>
            <a:r>
              <a:rPr lang="fr-FR" sz="1800" b="1" dirty="0">
                <a:solidFill>
                  <a:srgbClr val="A50021"/>
                </a:solidFill>
              </a:rPr>
              <a:t>{</a:t>
            </a:r>
            <a:endParaRPr lang="fr-FR" sz="1800" dirty="0">
              <a:solidFill>
                <a:srgbClr val="A50021"/>
              </a:solidFill>
            </a:endParaRPr>
          </a:p>
          <a:p>
            <a:pPr eaLnBrk="1" hangingPunct="1"/>
            <a:r>
              <a:rPr lang="fr-FR" sz="1800" dirty="0">
                <a:solidFill>
                  <a:srgbClr val="006666"/>
                </a:solidFill>
              </a:rPr>
              <a:t>  </a:t>
            </a:r>
            <a:r>
              <a:rPr lang="fr-FR" sz="1800" dirty="0" smtClean="0">
                <a:solidFill>
                  <a:srgbClr val="006666"/>
                </a:solidFill>
              </a:rPr>
              <a:t>  </a:t>
            </a:r>
            <a:r>
              <a:rPr lang="fr-FR" sz="1800" dirty="0" err="1" smtClean="0">
                <a:solidFill>
                  <a:srgbClr val="006666"/>
                </a:solidFill>
              </a:rPr>
              <a:t>float</a:t>
            </a:r>
            <a:r>
              <a:rPr lang="fr-FR" sz="1800" dirty="0" smtClean="0">
                <a:solidFill>
                  <a:srgbClr val="006666"/>
                </a:solidFill>
              </a:rPr>
              <a:t> </a:t>
            </a:r>
            <a:r>
              <a:rPr lang="fr-FR" sz="1800" dirty="0">
                <a:solidFill>
                  <a:srgbClr val="006666"/>
                </a:solidFill>
              </a:rPr>
              <a:t>Note1, Note2, Moyenne;</a:t>
            </a:r>
            <a:endParaRPr lang="fr-FR" sz="1800" dirty="0">
              <a:solidFill>
                <a:srgbClr val="006666"/>
              </a:solidFill>
            </a:endParaRPr>
          </a:p>
          <a:p>
            <a:pPr eaLnBrk="1" hangingPunct="1"/>
            <a:r>
              <a:rPr lang="fr-FR" sz="1800" dirty="0">
                <a:solidFill>
                  <a:srgbClr val="006666"/>
                </a:solidFill>
              </a:rPr>
              <a:t>  </a:t>
            </a:r>
            <a:r>
              <a:rPr lang="fr-FR" sz="1800" dirty="0" smtClean="0">
                <a:solidFill>
                  <a:srgbClr val="006666"/>
                </a:solidFill>
              </a:rPr>
              <a:t>  char </a:t>
            </a:r>
            <a:r>
              <a:rPr lang="fr-FR" sz="1800" dirty="0" err="1">
                <a:solidFill>
                  <a:srgbClr val="006666"/>
                </a:solidFill>
              </a:rPr>
              <a:t>reponse</a:t>
            </a:r>
            <a:r>
              <a:rPr lang="fr-FR" sz="1800" dirty="0">
                <a:solidFill>
                  <a:srgbClr val="006666"/>
                </a:solidFill>
              </a:rPr>
              <a:t> = 'O';</a:t>
            </a:r>
            <a:endParaRPr lang="fr-FR" sz="1800" dirty="0">
              <a:solidFill>
                <a:srgbClr val="006666"/>
              </a:solidFill>
            </a:endParaRPr>
          </a:p>
          <a:p>
            <a:pPr eaLnBrk="1" hangingPunct="1"/>
            <a:endParaRPr lang="fr-FR" sz="1800" dirty="0"/>
          </a:p>
          <a:p>
            <a:pPr eaLnBrk="1" hangingPunct="1"/>
            <a:r>
              <a:rPr lang="fr-FR" sz="1800" dirty="0"/>
              <a:t>  </a:t>
            </a:r>
            <a:r>
              <a:rPr lang="fr-FR" sz="1800" dirty="0" smtClean="0"/>
              <a:t> </a:t>
            </a:r>
            <a:r>
              <a:rPr lang="fr-FR" sz="1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fr-FR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dirty="0"/>
              <a:t>(</a:t>
            </a:r>
            <a:r>
              <a:rPr lang="fr-F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reponse</a:t>
            </a:r>
            <a:r>
              <a:rPr lang="fr-FR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800" dirty="0"/>
              <a:t>== 'O') || </a:t>
            </a:r>
            <a:r>
              <a:rPr lang="fr-FR" sz="2000" dirty="0"/>
              <a:t>(</a:t>
            </a:r>
            <a:r>
              <a:rPr lang="fr-FR" sz="20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reponse</a:t>
            </a:r>
            <a:r>
              <a:rPr lang="fr-FR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/>
              <a:t>== ‘o')</a:t>
            </a:r>
            <a:endParaRPr lang="fr-FR" sz="1800" dirty="0"/>
          </a:p>
          <a:p>
            <a:pPr eaLnBrk="1" hangingPunct="1"/>
            <a:r>
              <a:rPr lang="fr-FR" sz="1800" dirty="0"/>
              <a:t>  </a:t>
            </a:r>
            <a:r>
              <a:rPr lang="fr-FR" sz="1800" dirty="0" smtClean="0"/>
              <a:t> {</a:t>
            </a:r>
            <a:endParaRPr lang="fr-FR" sz="1800" dirty="0"/>
          </a:p>
          <a:p>
            <a:pPr eaLnBrk="1" hangingPunct="1"/>
            <a:r>
              <a:rPr lang="fr-FR" sz="1800" dirty="0"/>
              <a:t>    </a:t>
            </a:r>
            <a:r>
              <a:rPr lang="fr-FR" sz="1800" dirty="0" smtClean="0"/>
              <a:t>  </a:t>
            </a:r>
            <a:r>
              <a:rPr lang="fr-FR" sz="1800" dirty="0" err="1" smtClean="0"/>
              <a:t>printf</a:t>
            </a:r>
            <a:r>
              <a:rPr lang="fr-FR" sz="1800" dirty="0" smtClean="0"/>
              <a:t> </a:t>
            </a:r>
            <a:r>
              <a:rPr lang="fr-FR" sz="1800" dirty="0"/>
              <a:t>("Donner la note 1: "); </a:t>
            </a:r>
            <a:endParaRPr lang="fr-FR" sz="1800" dirty="0" smtClean="0"/>
          </a:p>
          <a:p>
            <a:pPr eaLnBrk="1" hangingPunct="1"/>
            <a:r>
              <a:rPr lang="fr-FR" sz="1800" dirty="0"/>
              <a:t> </a:t>
            </a:r>
            <a:r>
              <a:rPr lang="fr-FR" sz="1800" dirty="0" smtClean="0"/>
              <a:t>     </a:t>
            </a:r>
            <a:r>
              <a:rPr lang="fr-FR" sz="1800" dirty="0" err="1" smtClean="0"/>
              <a:t>scanf</a:t>
            </a:r>
            <a:r>
              <a:rPr lang="fr-FR" sz="1800" dirty="0" smtClean="0"/>
              <a:t> </a:t>
            </a:r>
            <a:r>
              <a:rPr lang="fr-FR" sz="1800" dirty="0"/>
              <a:t>("%f", &amp;</a:t>
            </a:r>
            <a:r>
              <a:rPr lang="fr-FR" sz="1800" dirty="0">
                <a:solidFill>
                  <a:srgbClr val="003366"/>
                </a:solidFill>
              </a:rPr>
              <a:t>Note1</a:t>
            </a:r>
            <a:r>
              <a:rPr lang="fr-FR" sz="1800" dirty="0"/>
              <a:t>);</a:t>
            </a:r>
            <a:endParaRPr lang="fr-FR" sz="1800" dirty="0"/>
          </a:p>
          <a:p>
            <a:pPr eaLnBrk="1" hangingPunct="1"/>
            <a:r>
              <a:rPr lang="fr-FR" sz="1800" dirty="0" smtClean="0"/>
              <a:t>      </a:t>
            </a:r>
            <a:r>
              <a:rPr lang="fr-FR" sz="1800" dirty="0" err="1"/>
              <a:t>printf</a:t>
            </a:r>
            <a:r>
              <a:rPr lang="fr-FR" sz="1800" dirty="0"/>
              <a:t> ("Donner la note 2: </a:t>
            </a:r>
            <a:r>
              <a:rPr lang="fr-FR" sz="1800" dirty="0" smtClean="0"/>
              <a:t>");</a:t>
            </a:r>
            <a:endParaRPr lang="fr-FR" sz="1800" dirty="0" smtClean="0"/>
          </a:p>
          <a:p>
            <a:pPr eaLnBrk="1" hangingPunct="1"/>
            <a:r>
              <a:rPr lang="fr-FR" sz="1800" dirty="0" smtClean="0"/>
              <a:t>      </a:t>
            </a:r>
            <a:r>
              <a:rPr lang="fr-FR" sz="1800" dirty="0" err="1" smtClean="0"/>
              <a:t>scanf</a:t>
            </a:r>
            <a:r>
              <a:rPr lang="fr-FR" sz="1800" dirty="0" smtClean="0"/>
              <a:t> </a:t>
            </a:r>
            <a:r>
              <a:rPr lang="fr-FR" sz="1800" dirty="0"/>
              <a:t>("%f", &amp;</a:t>
            </a:r>
            <a:r>
              <a:rPr lang="fr-FR" sz="1800" dirty="0">
                <a:solidFill>
                  <a:srgbClr val="003366"/>
                </a:solidFill>
              </a:rPr>
              <a:t>Note2</a:t>
            </a:r>
            <a:r>
              <a:rPr lang="fr-FR" sz="1800" dirty="0"/>
              <a:t>);</a:t>
            </a:r>
            <a:endParaRPr lang="fr-FR" sz="1800" dirty="0"/>
          </a:p>
          <a:p>
            <a:pPr eaLnBrk="1" hangingPunct="1"/>
            <a:r>
              <a:rPr lang="fr-FR" sz="1800" dirty="0"/>
              <a:t>   </a:t>
            </a:r>
            <a:r>
              <a:rPr lang="fr-FR" sz="1800" dirty="0" smtClean="0"/>
              <a:t>   </a:t>
            </a:r>
            <a:r>
              <a:rPr lang="fr-FR" sz="1800" dirty="0"/>
              <a:t>Moyenne = (Note1 * 0.8) + (Note2 * 0.2);            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//  possibilité de saisir les coefficients 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fr-FR" sz="1800" dirty="0"/>
              <a:t>    </a:t>
            </a:r>
            <a:r>
              <a:rPr lang="fr-FR" sz="1800" dirty="0" smtClean="0"/>
              <a:t>  </a:t>
            </a:r>
            <a:r>
              <a:rPr lang="fr-FR" sz="1800" dirty="0" err="1" smtClean="0"/>
              <a:t>printf</a:t>
            </a:r>
            <a:r>
              <a:rPr lang="fr-FR" sz="1800" dirty="0" smtClean="0"/>
              <a:t> </a:t>
            </a:r>
            <a:r>
              <a:rPr lang="fr-FR" sz="1800" dirty="0"/>
              <a:t>(“Moyenne de l’étudiant: %f", Moyenne</a:t>
            </a:r>
            <a:r>
              <a:rPr lang="fr-FR" sz="1800" dirty="0" smtClean="0"/>
              <a:t>);</a:t>
            </a:r>
            <a:endParaRPr lang="fr-FR" sz="1800" dirty="0" smtClean="0"/>
          </a:p>
          <a:p>
            <a:pPr eaLnBrk="1" hangingPunct="1"/>
            <a:r>
              <a:rPr lang="fr-FR" sz="1800" dirty="0" smtClean="0"/>
              <a:t>      </a:t>
            </a:r>
            <a:r>
              <a:rPr lang="fr-FR" sz="1800" dirty="0" err="1"/>
              <a:t>printf</a:t>
            </a:r>
            <a:r>
              <a:rPr lang="fr-FR" sz="1800" dirty="0"/>
              <a:t> ("Voulez-vous calculer la moyenne d’un autre étudiant (O/N)?");</a:t>
            </a:r>
            <a:endParaRPr lang="fr-FR" sz="1800" dirty="0"/>
          </a:p>
          <a:p>
            <a:pPr eaLnBrk="1" hangingPunct="1"/>
            <a:r>
              <a:rPr lang="fr-FR" sz="1800" dirty="0"/>
              <a:t>    </a:t>
            </a:r>
            <a:r>
              <a:rPr lang="fr-FR" sz="1800" dirty="0" smtClean="0"/>
              <a:t>  </a:t>
            </a:r>
            <a:r>
              <a:rPr lang="fr-FR" sz="1800" dirty="0" err="1" smtClean="0"/>
              <a:t>scanf</a:t>
            </a:r>
            <a:r>
              <a:rPr lang="fr-FR" sz="1800" dirty="0" smtClean="0"/>
              <a:t> </a:t>
            </a:r>
            <a:r>
              <a:rPr lang="fr-FR" sz="1800" dirty="0"/>
              <a:t>("%c", &amp;</a:t>
            </a:r>
            <a:r>
              <a:rPr lang="fr-FR" sz="1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reponse</a:t>
            </a:r>
            <a:r>
              <a:rPr lang="fr-FR" sz="1800" dirty="0"/>
              <a:t>);</a:t>
            </a:r>
            <a:endParaRPr lang="fr-FR" sz="1800" dirty="0"/>
          </a:p>
          <a:p>
            <a:pPr eaLnBrk="1" hangingPunct="1"/>
            <a:r>
              <a:rPr lang="fr-FR" sz="1800" dirty="0"/>
              <a:t>  </a:t>
            </a:r>
            <a:r>
              <a:rPr lang="fr-FR" sz="1800" dirty="0" smtClean="0"/>
              <a:t> }</a:t>
            </a:r>
            <a:endParaRPr lang="fr-FR" sz="1800" dirty="0"/>
          </a:p>
          <a:p>
            <a:pPr eaLnBrk="1" hangingPunct="1"/>
            <a:r>
              <a:rPr lang="fr-FR" sz="2000" b="1" dirty="0" smtClean="0">
                <a:solidFill>
                  <a:srgbClr val="A50021"/>
                </a:solidFill>
              </a:rPr>
              <a:t>}</a:t>
            </a:r>
            <a:endParaRPr lang="fr-FR" sz="2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F2E3AB-01B1-4774-8374-D0606FC9A24C}" type="slidenum">
              <a:rPr lang="en-GB" sz="1400"/>
            </a:fld>
            <a:endParaRPr lang="en-GB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9042" y="482974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fait ce programme ?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415858" y="1582183"/>
            <a:ext cx="79041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3366"/>
                </a:solidFill>
              </a:rPr>
              <a:t>#include</a:t>
            </a:r>
            <a:r>
              <a:rPr lang="fr-FR" dirty="0">
                <a:solidFill>
                  <a:srgbClr val="003366"/>
                </a:solidFill>
              </a:rPr>
              <a:t> </a:t>
            </a:r>
            <a:r>
              <a:rPr lang="en-GB" dirty="0">
                <a:solidFill>
                  <a:srgbClr val="003366"/>
                </a:solidFill>
              </a:rPr>
              <a:t>&lt;</a:t>
            </a:r>
            <a:r>
              <a:rPr lang="en-GB" dirty="0" err="1">
                <a:solidFill>
                  <a:srgbClr val="003366"/>
                </a:solidFill>
              </a:rPr>
              <a:t>stdio.h</a:t>
            </a:r>
            <a:r>
              <a:rPr lang="en-GB" dirty="0">
                <a:solidFill>
                  <a:srgbClr val="003366"/>
                </a:solidFill>
              </a:rPr>
              <a:t>&gt;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dirty="0">
                <a:solidFill>
                  <a:srgbClr val="003366"/>
                </a:solidFill>
              </a:rPr>
              <a:t>void main</a:t>
            </a:r>
            <a:r>
              <a:rPr lang="fr-FR" dirty="0">
                <a:solidFill>
                  <a:srgbClr val="003366"/>
                </a:solidFill>
              </a:rPr>
              <a:t> </a:t>
            </a:r>
            <a:r>
              <a:rPr lang="en-GB" dirty="0">
                <a:solidFill>
                  <a:srgbClr val="003366"/>
                </a:solidFill>
              </a:rPr>
              <a:t>()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dirty="0">
                <a:solidFill>
                  <a:srgbClr val="003366"/>
                </a:solidFill>
              </a:rPr>
              <a:t>{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ar-SA" sz="2400" dirty="0"/>
              <a:t>   </a:t>
            </a:r>
            <a:r>
              <a:rPr lang="en-GB" sz="2400" dirty="0" err="1"/>
              <a:t>int</a:t>
            </a:r>
            <a:r>
              <a:rPr lang="en-GB" sz="2400" dirty="0"/>
              <a:t> n = 2;</a:t>
            </a:r>
            <a:endParaRPr lang="en-GB" sz="2400" dirty="0"/>
          </a:p>
          <a:p>
            <a:pPr eaLnBrk="1" hangingPunct="1"/>
            <a:r>
              <a:rPr lang="ar-SA" sz="2400" b="1" dirty="0">
                <a:solidFill>
                  <a:srgbClr val="A50021"/>
                </a:solidFill>
              </a:rPr>
              <a:t>   </a:t>
            </a:r>
            <a:r>
              <a:rPr lang="en-GB" sz="2400" b="1" dirty="0">
                <a:solidFill>
                  <a:srgbClr val="A50021"/>
                </a:solidFill>
              </a:rPr>
              <a:t>while</a:t>
            </a:r>
            <a:r>
              <a:rPr lang="en-GB" sz="2400" dirty="0"/>
              <a:t> ( (n%2)</a:t>
            </a:r>
            <a:r>
              <a:rPr lang="fr-FR" sz="2400" dirty="0"/>
              <a:t> == 0)</a:t>
            </a:r>
            <a:r>
              <a:rPr lang="en-GB" sz="2400" dirty="0"/>
              <a:t> &amp;&amp; </a:t>
            </a:r>
            <a:r>
              <a:rPr lang="fr-FR" sz="2400" dirty="0"/>
              <a:t>(</a:t>
            </a:r>
            <a:r>
              <a:rPr lang="en-GB" sz="2400" dirty="0"/>
              <a:t>n</a:t>
            </a:r>
            <a:r>
              <a:rPr lang="fr-FR" sz="2400" dirty="0"/>
              <a:t> != 0) </a:t>
            </a:r>
            <a:r>
              <a:rPr lang="en-GB" sz="2400" dirty="0"/>
              <a:t>)</a:t>
            </a:r>
            <a:endParaRPr lang="en-GB" sz="2400" dirty="0"/>
          </a:p>
          <a:p>
            <a:pPr eaLnBrk="1" hangingPunct="1"/>
            <a:r>
              <a:rPr lang="ar-SA" sz="2400" dirty="0">
                <a:solidFill>
                  <a:srgbClr val="A50021"/>
                </a:solidFill>
              </a:rPr>
              <a:t>   </a:t>
            </a:r>
            <a:r>
              <a:rPr lang="en-GB" sz="2400" dirty="0">
                <a:solidFill>
                  <a:srgbClr val="A50021"/>
                </a:solidFill>
              </a:rPr>
              <a:t>{</a:t>
            </a:r>
            <a:r>
              <a:rPr lang="en-GB" sz="2400" dirty="0"/>
              <a:t> </a:t>
            </a:r>
            <a:endParaRPr lang="en-GB" sz="2400" dirty="0"/>
          </a:p>
          <a:p>
            <a:pPr eaLnBrk="1" hangingPunct="1"/>
            <a:r>
              <a:rPr lang="en-GB" sz="2400" dirty="0"/>
              <a:t>       </a:t>
            </a:r>
            <a:r>
              <a:rPr lang="en-GB" sz="2400" dirty="0" err="1"/>
              <a:t>printf</a:t>
            </a:r>
            <a:r>
              <a:rPr lang="fr-FR" sz="2400" dirty="0"/>
              <a:t> </a:t>
            </a:r>
            <a:r>
              <a:rPr lang="en-GB" sz="2400" dirty="0"/>
              <a:t>(“Donner un </a:t>
            </a:r>
            <a:r>
              <a:rPr lang="en-GB" sz="2400" dirty="0" err="1"/>
              <a:t>entier</a:t>
            </a:r>
            <a:r>
              <a:rPr lang="en-GB" sz="2400" dirty="0"/>
              <a:t> : “);</a:t>
            </a:r>
            <a:endParaRPr lang="en-GB" sz="2400" dirty="0"/>
          </a:p>
          <a:p>
            <a:pPr eaLnBrk="1" hangingPunct="1"/>
            <a:r>
              <a:rPr lang="en-GB" sz="2400" dirty="0"/>
              <a:t>       </a:t>
            </a:r>
            <a:r>
              <a:rPr lang="en-GB" sz="2400" dirty="0" err="1"/>
              <a:t>scanf</a:t>
            </a:r>
            <a:r>
              <a:rPr lang="fr-FR" sz="2400" dirty="0"/>
              <a:t> </a:t>
            </a:r>
            <a:r>
              <a:rPr lang="en-GB" sz="2400" dirty="0"/>
              <a:t>(“%d”, &amp;n);</a:t>
            </a:r>
            <a:endParaRPr lang="en-GB" sz="2400" dirty="0"/>
          </a:p>
          <a:p>
            <a:pPr eaLnBrk="1" hangingPunct="1"/>
            <a:r>
              <a:rPr lang="ar-SA" sz="2400" dirty="0">
                <a:solidFill>
                  <a:srgbClr val="A50021"/>
                </a:solidFill>
              </a:rPr>
              <a:t>   </a:t>
            </a:r>
            <a:r>
              <a:rPr lang="en-GB" sz="2400" dirty="0">
                <a:solidFill>
                  <a:srgbClr val="A50021"/>
                </a:solidFill>
              </a:rPr>
              <a:t>}</a:t>
            </a:r>
            <a:endParaRPr lang="en-GB" sz="2400" dirty="0">
              <a:solidFill>
                <a:srgbClr val="A50021"/>
              </a:solidFill>
            </a:endParaRPr>
          </a:p>
          <a:p>
            <a:pPr eaLnBrk="1" hangingPunct="1"/>
            <a:r>
              <a:rPr lang="en-GB" sz="2400" dirty="0">
                <a:solidFill>
                  <a:srgbClr val="003366"/>
                </a:solidFill>
              </a:rPr>
              <a:t>}</a:t>
            </a:r>
            <a:endParaRPr lang="en-GB" sz="2400" dirty="0">
              <a:solidFill>
                <a:srgbClr val="003366"/>
              </a:solidFill>
            </a:endParaRP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>
            <a:off x="1714500" y="5441950"/>
            <a:ext cx="87630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sort de la boucle quand l’utilisateur saisit un entier impair ou nul</a:t>
            </a:r>
            <a:r>
              <a:rPr lang="fr-FR" dirty="0"/>
              <a:t>.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6520" y="36512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d’application TD 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825" y="2004695"/>
            <a:ext cx="10515600" cy="4351338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des exercices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1766888"/>
            <a:ext cx="10515600" cy="2852737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fr-FR" b="1" dirty="0"/>
              <a:t>La boucle : </a:t>
            </a:r>
            <a:r>
              <a:rPr lang="fr-FR" b="1" dirty="0" err="1">
                <a:solidFill>
                  <a:srgbClr val="C00000"/>
                </a:solidFill>
              </a:rPr>
              <a:t>do .. while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endParaRPr lang="fr-FR" b="1" dirty="0" err="1" smtClean="0">
              <a:solidFill>
                <a:srgbClr val="C00000"/>
              </a:solidFill>
            </a:endParaRPr>
          </a:p>
        </p:txBody>
      </p:sp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7C6A41-B767-4557-B86D-2C8E47EA7FB8}" type="slidenum">
              <a:rPr lang="en-GB" sz="1400"/>
            </a:fld>
            <a:endParaRPr lang="en-GB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F82082-3D22-4441-8596-07ACF143BFC8}" type="slidenum">
              <a:rPr lang="en-GB" sz="1400"/>
            </a:fld>
            <a:endParaRPr lang="en-GB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140" y="317500"/>
            <a:ext cx="10515600" cy="1325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boucle </a:t>
            </a:r>
            <a:r>
              <a:rPr lang="fr-F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do..</a:t>
            </a:r>
            <a:r>
              <a:rPr lang="fr-FR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72012" y="3857350"/>
            <a:ext cx="83978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dirty="0"/>
              <a:t> La structure </a:t>
            </a:r>
            <a:r>
              <a:rPr lang="en-US" dirty="0" err="1">
                <a:solidFill>
                  <a:srgbClr val="A50021"/>
                </a:solidFill>
              </a:rPr>
              <a:t>do..while</a:t>
            </a:r>
            <a:r>
              <a:rPr lang="en-US" dirty="0"/>
              <a:t> </a:t>
            </a:r>
            <a:r>
              <a:rPr lang="en-US" dirty="0" err="1"/>
              <a:t>ressemble</a:t>
            </a:r>
            <a:r>
              <a:rPr lang="en-US" dirty="0"/>
              <a:t> à la structure </a:t>
            </a:r>
            <a:r>
              <a:rPr lang="en-US" dirty="0">
                <a:solidFill>
                  <a:srgbClr val="A50021"/>
                </a:solidFill>
              </a:rPr>
              <a:t>while, </a:t>
            </a:r>
            <a:r>
              <a:rPr lang="en-US" dirty="0" err="1"/>
              <a:t>sauf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>
                <a:solidFill>
                  <a:srgbClr val="003366"/>
                </a:solidFill>
              </a:rPr>
              <a:t>…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2012" y="4363763"/>
            <a:ext cx="8709179" cy="12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dirty="0"/>
              <a:t> La structure </a:t>
            </a:r>
            <a:r>
              <a:rPr lang="fr-FR" dirty="0" err="1">
                <a:solidFill>
                  <a:srgbClr val="A50021"/>
                </a:solidFill>
              </a:rPr>
              <a:t>while</a:t>
            </a:r>
            <a:r>
              <a:rPr lang="fr-FR" dirty="0"/>
              <a:t> évalue la condition </a:t>
            </a:r>
            <a:r>
              <a:rPr lang="fr-FR" sz="2800" b="1" u="sng" dirty="0">
                <a:solidFill>
                  <a:schemeClr val="tx2"/>
                </a:solidFill>
              </a:rPr>
              <a:t>avant</a:t>
            </a:r>
            <a:r>
              <a:rPr lang="fr-FR" sz="2800" dirty="0"/>
              <a:t> </a:t>
            </a:r>
            <a:r>
              <a:rPr lang="fr-FR" dirty="0"/>
              <a:t>d’exécuter le bloc</a:t>
            </a:r>
            <a:endParaRPr lang="fr-FR" dirty="0"/>
          </a:p>
          <a:p>
            <a:pPr eaLnBrk="1" hangingPunct="1"/>
            <a:r>
              <a:rPr lang="fr-FR" dirty="0"/>
              <a:t>   d’instructions, alors que la structure </a:t>
            </a:r>
            <a:r>
              <a:rPr lang="fr-FR" dirty="0">
                <a:solidFill>
                  <a:srgbClr val="A50021"/>
                </a:solidFill>
              </a:rPr>
              <a:t>do..</a:t>
            </a:r>
            <a:r>
              <a:rPr lang="fr-FR" dirty="0" err="1">
                <a:solidFill>
                  <a:srgbClr val="A50021"/>
                </a:solidFill>
              </a:rPr>
              <a:t>while</a:t>
            </a:r>
            <a:r>
              <a:rPr lang="fr-FR" dirty="0"/>
              <a:t> évalue la condition</a:t>
            </a:r>
            <a:endParaRPr lang="fr-FR" dirty="0"/>
          </a:p>
          <a:p>
            <a:pPr eaLnBrk="1" hangingPunct="1"/>
            <a:r>
              <a:rPr lang="fr-FR" dirty="0"/>
              <a:t>   </a:t>
            </a:r>
            <a:r>
              <a:rPr lang="fr-FR" sz="2800" b="1" u="sng" dirty="0">
                <a:solidFill>
                  <a:schemeClr val="tx2"/>
                </a:solidFill>
              </a:rPr>
              <a:t>après</a:t>
            </a:r>
            <a:r>
              <a:rPr lang="fr-FR" sz="2800" dirty="0"/>
              <a:t> </a:t>
            </a:r>
            <a:r>
              <a:rPr lang="fr-FR" dirty="0"/>
              <a:t>avoir exécuté le bloc d’instructions (à la fin de l’itération).</a:t>
            </a:r>
            <a:endParaRPr lang="fr-FR" dirty="0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5943600" y="5503309"/>
            <a:ext cx="381000" cy="473441"/>
          </a:xfrm>
          <a:prstGeom prst="down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A50021"/>
              </a:gs>
              <a:gs pos="50000">
                <a:srgbClr val="FFFFFF"/>
              </a:gs>
              <a:gs pos="100000">
                <a:srgbClr val="A5002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243137" y="1643160"/>
            <a:ext cx="7781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400" b="1" i="1" dirty="0">
                <a:solidFill>
                  <a:srgbClr val="006666"/>
                </a:solidFill>
              </a:rPr>
              <a:t>do {</a:t>
            </a:r>
            <a:endParaRPr lang="fr-FR" sz="2400" b="1" i="1" dirty="0">
              <a:solidFill>
                <a:srgbClr val="006666"/>
              </a:solidFill>
            </a:endParaRPr>
          </a:p>
          <a:p>
            <a:pPr eaLnBrk="1" hangingPunct="1"/>
            <a:r>
              <a:rPr lang="fr-FR" sz="2400" b="1" i="1" dirty="0">
                <a:solidFill>
                  <a:srgbClr val="006666"/>
                </a:solidFill>
              </a:rPr>
              <a:t>	bloc d'instructions</a:t>
            </a:r>
            <a:endParaRPr lang="fr-FR" sz="2400" b="1" i="1" dirty="0">
              <a:solidFill>
                <a:srgbClr val="006666"/>
              </a:solidFill>
            </a:endParaRPr>
          </a:p>
          <a:p>
            <a:pPr eaLnBrk="1" hangingPunct="1"/>
            <a:r>
              <a:rPr lang="en-US" sz="2400" b="1" i="1" dirty="0">
                <a:solidFill>
                  <a:srgbClr val="006666"/>
                </a:solidFill>
              </a:rPr>
              <a:t>       } 	</a:t>
            </a:r>
            <a:endParaRPr lang="fr-FR" sz="2400" b="1" i="1" dirty="0">
              <a:solidFill>
                <a:srgbClr val="006666"/>
              </a:solidFill>
            </a:endParaRPr>
          </a:p>
          <a:p>
            <a:pPr eaLnBrk="1" hangingPunct="1"/>
            <a:r>
              <a:rPr lang="fr-FR" sz="2400" b="1" i="1" dirty="0">
                <a:solidFill>
                  <a:srgbClr val="006666"/>
                </a:solidFill>
              </a:rPr>
              <a:t>	</a:t>
            </a:r>
            <a:r>
              <a:rPr lang="fr-FR" sz="2400" b="1" i="1" dirty="0" err="1">
                <a:solidFill>
                  <a:srgbClr val="006666"/>
                </a:solidFill>
              </a:rPr>
              <a:t>while</a:t>
            </a:r>
            <a:r>
              <a:rPr lang="fr-FR" sz="2400" b="1" i="1" dirty="0">
                <a:solidFill>
                  <a:srgbClr val="006666"/>
                </a:solidFill>
              </a:rPr>
              <a:t> (condition) </a:t>
            </a:r>
            <a:endParaRPr lang="fr-FR" sz="2400" b="1" i="1" dirty="0">
              <a:solidFill>
                <a:srgbClr val="006666"/>
              </a:solidFill>
            </a:endParaRPr>
          </a:p>
        </p:txBody>
      </p:sp>
      <p:pic>
        <p:nvPicPr>
          <p:cNvPr id="344071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77441">
            <a:off x="6123923" y="2071686"/>
            <a:ext cx="76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6209648" y="2732553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6666"/>
                </a:solidFill>
              </a:rPr>
              <a:t>;</a:t>
            </a:r>
            <a:endParaRPr lang="fr-FR" sz="2400" b="1" dirty="0">
              <a:solidFill>
                <a:srgbClr val="006666"/>
              </a:solidFill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438400" y="5999164"/>
            <a:ext cx="7848600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/>
            <a:r>
              <a:rPr kumimoji="1" lang="fr-FR" b="1" i="1" dirty="0">
                <a:solidFill>
                  <a:srgbClr val="006666"/>
                </a:solidFill>
              </a:rPr>
              <a:t>Avec la boucle </a:t>
            </a:r>
            <a:r>
              <a:rPr kumimoji="1" lang="fr-FR" b="1" i="1" dirty="0">
                <a:solidFill>
                  <a:srgbClr val="A50021"/>
                </a:solidFill>
              </a:rPr>
              <a:t>do..</a:t>
            </a:r>
            <a:r>
              <a:rPr kumimoji="1" lang="fr-FR" b="1" i="1" dirty="0" err="1">
                <a:solidFill>
                  <a:srgbClr val="A50021"/>
                </a:solidFill>
              </a:rPr>
              <a:t>while</a:t>
            </a:r>
            <a:r>
              <a:rPr kumimoji="1" lang="fr-FR" b="1" i="1" dirty="0">
                <a:solidFill>
                  <a:srgbClr val="A50021"/>
                </a:solidFill>
              </a:rPr>
              <a:t> </a:t>
            </a:r>
            <a:r>
              <a:rPr kumimoji="1" lang="fr-FR" b="1" i="1" dirty="0">
                <a:solidFill>
                  <a:srgbClr val="006666"/>
                </a:solidFill>
              </a:rPr>
              <a:t>le bloc d’instructions est ex</a:t>
            </a:r>
            <a:r>
              <a:rPr kumimoji="1" lang="en-US" b="1" i="1" dirty="0">
                <a:solidFill>
                  <a:srgbClr val="006666"/>
                </a:solidFill>
              </a:rPr>
              <a:t>é</a:t>
            </a:r>
            <a:r>
              <a:rPr kumimoji="1" lang="fr-FR" b="1" i="1" dirty="0" err="1">
                <a:solidFill>
                  <a:srgbClr val="006666"/>
                </a:solidFill>
              </a:rPr>
              <a:t>cut</a:t>
            </a:r>
            <a:r>
              <a:rPr kumimoji="1" lang="en-US" b="1" i="1" dirty="0">
                <a:solidFill>
                  <a:srgbClr val="006666"/>
                </a:solidFill>
              </a:rPr>
              <a:t>é</a:t>
            </a:r>
            <a:r>
              <a:rPr kumimoji="1" lang="fr-FR" dirty="0"/>
              <a:t> </a:t>
            </a:r>
            <a:r>
              <a:rPr kumimoji="1" lang="fr-FR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moins une fois</a:t>
            </a:r>
            <a:r>
              <a:rPr kumimoji="1" lang="fr-FR" b="1" i="1" dirty="0">
                <a:solidFill>
                  <a:srgbClr val="006666"/>
                </a:solidFill>
              </a:rPr>
              <a:t>.</a:t>
            </a:r>
            <a:endParaRPr kumimoji="1" lang="fr-FR" b="1" i="1" dirty="0">
              <a:solidFill>
                <a:srgbClr val="006666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9199880" y="1690370"/>
          <a:ext cx="2740025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3" imgW="2305050" imgH="2908300" progId="PBrush">
                  <p:embed/>
                </p:oleObj>
              </mc:Choice>
              <mc:Fallback>
                <p:oleObj name="" r:id="rId3" imgW="2305050" imgH="2908300" progId="PBrush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880" y="1690370"/>
                        <a:ext cx="2740025" cy="363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6DA5B3-3A9C-411C-84F3-88845DF5B8C5}" type="slidenum">
              <a:rPr lang="en-GB" sz="1400"/>
            </a:fld>
            <a:endParaRPr lang="en-GB" sz="1400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2209800" y="1394011"/>
            <a:ext cx="7945438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sz="2100">
                <a:solidFill>
                  <a:srgbClr val="003366"/>
                </a:solidFill>
              </a:rPr>
              <a:t>int i;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printf(“Combien il vous reste de s</a:t>
            </a:r>
            <a:r>
              <a:rPr lang="en-US" sz="2100">
                <a:solidFill>
                  <a:srgbClr val="003366"/>
                </a:solidFill>
              </a:rPr>
              <a:t>éances de cours aujourd’hui?</a:t>
            </a:r>
            <a:r>
              <a:rPr lang="en-GB" sz="2100">
                <a:solidFill>
                  <a:srgbClr val="003366"/>
                </a:solidFill>
              </a:rPr>
              <a:t>” 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scanf(“%d”, &amp;i);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 b="1">
                <a:solidFill>
                  <a:srgbClr val="A50021"/>
                </a:solidFill>
              </a:rPr>
              <a:t>do</a:t>
            </a:r>
            <a:endParaRPr lang="en-GB" sz="2100" b="1">
              <a:solidFill>
                <a:srgbClr val="A50021"/>
              </a:solidFill>
            </a:endParaRPr>
          </a:p>
          <a:p>
            <a:pPr eaLnBrk="1" hangingPunct="1"/>
            <a:r>
              <a:rPr lang="en-GB" sz="2100">
                <a:solidFill>
                  <a:srgbClr val="A50021"/>
                </a:solidFill>
              </a:rPr>
              <a:t>{</a:t>
            </a:r>
            <a:r>
              <a:rPr lang="en-GB" sz="2100">
                <a:solidFill>
                  <a:srgbClr val="003366"/>
                </a:solidFill>
              </a:rPr>
              <a:t>	printf(“Il reste %d s</a:t>
            </a:r>
            <a:r>
              <a:rPr lang="en-US" sz="2100">
                <a:solidFill>
                  <a:srgbClr val="003366"/>
                </a:solidFill>
              </a:rPr>
              <a:t>éances</a:t>
            </a:r>
            <a:r>
              <a:rPr lang="en-US" sz="2100"/>
              <a:t> </a:t>
            </a:r>
            <a:r>
              <a:rPr lang="en-GB" sz="2100">
                <a:solidFill>
                  <a:srgbClr val="003366"/>
                </a:solidFill>
              </a:rPr>
              <a:t>”, i 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	i--;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A50021"/>
                </a:solidFill>
              </a:rPr>
              <a:t>}</a:t>
            </a:r>
            <a:endParaRPr lang="en-GB" sz="2100">
              <a:solidFill>
                <a:srgbClr val="A50021"/>
              </a:solidFill>
            </a:endParaRPr>
          </a:p>
          <a:p>
            <a:pPr eaLnBrk="1" hangingPunct="1"/>
            <a:r>
              <a:rPr lang="en-GB" sz="2100" b="1">
                <a:solidFill>
                  <a:srgbClr val="A50021"/>
                </a:solidFill>
              </a:rPr>
              <a:t>while</a:t>
            </a:r>
            <a:r>
              <a:rPr lang="en-GB" sz="2100">
                <a:solidFill>
                  <a:srgbClr val="003366"/>
                </a:solidFill>
              </a:rPr>
              <a:t> (i &gt; 0);</a:t>
            </a:r>
            <a:endParaRPr lang="en-GB" sz="2100">
              <a:solidFill>
                <a:srgbClr val="003366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fr-FR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do..</a:t>
            </a:r>
            <a:r>
              <a:rPr lang="fr-FR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(1)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2206812" y="4213412"/>
            <a:ext cx="7945438" cy="234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sz="2100">
                <a:solidFill>
                  <a:srgbClr val="003366"/>
                </a:solidFill>
              </a:rPr>
              <a:t>int i;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printf(“Combien il vous reste de s</a:t>
            </a:r>
            <a:r>
              <a:rPr lang="en-US" sz="2100">
                <a:solidFill>
                  <a:srgbClr val="003366"/>
                </a:solidFill>
              </a:rPr>
              <a:t>éances de cours aujourd’hui?</a:t>
            </a:r>
            <a:r>
              <a:rPr lang="en-GB" sz="2100">
                <a:solidFill>
                  <a:srgbClr val="003366"/>
                </a:solidFill>
              </a:rPr>
              <a:t>” 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scanf(“%d”, &amp;i);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 b="1">
                <a:solidFill>
                  <a:srgbClr val="A50021"/>
                </a:solidFill>
              </a:rPr>
              <a:t>while</a:t>
            </a:r>
            <a:r>
              <a:rPr lang="en-GB" sz="2100">
                <a:solidFill>
                  <a:srgbClr val="003366"/>
                </a:solidFill>
              </a:rPr>
              <a:t> (i &gt; 0)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A50021"/>
                </a:solidFill>
              </a:rPr>
              <a:t>{</a:t>
            </a:r>
            <a:r>
              <a:rPr lang="en-GB" sz="2100">
                <a:solidFill>
                  <a:srgbClr val="003366"/>
                </a:solidFill>
              </a:rPr>
              <a:t>	printf(“Il reste %d s</a:t>
            </a:r>
            <a:r>
              <a:rPr lang="en-US" sz="2100">
                <a:solidFill>
                  <a:srgbClr val="003366"/>
                </a:solidFill>
              </a:rPr>
              <a:t>éances</a:t>
            </a:r>
            <a:r>
              <a:rPr lang="en-US" sz="2100"/>
              <a:t> </a:t>
            </a:r>
            <a:r>
              <a:rPr lang="en-GB" sz="2100">
                <a:solidFill>
                  <a:srgbClr val="003366"/>
                </a:solidFill>
              </a:rPr>
              <a:t>”, i );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003366"/>
                </a:solidFill>
              </a:rPr>
              <a:t>	i--;</a:t>
            </a:r>
            <a:endParaRPr lang="en-GB" sz="2100">
              <a:solidFill>
                <a:srgbClr val="003366"/>
              </a:solidFill>
            </a:endParaRPr>
          </a:p>
          <a:p>
            <a:pPr eaLnBrk="1" hangingPunct="1"/>
            <a:r>
              <a:rPr lang="en-GB" sz="2100">
                <a:solidFill>
                  <a:srgbClr val="A50021"/>
                </a:solidFill>
              </a:rPr>
              <a:t>}</a:t>
            </a:r>
            <a:endParaRPr lang="en-GB" sz="2100">
              <a:solidFill>
                <a:srgbClr val="003366"/>
              </a:solidFill>
            </a:endParaRPr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8305800" y="3146611"/>
            <a:ext cx="2286000" cy="1447800"/>
          </a:xfrm>
          <a:prstGeom prst="irregularSeal2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</a:rPr>
              <a:t>while</a:t>
            </a:r>
            <a:endParaRPr lang="fr-FR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nimBg="1"/>
      <p:bldP spid="347140" grpId="0" animBg="1"/>
      <p:bldP spid="3471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055" y="322580"/>
            <a:ext cx="10515600" cy="1325563"/>
          </a:xfrm>
        </p:spPr>
        <p:txBody>
          <a:bodyPr/>
          <a:lstStyle/>
          <a:p>
            <a:r>
              <a:rPr lang="fr-FR" dirty="0" smtClean="0"/>
              <a:t>	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l’étudiant doit :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Appliquer les structures itératives : 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do…</a:t>
            </a:r>
            <a:r>
              <a:rPr lang="fr-FR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Connaître la différence entre les trois boucles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Appliquer chaque structure itérative dans son contexte.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B758CB-CCB5-431A-83A6-F8F4791EEE95}" type="slidenum">
              <a:rPr lang="en-GB" sz="1400"/>
            </a:fld>
            <a:endParaRPr lang="en-GB" sz="1400"/>
          </a:p>
        </p:txBody>
      </p:sp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2257425" y="1470025"/>
            <a:ext cx="6127750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3366"/>
                </a:solidFill>
              </a:rPr>
              <a:t>float note;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b="1" dirty="0">
                <a:solidFill>
                  <a:srgbClr val="A50021"/>
                </a:solidFill>
              </a:rPr>
              <a:t>do</a:t>
            </a:r>
            <a:endParaRPr lang="en-GB" b="1" dirty="0">
              <a:solidFill>
                <a:srgbClr val="A50021"/>
              </a:solidFill>
            </a:endParaRPr>
          </a:p>
          <a:p>
            <a:pPr eaLnBrk="1" hangingPunct="1"/>
            <a:r>
              <a:rPr lang="en-GB" dirty="0">
                <a:solidFill>
                  <a:srgbClr val="A50021"/>
                </a:solidFill>
              </a:rPr>
              <a:t>{</a:t>
            </a:r>
            <a:r>
              <a:rPr lang="en-GB" dirty="0">
                <a:solidFill>
                  <a:srgbClr val="003366"/>
                </a:solidFill>
              </a:rPr>
              <a:t>	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dirty="0">
                <a:solidFill>
                  <a:srgbClr val="003366"/>
                </a:solidFill>
              </a:rPr>
              <a:t>        </a:t>
            </a:r>
            <a:r>
              <a:rPr lang="en-GB" dirty="0" err="1">
                <a:solidFill>
                  <a:srgbClr val="003366"/>
                </a:solidFill>
              </a:rPr>
              <a:t>printf</a:t>
            </a:r>
            <a:r>
              <a:rPr lang="en-GB" dirty="0">
                <a:solidFill>
                  <a:srgbClr val="003366"/>
                </a:solidFill>
              </a:rPr>
              <a:t>(“</a:t>
            </a:r>
            <a:r>
              <a:rPr lang="en-GB" dirty="0" err="1">
                <a:solidFill>
                  <a:srgbClr val="003366"/>
                </a:solidFill>
              </a:rPr>
              <a:t>Entrer</a:t>
            </a:r>
            <a:r>
              <a:rPr lang="en-GB" dirty="0">
                <a:solidFill>
                  <a:srgbClr val="003366"/>
                </a:solidFill>
              </a:rPr>
              <a:t> </a:t>
            </a:r>
            <a:r>
              <a:rPr lang="en-GB" dirty="0" err="1">
                <a:solidFill>
                  <a:srgbClr val="003366"/>
                </a:solidFill>
              </a:rPr>
              <a:t>votre</a:t>
            </a:r>
            <a:r>
              <a:rPr lang="en-GB" dirty="0">
                <a:solidFill>
                  <a:srgbClr val="003366"/>
                </a:solidFill>
              </a:rPr>
              <a:t> note:” );                    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dirty="0">
                <a:solidFill>
                  <a:srgbClr val="003366"/>
                </a:solidFill>
              </a:rPr>
              <a:t>        </a:t>
            </a:r>
            <a:r>
              <a:rPr lang="en-GB" dirty="0" err="1">
                <a:solidFill>
                  <a:srgbClr val="003366"/>
                </a:solidFill>
              </a:rPr>
              <a:t>scanf</a:t>
            </a:r>
            <a:r>
              <a:rPr lang="en-GB" dirty="0">
                <a:solidFill>
                  <a:srgbClr val="003366"/>
                </a:solidFill>
              </a:rPr>
              <a:t>(“%f”, &amp;note);</a:t>
            </a:r>
            <a:endParaRPr lang="en-GB" dirty="0">
              <a:solidFill>
                <a:srgbClr val="003366"/>
              </a:solidFill>
            </a:endParaRPr>
          </a:p>
          <a:p>
            <a:pPr eaLnBrk="1" hangingPunct="1"/>
            <a:r>
              <a:rPr lang="en-GB" dirty="0">
                <a:solidFill>
                  <a:srgbClr val="A50021"/>
                </a:solidFill>
              </a:rPr>
              <a:t>}</a:t>
            </a:r>
            <a:endParaRPr lang="en-GB" dirty="0">
              <a:solidFill>
                <a:srgbClr val="A50021"/>
              </a:solidFill>
            </a:endParaRPr>
          </a:p>
          <a:p>
            <a:pPr eaLnBrk="1" hangingPunct="1"/>
            <a:r>
              <a:rPr lang="en-GB" b="1" dirty="0">
                <a:solidFill>
                  <a:srgbClr val="A50021"/>
                </a:solidFill>
              </a:rPr>
              <a:t>while</a:t>
            </a:r>
            <a:r>
              <a:rPr lang="en-GB" dirty="0">
                <a:solidFill>
                  <a:srgbClr val="003366"/>
                </a:solidFill>
              </a:rPr>
              <a:t> (note&lt;0) || (note&gt;20);</a:t>
            </a:r>
            <a:endParaRPr lang="en-GB" dirty="0">
              <a:solidFill>
                <a:srgbClr val="003366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1345089" y="327025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ou do..while (2)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2286000" y="4289425"/>
            <a:ext cx="6091238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3366"/>
                </a:solidFill>
              </a:rPr>
              <a:t>printf(“Entrer votre note</a:t>
            </a:r>
            <a:r>
              <a:rPr lang="en-US">
                <a:solidFill>
                  <a:srgbClr val="003366"/>
                </a:solidFill>
              </a:rPr>
              <a:t>: ”</a:t>
            </a:r>
            <a:r>
              <a:rPr lang="en-GB">
                <a:solidFill>
                  <a:srgbClr val="003366"/>
                </a:solidFill>
              </a:rPr>
              <a:t> );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>
                <a:solidFill>
                  <a:srgbClr val="003366"/>
                </a:solidFill>
              </a:rPr>
              <a:t>scanf(“%f”, &amp;note);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 b="1">
                <a:solidFill>
                  <a:srgbClr val="A50021"/>
                </a:solidFill>
              </a:rPr>
              <a:t>while</a:t>
            </a:r>
            <a:r>
              <a:rPr lang="en-GB">
                <a:solidFill>
                  <a:srgbClr val="003366"/>
                </a:solidFill>
              </a:rPr>
              <a:t> (note&lt;0) || (note&gt;20)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>
                <a:solidFill>
                  <a:srgbClr val="A50021"/>
                </a:solidFill>
              </a:rPr>
              <a:t>{</a:t>
            </a:r>
            <a:r>
              <a:rPr lang="en-GB">
                <a:solidFill>
                  <a:srgbClr val="003366"/>
                </a:solidFill>
              </a:rPr>
              <a:t>	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>
                <a:solidFill>
                  <a:srgbClr val="003366"/>
                </a:solidFill>
              </a:rPr>
              <a:t>       printf(“Entrer une note:” );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>
                <a:solidFill>
                  <a:srgbClr val="003366"/>
                </a:solidFill>
              </a:rPr>
              <a:t>       scanf(“%note”, &amp;note);</a:t>
            </a:r>
            <a:endParaRPr lang="en-GB">
              <a:solidFill>
                <a:srgbClr val="003366"/>
              </a:solidFill>
            </a:endParaRPr>
          </a:p>
          <a:p>
            <a:pPr eaLnBrk="1" hangingPunct="1"/>
            <a:r>
              <a:rPr lang="en-GB">
                <a:solidFill>
                  <a:srgbClr val="A50021"/>
                </a:solidFill>
              </a:rPr>
              <a:t>}                                                                  </a:t>
            </a:r>
            <a:endParaRPr lang="en-GB">
              <a:solidFill>
                <a:srgbClr val="A50021"/>
              </a:solidFill>
            </a:endParaRPr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>
            <a:off x="8001000" y="3276600"/>
            <a:ext cx="2286000" cy="1447800"/>
          </a:xfrm>
          <a:prstGeom prst="irregularSeal2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006666"/>
                </a:solidFill>
              </a:rPr>
              <a:t>do..while</a:t>
            </a:r>
            <a:endParaRPr lang="fr-FR" b="1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4" grpId="0" animBg="1"/>
      <p:bldP spid="3481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Apporter les modifications nécessaires pour Ex 2 en ajoutant un contrôle de saisie sur les nombre n1 et n2, ces nombres doivent être positifs et n2&gt;n1.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de l’exercice 5 et 6</a:t>
            </a:r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A3974C-7A05-47B1-91F3-171957B9C754}" type="slidenum">
              <a:rPr lang="en-GB" sz="1400"/>
            </a:fld>
            <a:endParaRPr lang="en-GB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291938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règle à retenir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351088" y="3128682"/>
            <a:ext cx="442623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fr-FR" dirty="0"/>
              <a:t> S</a:t>
            </a:r>
            <a:r>
              <a:rPr lang="en-GB" sz="2400" dirty="0" err="1"/>
              <a:t>i</a:t>
            </a:r>
            <a:r>
              <a:rPr lang="fr-FR" dirty="0"/>
              <a:t> on </a:t>
            </a:r>
            <a:r>
              <a:rPr lang="fr-FR" b="1" dirty="0">
                <a:solidFill>
                  <a:srgbClr val="00B050"/>
                </a:solidFill>
                <a:effectLst/>
              </a:rPr>
              <a:t>ne </a:t>
            </a:r>
            <a:r>
              <a:rPr lang="fr-FR" b="1" dirty="0" err="1">
                <a:solidFill>
                  <a:srgbClr val="00B050"/>
                </a:solidFill>
                <a:effectLst/>
              </a:rPr>
              <a:t>conna</a:t>
            </a:r>
            <a:r>
              <a:rPr lang="en-US" b="1" dirty="0">
                <a:solidFill>
                  <a:srgbClr val="00B050"/>
                </a:solidFill>
                <a:effectLst/>
              </a:rPr>
              <a:t>î</a:t>
            </a:r>
            <a:r>
              <a:rPr lang="fr-FR" b="1" dirty="0">
                <a:solidFill>
                  <a:srgbClr val="00B050"/>
                </a:solidFill>
                <a:effectLst/>
              </a:rPr>
              <a:t>t pas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à l’avance le nombre de </a:t>
            </a:r>
            <a:r>
              <a:rPr lang="fr-FR" dirty="0" err="1"/>
              <a:t>fo</a:t>
            </a:r>
            <a:r>
              <a:rPr lang="en-GB" sz="2400" dirty="0" err="1"/>
              <a:t>i</a:t>
            </a:r>
            <a:r>
              <a:rPr lang="fr-FR" dirty="0"/>
              <a:t>s que le </a:t>
            </a:r>
            <a:r>
              <a:rPr lang="fr-FR" dirty="0" err="1"/>
              <a:t>tra</a:t>
            </a:r>
            <a:r>
              <a:rPr lang="en-GB" dirty="0" err="1"/>
              <a:t>i</a:t>
            </a:r>
            <a:r>
              <a:rPr lang="fr-FR" dirty="0" err="1"/>
              <a:t>tement</a:t>
            </a:r>
            <a:r>
              <a:rPr lang="fr-FR" dirty="0"/>
              <a:t> sera répété: </a:t>
            </a:r>
            <a:endParaRPr lang="fr-FR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362200" y="1712632"/>
            <a:ext cx="403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fr-FR" dirty="0"/>
              <a:t> S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fr-FR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fr-FR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</a:t>
            </a:r>
            <a:r>
              <a:rPr 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</a:t>
            </a:r>
            <a:r>
              <a:rPr lang="fr-FR" dirty="0">
                <a:solidFill>
                  <a:srgbClr val="A50021"/>
                </a:solidFill>
              </a:rPr>
              <a:t>t</a:t>
            </a:r>
            <a:r>
              <a:rPr lang="fr-FR" dirty="0"/>
              <a:t> à l’avance le nombre de </a:t>
            </a:r>
            <a:r>
              <a:rPr lang="fr-FR" dirty="0" err="1"/>
              <a:t>fo</a:t>
            </a:r>
            <a:r>
              <a:rPr lang="en-GB" sz="2400" dirty="0" err="1"/>
              <a:t>i</a:t>
            </a:r>
            <a:r>
              <a:rPr lang="fr-FR" dirty="0"/>
              <a:t>s que le </a:t>
            </a:r>
            <a:r>
              <a:rPr lang="fr-FR" dirty="0" err="1"/>
              <a:t>tra</a:t>
            </a:r>
            <a:r>
              <a:rPr lang="en-GB" sz="2400" dirty="0" err="1"/>
              <a:t>i</a:t>
            </a:r>
            <a:r>
              <a:rPr lang="fr-FR" dirty="0" err="1"/>
              <a:t>tement</a:t>
            </a:r>
            <a:r>
              <a:rPr lang="fr-FR" dirty="0"/>
              <a:t> sera répété</a:t>
            </a:r>
            <a:endParaRPr lang="fr-FR" dirty="0"/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7599919" y="5597244"/>
            <a:ext cx="9144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A50021"/>
              </a:gs>
              <a:gs pos="50000">
                <a:schemeClr val="bg1"/>
              </a:gs>
              <a:gs pos="100000">
                <a:srgbClr val="A5002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8666719" y="5673445"/>
            <a:ext cx="1973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Boucle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7696201" y="1985681"/>
            <a:ext cx="166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Boucle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3" name="AutoShape 9"/>
          <p:cNvSpPr>
            <a:spLocks noChangeArrowheads="1"/>
          </p:cNvSpPr>
          <p:nvPr/>
        </p:nvSpPr>
        <p:spPr bwMode="auto">
          <a:xfrm>
            <a:off x="6629400" y="1895194"/>
            <a:ext cx="9144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A50021"/>
              </a:gs>
              <a:gs pos="50000">
                <a:schemeClr val="bg1"/>
              </a:gs>
              <a:gs pos="100000">
                <a:srgbClr val="A5002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/>
              <a:t> </a:t>
            </a:r>
            <a:endParaRPr lang="fr-FR"/>
          </a:p>
        </p:txBody>
      </p:sp>
      <p:sp>
        <p:nvSpPr>
          <p:cNvPr id="354314" name="AutoShape 10"/>
          <p:cNvSpPr>
            <a:spLocks noChangeArrowheads="1"/>
          </p:cNvSpPr>
          <p:nvPr/>
        </p:nvSpPr>
        <p:spPr bwMode="auto">
          <a:xfrm>
            <a:off x="7628494" y="4500281"/>
            <a:ext cx="9144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A50021"/>
              </a:gs>
              <a:gs pos="50000">
                <a:schemeClr val="bg1"/>
              </a:gs>
              <a:gs pos="100000">
                <a:srgbClr val="A5002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666719" y="4576481"/>
            <a:ext cx="26019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Boucle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do…</a:t>
            </a:r>
            <a:r>
              <a:rPr lang="fr-FR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</a:t>
            </a:r>
            <a:r>
              <a:rPr lang="en-GB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884487" y="4393920"/>
            <a:ext cx="4215559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Font typeface="+mj-lt"/>
              <a:buAutoNum type="alphaLcParenR"/>
            </a:pPr>
            <a:r>
              <a:rPr lang="fr-FR" dirty="0"/>
              <a:t> S</a:t>
            </a:r>
            <a:r>
              <a:rPr lang="en-GB" sz="2400" dirty="0" err="1"/>
              <a:t>i</a:t>
            </a:r>
            <a:r>
              <a:rPr lang="fr-FR" dirty="0"/>
              <a:t> le traitement doit être exécuté </a:t>
            </a:r>
            <a:r>
              <a:rPr lang="fr-FR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moins une fois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884487" y="5414682"/>
            <a:ext cx="456303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Font typeface="+mj-lt"/>
              <a:buAutoNum type="alphaLcParenR" startAt="2"/>
            </a:pPr>
            <a:r>
              <a:rPr lang="fr-FR" dirty="0"/>
              <a:t> S</a:t>
            </a:r>
            <a:r>
              <a:rPr lang="en-GB" sz="2400" dirty="0" err="1"/>
              <a:t>i</a:t>
            </a:r>
            <a:r>
              <a:rPr lang="fr-FR" dirty="0"/>
              <a:t> le traitement peut ne pas être exécuté du </a:t>
            </a:r>
            <a:r>
              <a:rPr lang="fr-FR" dirty="0" smtClean="0"/>
              <a:t>tout </a:t>
            </a:r>
            <a:r>
              <a:rPr lang="fr-F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fois)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186" y="365125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200" dirty="0" smtClean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boucle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boucles </a:t>
            </a:r>
            <a:r>
              <a:rPr lang="fr-F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do…</a:t>
            </a:r>
            <a:r>
              <a:rPr lang="fr-F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fr-FR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règle à retenir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09FE91-9420-4F2C-82A1-784BA49556A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028" y="365125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Intoduction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1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0" y="1376045"/>
            <a:ext cx="8229600" cy="533400"/>
          </a:xfrm>
          <a:noFill/>
        </p:spPr>
        <p:txBody>
          <a:bodyPr/>
          <a:lstStyle/>
          <a:p>
            <a:pPr eaLnBrk="1" hangingPunct="1"/>
            <a:r>
              <a:rPr lang="fr-FR" smtClean="0"/>
              <a:t>Une ou plusieurs instructions qui </a:t>
            </a:r>
            <a:r>
              <a:rPr lang="fr-FR" u="sng" smtClean="0">
                <a:solidFill>
                  <a:srgbClr val="A50021"/>
                </a:solidFill>
              </a:rPr>
              <a:t>se répètent</a:t>
            </a:r>
            <a:r>
              <a:rPr lang="fr-FR" smtClean="0"/>
              <a:t>: </a:t>
            </a:r>
            <a:endParaRPr lang="fr-FR" smtClean="0"/>
          </a:p>
        </p:txBody>
      </p:sp>
      <p:sp>
        <p:nvSpPr>
          <p:cNvPr id="4101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48600" y="2819400"/>
            <a:ext cx="2590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1800">
                <a:cs typeface="Arial" panose="020B0604020202020204" pitchFamily="34" charset="0"/>
              </a:rPr>
              <a:t>	ins°1</a:t>
            </a:r>
            <a:endParaRPr lang="fr-FR" sz="180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1800">
                <a:cs typeface="Arial" panose="020B0604020202020204" pitchFamily="34" charset="0"/>
              </a:rPr>
              <a:t>       ins°2</a:t>
            </a:r>
            <a:endParaRPr lang="fr-FR" sz="180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1800">
                <a:cs typeface="Arial" panose="020B0604020202020204" pitchFamily="34" charset="0"/>
              </a:rPr>
              <a:t>       ins°3</a:t>
            </a:r>
            <a:endParaRPr lang="fr-FR" sz="180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1800">
                <a:cs typeface="Arial" panose="020B0604020202020204" pitchFamily="34" charset="0"/>
              </a:rPr>
              <a:t>	…</a:t>
            </a:r>
            <a:endParaRPr lang="fr-FR" sz="1800">
              <a:cs typeface="Arial" panose="020B0604020202020204" pitchFamily="34" charset="0"/>
            </a:endParaRPr>
          </a:p>
        </p:txBody>
      </p:sp>
      <p:sp>
        <p:nvSpPr>
          <p:cNvPr id="4102" name="AutoShape 14"/>
          <p:cNvSpPr>
            <a:spLocks noChangeArrowheads="1"/>
          </p:cNvSpPr>
          <p:nvPr/>
        </p:nvSpPr>
        <p:spPr bwMode="auto">
          <a:xfrm>
            <a:off x="8001000" y="2819400"/>
            <a:ext cx="1219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4103" name="AutoShape 15"/>
          <p:cNvSpPr>
            <a:spLocks noChangeArrowheads="1"/>
          </p:cNvSpPr>
          <p:nvPr/>
        </p:nvSpPr>
        <p:spPr bwMode="auto">
          <a:xfrm>
            <a:off x="7315200" y="2514600"/>
            <a:ext cx="1371600" cy="1752600"/>
          </a:xfrm>
          <a:custGeom>
            <a:avLst/>
            <a:gdLst>
              <a:gd name="T0" fmla="*/ 1821012209 w 21600"/>
              <a:gd name="T1" fmla="*/ 2147483647 h 21600"/>
              <a:gd name="T2" fmla="*/ 2147483647 w 21600"/>
              <a:gd name="T3" fmla="*/ 2147483647 h 21600"/>
              <a:gd name="T4" fmla="*/ 1821012209 w 21600"/>
              <a:gd name="T5" fmla="*/ 2147483647 h 21600"/>
              <a:gd name="T6" fmla="*/ 2147483647 w 21600"/>
              <a:gd name="T7" fmla="*/ 520288819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93" y="2170"/>
                </a:moveTo>
                <a:cubicBezTo>
                  <a:pt x="15421" y="761"/>
                  <a:pt x="13142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4223" y="21600"/>
                  <a:pt x="17443" y="19977"/>
                  <a:pt x="19480" y="17225"/>
                </a:cubicBezTo>
                <a:cubicBezTo>
                  <a:pt x="17443" y="19977"/>
                  <a:pt x="14223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3142" y="-1"/>
                  <a:pt x="15421" y="761"/>
                  <a:pt x="17293" y="2170"/>
                </a:cubicBezTo>
                <a:lnTo>
                  <a:pt x="18916" y="12"/>
                </a:lnTo>
                <a:lnTo>
                  <a:pt x="19450" y="3793"/>
                </a:lnTo>
                <a:lnTo>
                  <a:pt x="15670" y="4327"/>
                </a:lnTo>
                <a:lnTo>
                  <a:pt x="17293" y="217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3810000" y="2236788"/>
            <a:ext cx="8382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1800" b="1" dirty="0">
                <a:cs typeface="Arial" panose="020B0604020202020204" pitchFamily="34" charset="0"/>
              </a:rPr>
              <a:t>ins°1</a:t>
            </a:r>
            <a:endParaRPr lang="fr-FR" sz="1800" b="1" dirty="0"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cs typeface="Arial" panose="020B0604020202020204" pitchFamily="34" charset="0"/>
              </a:rPr>
              <a:t>ins°2</a:t>
            </a:r>
            <a:endParaRPr lang="fr-FR" sz="1800" b="1" dirty="0"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cs typeface="Arial" panose="020B0604020202020204" pitchFamily="34" charset="0"/>
              </a:rPr>
              <a:t>ins°3</a:t>
            </a:r>
            <a:endParaRPr lang="fr-FR" sz="1800" b="1" dirty="0"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rgbClr val="00B050"/>
                </a:solidFill>
                <a:cs typeface="Arial" panose="020B0604020202020204" pitchFamily="34" charset="0"/>
              </a:rPr>
              <a:t>ins°1</a:t>
            </a:r>
            <a:endParaRPr lang="fr-FR" sz="1800" b="1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rgbClr val="00B050"/>
                </a:solidFill>
                <a:cs typeface="Arial" panose="020B0604020202020204" pitchFamily="34" charset="0"/>
              </a:rPr>
              <a:t>ins°2</a:t>
            </a:r>
            <a:endParaRPr lang="fr-FR" sz="1800" b="1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rgbClr val="00B050"/>
                </a:solidFill>
                <a:cs typeface="Arial" panose="020B0604020202020204" pitchFamily="34" charset="0"/>
              </a:rPr>
              <a:t>ins°3</a:t>
            </a:r>
            <a:endParaRPr lang="fr-FR" sz="1800" b="1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ins°1</a:t>
            </a:r>
            <a:endParaRPr lang="fr-FR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ins°2</a:t>
            </a:r>
            <a:endParaRPr lang="fr-FR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/>
            <a:r>
              <a:rPr lang="fr-FR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ins°3</a:t>
            </a:r>
            <a:endParaRPr lang="fr-FR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105" name="AutoShape 17"/>
          <p:cNvSpPr>
            <a:spLocks noChangeArrowheads="1"/>
          </p:cNvSpPr>
          <p:nvPr/>
        </p:nvSpPr>
        <p:spPr bwMode="auto">
          <a:xfrm>
            <a:off x="3581400" y="2209800"/>
            <a:ext cx="1219200" cy="2590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304146" name="AutoShape 18"/>
          <p:cNvSpPr>
            <a:spLocks noChangeArrowheads="1"/>
          </p:cNvSpPr>
          <p:nvPr/>
        </p:nvSpPr>
        <p:spPr bwMode="auto">
          <a:xfrm>
            <a:off x="5562600" y="2819400"/>
            <a:ext cx="1219200" cy="533400"/>
          </a:xfrm>
          <a:prstGeom prst="rightArrow">
            <a:avLst>
              <a:gd name="adj1" fmla="val 50000"/>
              <a:gd name="adj2" fmla="val 57143"/>
            </a:avLst>
          </a:prstGeom>
          <a:gradFill rotWithShape="1">
            <a:gsLst>
              <a:gs pos="0">
                <a:srgbClr val="990000"/>
              </a:gs>
              <a:gs pos="50000">
                <a:schemeClr val="bg1"/>
              </a:gs>
              <a:gs pos="100000">
                <a:srgbClr val="99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4107" name="Text Box 19"/>
          <p:cNvSpPr txBox="1">
            <a:spLocks noChangeArrowheads="1"/>
          </p:cNvSpPr>
          <p:nvPr/>
        </p:nvSpPr>
        <p:spPr bwMode="auto">
          <a:xfrm>
            <a:off x="2286000" y="2133601"/>
            <a:ext cx="1066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0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cas </a:t>
            </a:r>
            <a:endParaRPr lang="fr-FR" sz="2000" b="1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20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fr-FR" sz="2000" b="1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8" name="Rectangle 20"/>
          <p:cNvSpPr>
            <a:spLocks noChangeArrowheads="1"/>
          </p:cNvSpPr>
          <p:nvPr/>
        </p:nvSpPr>
        <p:spPr bwMode="auto">
          <a:xfrm>
            <a:off x="1905000" y="49530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sz="2400" dirty="0"/>
              <a:t>Il existe 2 </a:t>
            </a:r>
            <a:r>
              <a:rPr lang="fr-FR" sz="2400" u="sng" dirty="0"/>
              <a:t>familles</a:t>
            </a:r>
            <a:r>
              <a:rPr lang="fr-FR" sz="2400" dirty="0"/>
              <a:t> de boucles en langage C:</a:t>
            </a:r>
            <a:endParaRPr lang="fr-FR" sz="2400" dirty="0"/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rabicPeriod"/>
            </a:pPr>
            <a:r>
              <a:rPr lang="fr-FR" sz="2000" b="1" dirty="0">
                <a:solidFill>
                  <a:srgbClr val="A50021"/>
                </a:solidFill>
              </a:rPr>
              <a:t>For</a:t>
            </a:r>
            <a:r>
              <a:rPr lang="fr-FR" sz="2000" dirty="0"/>
              <a:t> (nombre d’itérations connu à l’avance)</a:t>
            </a:r>
            <a:endParaRPr lang="fr-FR" sz="2000" dirty="0"/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rabicPeriod"/>
            </a:pPr>
            <a:r>
              <a:rPr lang="fr-FR" sz="2000" b="1" dirty="0" err="1">
                <a:solidFill>
                  <a:srgbClr val="A50021"/>
                </a:solidFill>
              </a:rPr>
              <a:t>While</a:t>
            </a:r>
            <a:r>
              <a:rPr lang="fr-FR" sz="2000" dirty="0"/>
              <a:t> et </a:t>
            </a:r>
            <a:r>
              <a:rPr lang="fr-FR" sz="2000" b="1" dirty="0">
                <a:solidFill>
                  <a:srgbClr val="A50021"/>
                </a:solidFill>
              </a:rPr>
              <a:t>Do … </a:t>
            </a:r>
            <a:r>
              <a:rPr lang="fr-FR" sz="2000" b="1" dirty="0" err="1">
                <a:solidFill>
                  <a:srgbClr val="A50021"/>
                </a:solidFill>
              </a:rPr>
              <a:t>While</a:t>
            </a:r>
            <a:r>
              <a:rPr lang="fr-FR" sz="2000" dirty="0"/>
              <a:t>  (nombre d’itérations non connu à l’avance).</a:t>
            </a:r>
            <a:endParaRPr lang="fr-F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4670" y="1567180"/>
            <a:ext cx="7129780" cy="218122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boucle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»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7C6A41-B767-4557-B86D-2C8E47EA7FB8}" type="slidenum">
              <a:rPr lang="en-GB" sz="1400"/>
            </a:fld>
            <a:endParaRPr lang="en-GB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7030B4-7BDB-4287-B5DF-E09B1F6B8490}" type="slidenum">
              <a:rPr lang="en-GB" sz="1400"/>
            </a:fld>
            <a:endParaRPr lang="en-GB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3366" y="324784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boucle « for »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89380" y="4800600"/>
            <a:ext cx="9791065" cy="2057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Cette boucle permet d’exécuter un bloc d’instructions un certain nombre de fois (ce nombre est connu à l’avance). </a:t>
            </a: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d’itération (appelée </a:t>
            </a: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Compteur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servira à compter le nombre de répétitions effectuées</a:t>
            </a: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 le bloc contient une seule instruction, les accolades ne sont plus nécessaires.</a:t>
            </a: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1313180" y="1524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sz="2400"/>
              <a:t>Syntaxe de la boucle </a:t>
            </a:r>
            <a:r>
              <a:rPr lang="fr-FR" sz="2400" b="1">
                <a:solidFill>
                  <a:srgbClr val="003366"/>
                </a:solidFill>
              </a:rPr>
              <a:t>For</a:t>
            </a:r>
            <a:r>
              <a:rPr lang="fr-FR" sz="2400"/>
              <a:t>:</a:t>
            </a:r>
            <a:endParaRPr lang="fr-FR" sz="240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fr-FR" sz="2400"/>
          </a:p>
        </p:txBody>
      </p:sp>
      <p:sp>
        <p:nvSpPr>
          <p:cNvPr id="5126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538605" y="2133600"/>
            <a:ext cx="8382000" cy="2438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  <a:r>
              <a:rPr lang="fr-FR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or </a:t>
            </a: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A50021"/>
                </a:solidFill>
                <a:cs typeface="Arial" panose="020B0604020202020204" pitchFamily="34" charset="0"/>
              </a:rPr>
              <a:t>Init_compteur</a:t>
            </a:r>
            <a:r>
              <a:rPr lang="fr-FR" sz="2000" b="1" dirty="0" err="1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r>
              <a:rPr lang="fr-FR" sz="2000" b="1" dirty="0" err="1">
                <a:solidFill>
                  <a:srgbClr val="006666"/>
                </a:solidFill>
                <a:cs typeface="Arial" panose="020B0604020202020204" pitchFamily="34" charset="0"/>
              </a:rPr>
              <a:t>Condition</a:t>
            </a:r>
            <a:r>
              <a:rPr lang="fr-FR" sz="2000" b="1" dirty="0" err="1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Inc</a:t>
            </a:r>
            <a:r>
              <a:rPr lang="fr-FR" sz="2000" b="1" dirty="0">
                <a:solidFill>
                  <a:srgbClr val="800080"/>
                </a:solidFill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Déc</a:t>
            </a:r>
            <a:r>
              <a:rPr lang="fr-FR" sz="2000" b="1" dirty="0">
                <a:solidFill>
                  <a:srgbClr val="800080"/>
                </a:solidFill>
                <a:cs typeface="Arial" panose="020B0604020202020204" pitchFamily="34" charset="0"/>
              </a:rPr>
              <a:t>)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rémentation_compteur</a:t>
            </a: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05164" name="AutoShape 12"/>
          <p:cNvSpPr>
            <a:spLocks noChangeArrowheads="1"/>
          </p:cNvSpPr>
          <p:nvPr/>
        </p:nvSpPr>
        <p:spPr bwMode="auto">
          <a:xfrm>
            <a:off x="5105400" y="3429000"/>
            <a:ext cx="2438400" cy="685800"/>
          </a:xfrm>
          <a:prstGeom prst="wedgeRoundRectCallout">
            <a:avLst>
              <a:gd name="adj1" fmla="val -101630"/>
              <a:gd name="adj2" fmla="val -59491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fr-FR" b="1">
                <a:cs typeface="Arial" panose="020B0604020202020204" pitchFamily="34" charset="0"/>
              </a:rPr>
              <a:t>Bloc d’instructions</a:t>
            </a:r>
            <a:endParaRPr lang="fr-FR" b="1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C616FF-2C37-4D49-8881-25FB99A60B2E}" type="slidenum">
              <a:rPr lang="en-GB" sz="1400"/>
            </a:fld>
            <a:endParaRPr lang="en-GB" sz="140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266825" y="351155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 de la boucle "For"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72235" y="2927349"/>
            <a:ext cx="838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  <a:r>
              <a:rPr lang="fr-FR" sz="2000" b="1" smtClean="0">
                <a:solidFill>
                  <a:srgbClr val="000000"/>
                </a:solidFill>
                <a:cs typeface="Arial" panose="020B0604020202020204" pitchFamily="34" charset="0"/>
              </a:rPr>
              <a:t>or </a:t>
            </a: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A50021"/>
                </a:solidFill>
                <a:cs typeface="Arial" panose="020B0604020202020204" pitchFamily="34" charset="0"/>
              </a:rPr>
              <a:t>Init_compteur</a:t>
            </a:r>
            <a:r>
              <a:rPr lang="fr-FR" sz="2000" b="1" dirty="0" err="1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r>
              <a:rPr lang="fr-FR" sz="2000" b="1" dirty="0" err="1">
                <a:solidFill>
                  <a:srgbClr val="006666"/>
                </a:solidFill>
                <a:cs typeface="Arial" panose="020B0604020202020204" pitchFamily="34" charset="0"/>
              </a:rPr>
              <a:t>Condition</a:t>
            </a:r>
            <a:r>
              <a:rPr lang="fr-FR" sz="2000" b="1" dirty="0" err="1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Inc</a:t>
            </a:r>
            <a:r>
              <a:rPr lang="fr-FR" sz="2000" b="1" dirty="0">
                <a:solidFill>
                  <a:srgbClr val="800080"/>
                </a:solidFill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Déc</a:t>
            </a:r>
            <a:r>
              <a:rPr lang="fr-FR" sz="2000" b="1" dirty="0">
                <a:solidFill>
                  <a:srgbClr val="800080"/>
                </a:solidFill>
                <a:cs typeface="Arial" panose="020B0604020202020204" pitchFamily="34" charset="0"/>
              </a:rPr>
              <a:t>)</a:t>
            </a:r>
            <a:r>
              <a:rPr lang="fr-FR" sz="2000" b="1" dirty="0" err="1">
                <a:solidFill>
                  <a:srgbClr val="800080"/>
                </a:solidFill>
                <a:cs typeface="Arial" panose="020B0604020202020204" pitchFamily="34" charset="0"/>
              </a:rPr>
              <a:t>rémentation_compteur</a:t>
            </a: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     	…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000" b="1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fr-FR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25638" name="Oval 6"/>
          <p:cNvSpPr>
            <a:spLocks noChangeArrowheads="1"/>
          </p:cNvSpPr>
          <p:nvPr/>
        </p:nvSpPr>
        <p:spPr bwMode="auto">
          <a:xfrm>
            <a:off x="3191435" y="2470149"/>
            <a:ext cx="533400" cy="457200"/>
          </a:xfrm>
          <a:prstGeom prst="ellipse">
            <a:avLst/>
          </a:prstGeom>
          <a:solidFill>
            <a:srgbClr val="A50021"/>
          </a:solidFill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b="1">
                <a:solidFill>
                  <a:schemeClr val="bg1"/>
                </a:solidFill>
              </a:rPr>
              <a:t>A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972235" y="1860550"/>
            <a:ext cx="4267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1">
                <a:solidFill>
                  <a:srgbClr val="000000"/>
                </a:solidFill>
              </a:rPr>
              <a:t>…</a:t>
            </a:r>
            <a:endParaRPr lang="fr-FR" b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fr-FR" b="1">
                <a:solidFill>
                  <a:srgbClr val="000000"/>
                </a:solidFill>
              </a:rPr>
              <a:t>…</a:t>
            </a:r>
            <a:endParaRPr lang="fr-FR" b="1">
              <a:solidFill>
                <a:srgbClr val="000000"/>
              </a:solidFill>
            </a:endParaRP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1972235" y="5426075"/>
            <a:ext cx="4267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1">
                <a:solidFill>
                  <a:srgbClr val="000000"/>
                </a:solidFill>
              </a:rPr>
              <a:t>…</a:t>
            </a:r>
            <a:endParaRPr lang="fr-FR" b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fr-FR" b="1">
                <a:solidFill>
                  <a:srgbClr val="000000"/>
                </a:solidFill>
              </a:rPr>
              <a:t>…</a:t>
            </a:r>
            <a:endParaRPr lang="fr-FR" b="1">
              <a:solidFill>
                <a:srgbClr val="000000"/>
              </a:solidFill>
            </a:endParaRPr>
          </a:p>
        </p:txBody>
      </p:sp>
      <p:sp>
        <p:nvSpPr>
          <p:cNvPr id="325642" name="Oval 10"/>
          <p:cNvSpPr>
            <a:spLocks noChangeArrowheads="1"/>
          </p:cNvSpPr>
          <p:nvPr/>
        </p:nvSpPr>
        <p:spPr bwMode="auto">
          <a:xfrm>
            <a:off x="5248835" y="2470149"/>
            <a:ext cx="533400" cy="457200"/>
          </a:xfrm>
          <a:prstGeom prst="ellipse">
            <a:avLst/>
          </a:prstGeom>
          <a:solidFill>
            <a:srgbClr val="006666"/>
          </a:solidFill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b="1">
                <a:solidFill>
                  <a:schemeClr val="bg1"/>
                </a:solidFill>
              </a:rPr>
              <a:t>B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325643" name="Oval 11"/>
          <p:cNvSpPr>
            <a:spLocks noChangeArrowheads="1"/>
          </p:cNvSpPr>
          <p:nvPr/>
        </p:nvSpPr>
        <p:spPr bwMode="auto">
          <a:xfrm>
            <a:off x="4029635" y="3994149"/>
            <a:ext cx="533400" cy="457200"/>
          </a:xfrm>
          <a:prstGeom prst="ellipse">
            <a:avLst/>
          </a:prstGeom>
          <a:solidFill>
            <a:srgbClr val="00FF00"/>
          </a:solidFill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b="1">
                <a:solidFill>
                  <a:schemeClr val="bg1"/>
                </a:solidFill>
              </a:rPr>
              <a:t>C1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325644" name="Line 12"/>
          <p:cNvSpPr>
            <a:spLocks noChangeShapeType="1"/>
          </p:cNvSpPr>
          <p:nvPr/>
        </p:nvSpPr>
        <p:spPr bwMode="auto">
          <a:xfrm>
            <a:off x="3572435" y="3689349"/>
            <a:ext cx="0" cy="990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5645" name="Line 13"/>
          <p:cNvSpPr>
            <a:spLocks noChangeShapeType="1"/>
          </p:cNvSpPr>
          <p:nvPr/>
        </p:nvSpPr>
        <p:spPr bwMode="auto">
          <a:xfrm flipH="1">
            <a:off x="3572435" y="3384549"/>
            <a:ext cx="1524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4791635" y="4024313"/>
            <a:ext cx="3657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1"/>
              <a:t>Si la Condition </a:t>
            </a:r>
            <a:r>
              <a:rPr lang="fr-FR" b="1">
                <a:solidFill>
                  <a:srgbClr val="009900"/>
                </a:solidFill>
              </a:rPr>
              <a:t>est vraie</a:t>
            </a:r>
            <a:endParaRPr lang="fr-FR" b="1">
              <a:solidFill>
                <a:srgbClr val="009900"/>
              </a:solidFill>
            </a:endParaRPr>
          </a:p>
        </p:txBody>
      </p:sp>
      <p:cxnSp>
        <p:nvCxnSpPr>
          <p:cNvPr id="325647" name="AutoShape 15"/>
          <p:cNvCxnSpPr>
            <a:cxnSpLocks noChangeShapeType="1"/>
            <a:stCxn id="325642" idx="0"/>
          </p:cNvCxnSpPr>
          <p:nvPr/>
        </p:nvCxnSpPr>
        <p:spPr bwMode="auto">
          <a:xfrm rot="-5400000" flipH="1" flipV="1">
            <a:off x="2281004" y="2370931"/>
            <a:ext cx="3154363" cy="3314700"/>
          </a:xfrm>
          <a:prstGeom prst="curvedConnector4">
            <a:avLst>
              <a:gd name="adj1" fmla="val -15199"/>
              <a:gd name="adj2" fmla="val 127009"/>
            </a:avLst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5648" name="Oval 16"/>
          <p:cNvSpPr>
            <a:spLocks noChangeArrowheads="1"/>
          </p:cNvSpPr>
          <p:nvPr/>
        </p:nvSpPr>
        <p:spPr bwMode="auto">
          <a:xfrm>
            <a:off x="2581835" y="5213349"/>
            <a:ext cx="5334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b="1">
                <a:solidFill>
                  <a:schemeClr val="bg1"/>
                </a:solidFill>
              </a:rPr>
              <a:t>C2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3343835" y="5243513"/>
            <a:ext cx="4114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1"/>
              <a:t>Si la Condition </a:t>
            </a:r>
            <a:r>
              <a:rPr lang="fr-FR" b="1">
                <a:solidFill>
                  <a:srgbClr val="000000"/>
                </a:solidFill>
              </a:rPr>
              <a:t>est fausse</a:t>
            </a:r>
            <a:endParaRPr lang="fr-FR" b="1">
              <a:solidFill>
                <a:srgbClr val="000000"/>
              </a:solidFill>
            </a:endParaRPr>
          </a:p>
        </p:txBody>
      </p:sp>
      <p:sp>
        <p:nvSpPr>
          <p:cNvPr id="325650" name="Oval 18"/>
          <p:cNvSpPr>
            <a:spLocks noChangeArrowheads="1"/>
          </p:cNvSpPr>
          <p:nvPr/>
        </p:nvSpPr>
        <p:spPr bwMode="auto">
          <a:xfrm>
            <a:off x="8068235" y="2470149"/>
            <a:ext cx="533400" cy="4572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b="1">
                <a:solidFill>
                  <a:schemeClr val="bg1"/>
                </a:solidFill>
              </a:rPr>
              <a:t>D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>
            <a:off x="3572435" y="4679949"/>
            <a:ext cx="5486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 flipV="1">
            <a:off x="9058835" y="3460749"/>
            <a:ext cx="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cxnSp>
        <p:nvCxnSpPr>
          <p:cNvPr id="325659" name="AutoShape 27"/>
          <p:cNvCxnSpPr>
            <a:cxnSpLocks noChangeShapeType="1"/>
            <a:stCxn id="325650" idx="2"/>
            <a:endCxn id="325642" idx="6"/>
          </p:cNvCxnSpPr>
          <p:nvPr/>
        </p:nvCxnSpPr>
        <p:spPr bwMode="auto">
          <a:xfrm flipH="1">
            <a:off x="5801285" y="2698749"/>
            <a:ext cx="22479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660" name="AutoShape 28"/>
          <p:cNvCxnSpPr>
            <a:cxnSpLocks noChangeShapeType="1"/>
          </p:cNvCxnSpPr>
          <p:nvPr/>
        </p:nvCxnSpPr>
        <p:spPr bwMode="auto">
          <a:xfrm flipH="1">
            <a:off x="3839135" y="2773363"/>
            <a:ext cx="1333500" cy="15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 animBg="1"/>
      <p:bldP spid="325642" grpId="0" animBg="1"/>
      <p:bldP spid="325643" grpId="0" animBg="1"/>
      <p:bldP spid="325644" grpId="0" animBg="1"/>
      <p:bldP spid="325645" grpId="0" animBg="1"/>
      <p:bldP spid="325646" grpId="0"/>
      <p:bldP spid="325648" grpId="0" animBg="1"/>
      <p:bldP spid="325649" grpId="0"/>
      <p:bldP spid="325650" grpId="0" animBg="1"/>
      <p:bldP spid="325652" grpId="0" animBg="1"/>
      <p:bldP spid="325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5AF47B-BC71-463B-BB8F-55419CA1D78C}" type="slidenum">
              <a:rPr lang="en-GB" sz="1400"/>
            </a:fld>
            <a:endParaRPr lang="en-GB" sz="14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0005" y="365125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731645" y="1691005"/>
            <a:ext cx="51816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b="1" dirty="0">
                <a:solidFill>
                  <a:schemeClr val="accent6"/>
                </a:solidFill>
              </a:rPr>
              <a:t>/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Programme utilisant une boucle for</a:t>
            </a: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k=10;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Text Box 1028"/>
          <p:cNvSpPr txBox="1">
            <a:spLocks noChangeArrowheads="1"/>
          </p:cNvSpPr>
          <p:nvPr/>
        </p:nvSpPr>
        <p:spPr bwMode="auto">
          <a:xfrm>
            <a:off x="2012375" y="4535208"/>
            <a:ext cx="37128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400" dirty="0" smtClean="0">
                <a:solidFill>
                  <a:srgbClr val="0000CC"/>
                </a:solidFill>
              </a:rPr>
              <a:t> </a:t>
            </a:r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(a=1; a &lt;= </a:t>
            </a:r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k; 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fr-FR" sz="24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(‘’Bonjour’’);</a:t>
            </a:r>
            <a:endParaRPr lang="fr-FR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40725" y="1985010"/>
            <a:ext cx="28892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5AF47B-BC71-463B-BB8F-55419CA1D78C}" type="slidenum">
              <a:rPr lang="en-GB" sz="1400"/>
            </a:fld>
            <a:endParaRPr lang="en-GB" sz="14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95730" y="365125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Exerçons-nous?</a:t>
            </a:r>
            <a:endParaRPr lang="fr-FR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042" y="1752808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Programme utilisant une boucle for</a:t>
            </a: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k=100;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Text Box 1028"/>
          <p:cNvSpPr txBox="1">
            <a:spLocks noChangeArrowheads="1"/>
          </p:cNvSpPr>
          <p:nvPr/>
        </p:nvSpPr>
        <p:spPr bwMode="auto">
          <a:xfrm>
            <a:off x="1067196" y="4508500"/>
            <a:ext cx="3710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(a=1; a &lt;= k+100; a</a:t>
            </a:r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fr-FR" sz="24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= k+10;</a:t>
            </a:r>
            <a:endParaRPr lang="fr-FR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350" name="AutoShape 1030"/>
          <p:cNvSpPr>
            <a:spLocks noChangeArrowheads="1"/>
          </p:cNvSpPr>
          <p:nvPr/>
        </p:nvSpPr>
        <p:spPr bwMode="auto">
          <a:xfrm>
            <a:off x="5791200" y="914400"/>
            <a:ext cx="4876800" cy="2895600"/>
          </a:xfrm>
          <a:prstGeom prst="irregularSeal1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1800" dirty="0">
                <a:solidFill>
                  <a:srgbClr val="A50021"/>
                </a:solidFill>
              </a:rPr>
              <a:t>Incorrect: </a:t>
            </a:r>
            <a:endParaRPr lang="fr-FR" sz="1800" dirty="0">
              <a:solidFill>
                <a:srgbClr val="A50021"/>
              </a:solidFill>
            </a:endParaRPr>
          </a:p>
          <a:p>
            <a:pPr algn="ctr" eaLnBrk="1" hangingPunct="1"/>
            <a:r>
              <a:rPr lang="fr-FR" sz="1800" dirty="0">
                <a:solidFill>
                  <a:srgbClr val="000000"/>
                </a:solidFill>
              </a:rPr>
              <a:t>Erreur de programmation</a:t>
            </a:r>
            <a:endParaRPr lang="fr-FR" sz="1800" dirty="0">
              <a:solidFill>
                <a:srgbClr val="000000"/>
              </a:solidFill>
            </a:endParaRPr>
          </a:p>
          <a:p>
            <a:pPr algn="ctr" eaLnBrk="1" hangingPunct="1"/>
            <a:r>
              <a:rPr lang="fr-FR" sz="1800" dirty="0">
                <a:solidFill>
                  <a:srgbClr val="A50021"/>
                </a:solidFill>
              </a:rPr>
              <a:t>Modification de la limite </a:t>
            </a:r>
            <a:endParaRPr lang="fr-FR" sz="1800" dirty="0">
              <a:solidFill>
                <a:srgbClr val="A50021"/>
              </a:solidFill>
            </a:endParaRPr>
          </a:p>
          <a:p>
            <a:pPr algn="ctr" eaLnBrk="1" hangingPunct="1"/>
            <a:r>
              <a:rPr lang="fr-FR" sz="1800" dirty="0">
                <a:solidFill>
                  <a:srgbClr val="A50021"/>
                </a:solidFill>
              </a:rPr>
              <a:t>de la boucle !!!</a:t>
            </a:r>
            <a:endParaRPr lang="fr-FR" sz="1800" dirty="0">
              <a:solidFill>
                <a:srgbClr val="A50021"/>
              </a:solidFill>
            </a:endParaRPr>
          </a:p>
        </p:txBody>
      </p:sp>
      <p:sp>
        <p:nvSpPr>
          <p:cNvPr id="313352" name="AutoShape 1032"/>
          <p:cNvSpPr>
            <a:spLocks noChangeArrowheads="1"/>
          </p:cNvSpPr>
          <p:nvPr/>
        </p:nvSpPr>
        <p:spPr bwMode="auto">
          <a:xfrm>
            <a:off x="6172200" y="3962400"/>
            <a:ext cx="4038600" cy="2438400"/>
          </a:xfrm>
          <a:prstGeom prst="irregularSeal1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1800"/>
              <a:t>Syntaxiquement correct</a:t>
            </a:r>
            <a:endParaRPr lang="fr-F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nimBg="1" autoUpdateAnimBg="0"/>
      <p:bldP spid="313352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4738</Words>
  <Application>WPS Presentation</Application>
  <PresentationFormat>Grand écran</PresentationFormat>
  <Paragraphs>332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Tahoma</vt:lpstr>
      <vt:lpstr>Calibri</vt:lpstr>
      <vt:lpstr>Microsoft YaHei</vt:lpstr>
      <vt:lpstr>Arial Unicode MS</vt:lpstr>
      <vt:lpstr>Calibri Light</vt:lpstr>
      <vt:lpstr>Office Theme</vt:lpstr>
      <vt:lpstr>PBrush</vt:lpstr>
      <vt:lpstr>Chapitre 3:  Structures Répétitives (Itératives)</vt:lpstr>
      <vt:lpstr>	Objectifs</vt:lpstr>
      <vt:lpstr>Plan</vt:lpstr>
      <vt:lpstr>Intoduction</vt:lpstr>
      <vt:lpstr>La boucle « for »</vt:lpstr>
      <vt:lpstr>La boucle « for »</vt:lpstr>
      <vt:lpstr>Schéma de la boucle "For"</vt:lpstr>
      <vt:lpstr>Exemple</vt:lpstr>
      <vt:lpstr>Exerçons-nous?</vt:lpstr>
      <vt:lpstr>Exercice d’application TD </vt:lpstr>
      <vt:lpstr>La boucle : while </vt:lpstr>
      <vt:lpstr>La boucle while</vt:lpstr>
      <vt:lpstr>Problème ?</vt:lpstr>
      <vt:lpstr>La solution</vt:lpstr>
      <vt:lpstr>Que fait ce programme ?</vt:lpstr>
      <vt:lpstr>Exercice d’application TD </vt:lpstr>
      <vt:lpstr>La boucle : do .. while </vt:lpstr>
      <vt:lpstr>La boucle do..while</vt:lpstr>
      <vt:lpstr>while ou do..while ? (1)</vt:lpstr>
      <vt:lpstr>while ou do..while (2)</vt:lpstr>
      <vt:lpstr>   Application </vt:lpstr>
      <vt:lpstr>La règle à retenir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Halim</dc:creator>
  <cp:lastModifiedBy>nizar</cp:lastModifiedBy>
  <cp:revision>169</cp:revision>
  <dcterms:created xsi:type="dcterms:W3CDTF">2015-03-06T15:17:00Z</dcterms:created>
  <dcterms:modified xsi:type="dcterms:W3CDTF">2021-09-28T12:05:26Z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1036-11.2.0.10323</vt:lpwstr>
  </property>
  <property fmtid="{D5CDD505-2E9C-101B-9397-08002B2CF9AE}" pid="3" name="ICV">
    <vt:lpwstr>6C0B6EC9BDB14B989532B5ABC9FF51F2</vt:lpwstr>
  </property>
</Properties>
</file>