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7" r:id="rId69"/>
    <p:sldId id="505" r:id="rId70"/>
    <p:sldId id="506" r:id="rId71"/>
    <p:sldId id="328" r:id="rId72"/>
    <p:sldId id="330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83" r:id="rId118"/>
    <p:sldId id="384" r:id="rId119"/>
    <p:sldId id="385" r:id="rId120"/>
    <p:sldId id="386" r:id="rId121"/>
    <p:sldId id="388" r:id="rId122"/>
    <p:sldId id="390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6" Type="http://schemas.openxmlformats.org/officeDocument/2006/relationships/tableStyles" Target="tableStyles.xml"/><Relationship Id="rId125" Type="http://schemas.openxmlformats.org/officeDocument/2006/relationships/viewProps" Target="viewProps.xml"/><Relationship Id="rId124" Type="http://schemas.openxmlformats.org/officeDocument/2006/relationships/presProps" Target="presProps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r>
              <a:rPr lang="fr-FR" altLang="en-US"/>
              <a:t>Tri croissant</a:t>
            </a:r>
            <a:endParaRPr lang="fr-FR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r>
              <a:rPr lang="fr-FR" altLang="en-US"/>
              <a:t>Tri croissant</a:t>
            </a:r>
            <a:endParaRPr lang="fr-F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r>
              <a:rPr lang="fr-FR" altLang="en-US"/>
              <a:t>Tri croissant</a:t>
            </a:r>
            <a:endParaRPr lang="fr-F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9" y="2617980"/>
            <a:ext cx="9144000" cy="162204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et Recherche dichotomique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3199765" y="15570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4511040" y="160274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4537075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&lt; 2 ?</a:t>
            </a:r>
            <a:endParaRPr lang="fr-FR" altLang="en-US" sz="2000" b="1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74212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6796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(( 4 &gt; 0 ) &amp;&amp; (6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T[4] = T[3];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 j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fr-FR" altLang="en-US" sz="2000" b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74212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6796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(( 4 &gt; 0 ) &amp;&amp; (6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T[4] = T[3];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 j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fr-FR" altLang="en-US" sz="2000" b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5449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8033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(( 4 &gt; 0 ) &amp;&amp; (6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T[4] = T[3];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fr-FR" altLang="en-US" sz="2000" b="1">
                <a:solidFill>
                  <a:srgbClr val="92D050"/>
                </a:solidFill>
              </a:rPr>
              <a:t> j = 3;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fr-FR" altLang="en-US" sz="2000" b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5449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8033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(5 &gt;  3 ) )  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5449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8033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(5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5449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8033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(5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 j= 2;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4957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08015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(5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 </a:t>
            </a:r>
            <a:r>
              <a:rPr lang="fr-FR" altLang="en-US" sz="2000" b="1">
                <a:solidFill>
                  <a:srgbClr val="92D050"/>
                </a:solidFill>
              </a:rPr>
              <a:t>j= 2;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4957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08015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(5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fr-FR" altLang="en-US" sz="2000" b="1">
                <a:solidFill>
                  <a:srgbClr val="92D050"/>
                </a:solidFill>
              </a:rPr>
              <a:t>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 </a:t>
            </a:r>
            <a:r>
              <a:rPr lang="fr-FR" altLang="en-US" sz="2000" b="1">
                <a:solidFill>
                  <a:srgbClr val="92D050"/>
                </a:solidFill>
              </a:rPr>
              <a:t>j= 2;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4957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08015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3 </a:t>
            </a:r>
            <a:r>
              <a:rPr lang="fr-FR" altLang="en-US" sz="2000" b="1"/>
              <a:t>) )  --&gt;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T[j] = 3;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4957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08015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3 </a:t>
            </a:r>
            <a:r>
              <a:rPr lang="fr-FR" altLang="en-US" sz="2000" b="1"/>
              <a:t>) )  --&gt;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fr-FR" altLang="en-US" sz="2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T[2] = T[1];</a:t>
            </a:r>
            <a:endParaRPr lang="fr-FR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       j= 1;</a:t>
            </a:r>
            <a:endParaRPr lang="fr-FR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T[2] = 3;</a:t>
            </a:r>
            <a:endParaRPr lang="fr-FR" altLang="en-US"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3199765" y="15570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5370830" y="159004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5551805" y="15563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&lt; 2 ?</a:t>
            </a:r>
            <a:endParaRPr lang="fr-FR" altLang="en-US" sz="2000" b="1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5               6</a:t>
            </a:r>
            <a:endParaRPr lang="fr-FR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5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4957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08015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graphicFrame>
        <p:nvGraphicFramePr>
          <p:cNvPr id="31" name="Espace réservé du contenu 30"/>
          <p:cNvGraphicFramePr/>
          <p:nvPr>
            <p:ph sz="half" idx="2"/>
          </p:nvPr>
        </p:nvGraphicFramePr>
        <p:xfrm>
          <a:off x="9665335" y="2981325"/>
          <a:ext cx="104648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" imgW="2657475" imgH="2352675" progId="Paint.Picture">
                  <p:embed/>
                </p:oleObj>
              </mc:Choice>
              <mc:Fallback>
                <p:oleObj name="" r:id="rId1" imgW="2657475" imgH="2352675" progId="Paint.Picture">
                  <p:embed/>
                  <p:pic>
                    <p:nvPicPr>
                      <p:cNvPr id="0" name="Image 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5335" y="2981325"/>
                        <a:ext cx="104648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lèche droite 34"/>
          <p:cNvSpPr/>
          <p:nvPr/>
        </p:nvSpPr>
        <p:spPr>
          <a:xfrm>
            <a:off x="4194810" y="5526405"/>
            <a:ext cx="1010920" cy="1809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6" name="Zone de texte 35"/>
          <p:cNvSpPr txBox="1"/>
          <p:nvPr/>
        </p:nvSpPr>
        <p:spPr>
          <a:xfrm>
            <a:off x="5425440" y="5417820"/>
            <a:ext cx="4110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FFC000"/>
                </a:solidFill>
              </a:rPr>
              <a:t>Le tableau est trié par ordre croissant</a:t>
            </a:r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48815" y="2040890"/>
            <a:ext cx="8962390" cy="2204085"/>
          </a:xfrm>
        </p:spPr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Dichotomique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66395" y="323850"/>
            <a:ext cx="11931015" cy="62109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Objectif :</a:t>
            </a:r>
            <a:endParaRPr lang="fr-FR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Chercher une valeur X dans un tableau T</a:t>
            </a:r>
            <a:r>
              <a:rPr lang="fr-FR" sz="3000" b="1" u="sng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trié.</a:t>
            </a:r>
            <a:endParaRPr lang="fr-FR" sz="3000" b="1" u="sng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fr-FR" sz="3000" b="1" u="sng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Principe </a:t>
            </a: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1).  Chercher le milieu du tableau T.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2). Comparer X avec T[milieu] : 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 x &lt; T[milieu] : chercher X dans la 1ère moitié du tableau ( entre  (T[0] et T[milieu-1])).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 x &gt; T[milieu] : chercher X dans la 2ème moitié du tableau (entre (T[milieu+1] et T[N-1])).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3). On continue le découpage jusqu’à un sous tableau de taille 1.</a:t>
            </a:r>
            <a:endParaRPr lang="fr-FR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274320"/>
            <a:ext cx="7522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 de l'algorithme Recherche dichotomique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723265" y="485775"/>
            <a:ext cx="6447155" cy="6924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trouve = -1;  debut = 0 ;  fin = n-1 ;</a:t>
            </a:r>
            <a:endParaRPr lang="fr-FR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while ((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trouve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== -1)&amp;&amp;(d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ebut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&lt;= f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in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))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{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m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ilieu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= (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d</a:t>
            </a:r>
            <a:r>
              <a:rPr lang="fr-FR" alt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ebut 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+ f</a:t>
            </a:r>
            <a:r>
              <a:rPr lang="fr-FR" alt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in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)/2;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if (T[m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ilieu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] &gt; 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X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)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    f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in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=m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ilieu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- 1;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else if (T[m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ilieu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] &lt; 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X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)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    d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ebut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= m</a:t>
            </a:r>
            <a:r>
              <a:rPr lang="fr-FR" alt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ilieu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+ 1;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else 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        </a:t>
            </a:r>
            <a:r>
              <a:rPr lang="en-US" sz="2400" b="1" dirty="0" err="1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trouve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=1;</a:t>
            </a:r>
            <a:endParaRPr 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    }</a:t>
            </a:r>
            <a:endParaRPr lang="fr-FR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fr-F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0             2                4             5               6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8669020" y="269875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85020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8669020" y="269875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85020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4979035" y="1723390"/>
            <a:ext cx="1207135" cy="111696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Zone de texte 19"/>
          <p:cNvSpPr txBox="1"/>
          <p:nvPr/>
        </p:nvSpPr>
        <p:spPr>
          <a:xfrm>
            <a:off x="5433695" y="21043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/>
              <a:t>4</a:t>
            </a:r>
            <a:endParaRPr lang="fr-FR" altLang="en-US" sz="2000" b="1"/>
          </a:p>
        </p:txBody>
      </p:sp>
      <p:sp>
        <p:nvSpPr>
          <p:cNvPr id="26" name="Flèche vers le bas 25"/>
          <p:cNvSpPr/>
          <p:nvPr/>
        </p:nvSpPr>
        <p:spPr>
          <a:xfrm flipV="1">
            <a:off x="5506085" y="3108960"/>
            <a:ext cx="167005" cy="410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7" name="Zone de texte 26"/>
          <p:cNvSpPr txBox="1"/>
          <p:nvPr/>
        </p:nvSpPr>
        <p:spPr>
          <a:xfrm>
            <a:off x="5745480" y="312039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milieu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8669020" y="269875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85020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4979035" y="1723390"/>
            <a:ext cx="1207135" cy="111696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Zone de texte 19"/>
          <p:cNvSpPr txBox="1"/>
          <p:nvPr/>
        </p:nvSpPr>
        <p:spPr>
          <a:xfrm>
            <a:off x="5433695" y="21043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/>
              <a:t>4</a:t>
            </a:r>
            <a:endParaRPr lang="fr-FR" altLang="en-US" sz="2000" b="1"/>
          </a:p>
        </p:txBody>
      </p:sp>
      <p:sp>
        <p:nvSpPr>
          <p:cNvPr id="26" name="Flèche vers le bas 25"/>
          <p:cNvSpPr/>
          <p:nvPr/>
        </p:nvSpPr>
        <p:spPr>
          <a:xfrm flipV="1">
            <a:off x="5506085" y="3108960"/>
            <a:ext cx="167005" cy="410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7" name="Zone de texte 26"/>
          <p:cNvSpPr txBox="1"/>
          <p:nvPr/>
        </p:nvSpPr>
        <p:spPr>
          <a:xfrm>
            <a:off x="5745480" y="312039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milieu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8" name="Zone de texte 27"/>
          <p:cNvSpPr txBox="1"/>
          <p:nvPr/>
        </p:nvSpPr>
        <p:spPr>
          <a:xfrm>
            <a:off x="1423035" y="4311015"/>
            <a:ext cx="9611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tx1"/>
                </a:solidFill>
              </a:rPr>
              <a:t>0 &lt; 4   --&gt; chercher dans le sous tableau commençant de l'indice 0 jusqu'à l'indice 2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027930" y="271018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4684395" y="268732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027930" y="271018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4684395" y="268732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2896870" y="1715135"/>
            <a:ext cx="1207135" cy="111696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Zone de texte 19"/>
          <p:cNvSpPr txBox="1"/>
          <p:nvPr/>
        </p:nvSpPr>
        <p:spPr>
          <a:xfrm>
            <a:off x="3326765" y="2013585"/>
            <a:ext cx="34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0</a:t>
            </a:r>
            <a:endParaRPr lang="fr-FR" altLang="en-US" sz="2400" b="1"/>
          </a:p>
        </p:txBody>
      </p:sp>
      <p:sp>
        <p:nvSpPr>
          <p:cNvPr id="26" name="Flèche vers le bas 25"/>
          <p:cNvSpPr/>
          <p:nvPr/>
        </p:nvSpPr>
        <p:spPr>
          <a:xfrm flipV="1">
            <a:off x="3728720" y="2860040"/>
            <a:ext cx="167005" cy="410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7" name="Zone de texte 26"/>
          <p:cNvSpPr txBox="1"/>
          <p:nvPr/>
        </p:nvSpPr>
        <p:spPr>
          <a:xfrm>
            <a:off x="3425190" y="327025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milieu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7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1634490" y="181546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17627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0                  1                   2                      3                    4                    5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7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027930" y="271018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fin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2339975" y="269875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Rectangle 20"/>
          <p:cNvSpPr/>
          <p:nvPr/>
        </p:nvSpPr>
        <p:spPr>
          <a:xfrm>
            <a:off x="7717155" y="710565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247890" y="7899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X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7830185" y="80518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5" name="Flèche vers le bas 4"/>
          <p:cNvSpPr/>
          <p:nvPr/>
        </p:nvSpPr>
        <p:spPr>
          <a:xfrm flipV="1">
            <a:off x="4684395" y="268732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2506980" y="287147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debut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1934210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2339975" y="20739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-</a:t>
            </a:r>
            <a:r>
              <a:rPr lang="fr-FR" altLang="en-US" b="1"/>
              <a:t>1</a:t>
            </a:r>
            <a:endParaRPr lang="fr-FR" altLang="en-US" b="1"/>
          </a:p>
        </p:txBody>
      </p:sp>
      <p:sp>
        <p:nvSpPr>
          <p:cNvPr id="24" name="Rectangle 23"/>
          <p:cNvSpPr/>
          <p:nvPr/>
        </p:nvSpPr>
        <p:spPr>
          <a:xfrm>
            <a:off x="8245475" y="1934845"/>
            <a:ext cx="845185" cy="617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8390890" y="2059940"/>
            <a:ext cx="653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9</a:t>
            </a:r>
            <a:endParaRPr lang="fr-FR" alt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2896870" y="1715135"/>
            <a:ext cx="1207135" cy="111696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Zone de texte 19"/>
          <p:cNvSpPr txBox="1"/>
          <p:nvPr/>
        </p:nvSpPr>
        <p:spPr>
          <a:xfrm>
            <a:off x="3326765" y="2013585"/>
            <a:ext cx="34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0</a:t>
            </a:r>
            <a:endParaRPr lang="fr-FR" altLang="en-US" sz="2400" b="1"/>
          </a:p>
        </p:txBody>
      </p:sp>
      <p:sp>
        <p:nvSpPr>
          <p:cNvPr id="26" name="Flèche vers le bas 25"/>
          <p:cNvSpPr/>
          <p:nvPr/>
        </p:nvSpPr>
        <p:spPr>
          <a:xfrm flipV="1">
            <a:off x="3728720" y="2860040"/>
            <a:ext cx="167005" cy="410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7" name="Zone de texte 26"/>
          <p:cNvSpPr txBox="1"/>
          <p:nvPr/>
        </p:nvSpPr>
        <p:spPr>
          <a:xfrm>
            <a:off x="3425190" y="327025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milieu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9" name="Zone de texte 28"/>
          <p:cNvSpPr txBox="1"/>
          <p:nvPr/>
        </p:nvSpPr>
        <p:spPr>
          <a:xfrm>
            <a:off x="1423035" y="4311015"/>
            <a:ext cx="9611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tx1"/>
                </a:solidFill>
              </a:rPr>
              <a:t>0 = milieu    --&gt; trouve = 1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3199765" y="15570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6470650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6560820" y="15722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0 &lt; 2 ?</a:t>
            </a:r>
            <a:endParaRPr lang="fr-FR" altLang="en-US" sz="2000" b="1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Zone de texte 27"/>
          <p:cNvSpPr txBox="1"/>
          <p:nvPr/>
        </p:nvSpPr>
        <p:spPr>
          <a:xfrm>
            <a:off x="723265" y="1512570"/>
            <a:ext cx="11214100" cy="4707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Dans ce chapitre, nous avons appliqué 3 variantes d'algorithmes de tri sur des tableaux unidimentionnels.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Les algorithmes de tri que nous avons présentés sont: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 par sélection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Tri à bulles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Tri par sélection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 recherche d'un élément peut se faire en appliquant le principe de la recherche séqentielle.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Elle peut se faire aussi avec le principe de la recherche dichotomique . Dans ce cas, le tableau doit être trié.</a:t>
            </a:r>
            <a:endParaRPr lang="fr-F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560820" y="28714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6470650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6560820" y="15722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0 &lt; 2 ?</a:t>
            </a:r>
            <a:endParaRPr lang="fr-FR" altLang="en-US" sz="2000" b="1"/>
          </a:p>
        </p:txBody>
      </p:sp>
      <p:sp>
        <p:nvSpPr>
          <p:cNvPr id="19" name="Flèche vers le haut 18"/>
          <p:cNvSpPr/>
          <p:nvPr/>
        </p:nvSpPr>
        <p:spPr>
          <a:xfrm>
            <a:off x="642620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560820" y="28714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7484745" y="160591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7665720" y="15392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&lt; 0?</a:t>
            </a:r>
            <a:endParaRPr lang="fr-FR" altLang="en-US" sz="2000" b="1"/>
          </a:p>
        </p:txBody>
      </p:sp>
      <p:sp>
        <p:nvSpPr>
          <p:cNvPr id="19" name="Flèche vers le haut 18"/>
          <p:cNvSpPr/>
          <p:nvPr/>
        </p:nvSpPr>
        <p:spPr>
          <a:xfrm>
            <a:off x="642620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560820" y="28714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7484745" y="160591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7665720" y="15392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&lt; 0?</a:t>
            </a:r>
            <a:endParaRPr lang="fr-FR" altLang="en-US" sz="2000" b="1"/>
          </a:p>
        </p:txBody>
      </p:sp>
      <p:sp>
        <p:nvSpPr>
          <p:cNvPr id="19" name="Flèche vers le haut 18"/>
          <p:cNvSpPr/>
          <p:nvPr/>
        </p:nvSpPr>
        <p:spPr>
          <a:xfrm>
            <a:off x="642620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Arc plein 20"/>
          <p:cNvSpPr/>
          <p:nvPr/>
        </p:nvSpPr>
        <p:spPr>
          <a:xfrm>
            <a:off x="3424555" y="1693545"/>
            <a:ext cx="32734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2" name="Zone de texte 21"/>
          <p:cNvSpPr txBox="1"/>
          <p:nvPr/>
        </p:nvSpPr>
        <p:spPr>
          <a:xfrm>
            <a:off x="5470525" y="1237615"/>
            <a:ext cx="277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560820" y="28714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7484745" y="160591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7665720" y="153924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&lt; 0?</a:t>
            </a:r>
            <a:endParaRPr lang="fr-FR" altLang="en-US" sz="2000" b="1"/>
          </a:p>
        </p:txBody>
      </p:sp>
      <p:sp>
        <p:nvSpPr>
          <p:cNvPr id="19" name="Flèche vers le haut 18"/>
          <p:cNvSpPr/>
          <p:nvPr/>
        </p:nvSpPr>
        <p:spPr>
          <a:xfrm>
            <a:off x="642620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1" name="Arc plein 20"/>
          <p:cNvSpPr/>
          <p:nvPr/>
        </p:nvSpPr>
        <p:spPr>
          <a:xfrm>
            <a:off x="3424555" y="1693545"/>
            <a:ext cx="32734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2" name="Zone de texte 21"/>
          <p:cNvSpPr txBox="1"/>
          <p:nvPr/>
        </p:nvSpPr>
        <p:spPr>
          <a:xfrm>
            <a:off x="5470525" y="1237615"/>
            <a:ext cx="277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3756660" y="4768850"/>
            <a:ext cx="1010920" cy="1809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3" name="Zone de texte 22"/>
          <p:cNvSpPr txBox="1"/>
          <p:nvPr/>
        </p:nvSpPr>
        <p:spPr>
          <a:xfrm>
            <a:off x="5027930" y="4675505"/>
            <a:ext cx="378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FFC000"/>
                </a:solidFill>
              </a:rPr>
              <a:t>Le minimum est à la 1ère position</a:t>
            </a:r>
            <a:r>
              <a:rPr lang="fr-FR" altLang="en-US"/>
              <a:t> </a:t>
            </a:r>
            <a:endParaRPr lang="fr-FR" altLang="en-US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419735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4045585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422775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5239385" y="160210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420360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&lt; 6?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23938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546481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422775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5239385" y="160210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420360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&lt; 6?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23938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546481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422775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6462395" y="160210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552565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&lt; 5?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961" y="410210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43610" y="1570130"/>
            <a:ext cx="10515600" cy="478621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par Sélection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à Bulles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par Insertion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dichotomique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44017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64337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241800" y="275336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6462395" y="160210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552565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&lt; 5?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7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0             6                5              2             3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44017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64337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241800" y="275336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459980" y="155702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640955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&lt; 2?</a:t>
            </a:r>
            <a:endParaRPr lang="fr-FR" altLang="en-US" sz="2000" b="1"/>
          </a:p>
        </p:txBody>
      </p:sp>
      <p:sp>
        <p:nvSpPr>
          <p:cNvPr id="21" name="Arc plein 20"/>
          <p:cNvSpPr/>
          <p:nvPr/>
        </p:nvSpPr>
        <p:spPr>
          <a:xfrm>
            <a:off x="4254500" y="1707515"/>
            <a:ext cx="25495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2" name="Zone de texte 21"/>
          <p:cNvSpPr txBox="1"/>
          <p:nvPr/>
        </p:nvSpPr>
        <p:spPr>
          <a:xfrm>
            <a:off x="6220460" y="125158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2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ème itération    i = 1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44017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64337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4241800" y="275336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459980" y="155702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548245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&lt; 2?</a:t>
            </a:r>
            <a:endParaRPr lang="fr-FR" altLang="en-US" sz="2000" b="1"/>
          </a:p>
        </p:txBody>
      </p:sp>
      <p:sp>
        <p:nvSpPr>
          <p:cNvPr id="21" name="Arc plein 20"/>
          <p:cNvSpPr/>
          <p:nvPr/>
        </p:nvSpPr>
        <p:spPr>
          <a:xfrm>
            <a:off x="4254500" y="1707515"/>
            <a:ext cx="25495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2" name="Zone de texte 21"/>
          <p:cNvSpPr txBox="1"/>
          <p:nvPr/>
        </p:nvSpPr>
        <p:spPr>
          <a:xfrm>
            <a:off x="6220460" y="125158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4241800" y="1692910"/>
            <a:ext cx="25495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519684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519684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6283325" y="1586865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464300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&lt; 5?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519684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3&lt; 5?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3&lt; 5?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0             2                5             6             3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3&lt; 5?</a:t>
            </a:r>
            <a:endParaRPr lang="fr-FR" altLang="en-US" sz="2000" b="1"/>
          </a:p>
        </p:txBody>
      </p:sp>
      <p:sp>
        <p:nvSpPr>
          <p:cNvPr id="22" name="Zone de texte 21"/>
          <p:cNvSpPr txBox="1"/>
          <p:nvPr/>
        </p:nvSpPr>
        <p:spPr>
          <a:xfrm>
            <a:off x="7164705" y="125158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5186045" y="1692910"/>
            <a:ext cx="25495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0             2                3             6             5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3 ème itération    i = 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5196840" y="2552700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5302250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3&lt; 5?</a:t>
            </a:r>
            <a:endParaRPr lang="fr-FR" altLang="en-US" sz="2000" b="1"/>
          </a:p>
        </p:txBody>
      </p:sp>
      <p:sp>
        <p:nvSpPr>
          <p:cNvPr id="22" name="Zone de texte 21"/>
          <p:cNvSpPr txBox="1"/>
          <p:nvPr/>
        </p:nvSpPr>
        <p:spPr>
          <a:xfrm>
            <a:off x="7164705" y="125158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5186045" y="1707515"/>
            <a:ext cx="2549525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0             2                3             6             5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4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ème itération    i = 3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25348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253480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635698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961" y="410210"/>
            <a:ext cx="10515600" cy="1325563"/>
          </a:xfrm>
        </p:spPr>
        <p:txBody>
          <a:bodyPr/>
          <a:lstStyle/>
          <a:p>
            <a:pPr eaLnBrk="1" hangingPunct="1"/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43610" y="1570130"/>
            <a:ext cx="10515600" cy="47862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l'étudiant sera capable de 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Appliquer les algorithmes de tri ( sélection, à bulles , insertion ) sur les tableaux.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Appliquer le principe de la recherche dichotomique pour chercher un élément dans un tableau.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0             2                3             6             5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4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ème itération    i = 3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25348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6253480" y="15354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635698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5&lt; 6?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0             2                3             6             5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4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ème itération    i = 3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25348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635698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5&lt; 6?</a:t>
            </a:r>
            <a:endParaRPr lang="fr-FR" altLang="en-US" sz="2000" b="1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0             2                3             6             5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4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ème itération    i = 3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25348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6356985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5&lt; 6?</a:t>
            </a:r>
            <a:endParaRPr lang="fr-FR" altLang="en-US" sz="2000" b="1"/>
          </a:p>
        </p:txBody>
      </p:sp>
      <p:sp>
        <p:nvSpPr>
          <p:cNvPr id="22" name="Zone de texte 21"/>
          <p:cNvSpPr txBox="1"/>
          <p:nvPr/>
        </p:nvSpPr>
        <p:spPr>
          <a:xfrm>
            <a:off x="6686550" y="1082040"/>
            <a:ext cx="169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6498590" y="1707515"/>
            <a:ext cx="1236980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5167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310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4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ème itération    i = 3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tx1"/>
                </a:solidFill>
                <a:sym typeface="+mn-ea"/>
              </a:rPr>
              <a:t>{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   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6253480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38378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6356985" y="259143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>
            <a:off x="7554595" y="1572260"/>
            <a:ext cx="180975" cy="3321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7735570" y="150558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5&lt; 6?</a:t>
            </a:r>
            <a:endParaRPr lang="fr-FR" altLang="en-US" sz="2000" b="1"/>
          </a:p>
        </p:txBody>
      </p:sp>
      <p:sp>
        <p:nvSpPr>
          <p:cNvPr id="22" name="Zone de texte 21"/>
          <p:cNvSpPr txBox="1"/>
          <p:nvPr/>
        </p:nvSpPr>
        <p:spPr>
          <a:xfrm>
            <a:off x="6686550" y="1082040"/>
            <a:ext cx="169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6498590" y="1707515"/>
            <a:ext cx="1236980" cy="366395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3756660" y="4768850"/>
            <a:ext cx="1010920" cy="1809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3" name="Zone de texte 22"/>
          <p:cNvSpPr txBox="1"/>
          <p:nvPr/>
        </p:nvSpPr>
        <p:spPr>
          <a:xfrm>
            <a:off x="5027930" y="4675505"/>
            <a:ext cx="4110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FFC000"/>
                </a:solidFill>
              </a:rPr>
              <a:t>Le tableau est trié par ordre croissant</a:t>
            </a:r>
            <a:endParaRPr lang="fr-FR" alt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397250" y="1845310"/>
            <a:ext cx="8962390" cy="2204085"/>
          </a:xfrm>
        </p:spPr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à bulles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 de texte 4"/>
          <p:cNvSpPr txBox="1"/>
          <p:nvPr/>
        </p:nvSpPr>
        <p:spPr>
          <a:xfrm>
            <a:off x="708025" y="866140"/>
            <a:ext cx="112452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Soit T un tableau d'entiers. Le tri à bulles consiste à :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1). Comparer, deux à deux, les éléments consécutifs d'un tableau ( T[i] et T[i+1]).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2). Effectuer une permutation si T[i] &gt; T[i+1].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3). On continue de trier jusqu'à ce qu'il n'y ait plus de permutation.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 de l'algorithme tri à Bulles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723265" y="821690"/>
            <a:ext cx="1124521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r>
              <a:rPr lang="fr-FR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initialement pas de permutation</a:t>
            </a:r>
            <a:endParaRPr lang="fr-FR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r>
              <a:rPr lang="fr-FR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on a fait une permutation</a:t>
            </a:r>
            <a:endParaRPr lang="fr-FR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18274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1280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6?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2955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61835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5?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2955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61835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5?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95173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437070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944495" y="1845310"/>
            <a:ext cx="8962390" cy="2204085"/>
          </a:xfrm>
        </p:spPr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par Sélection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2             5                6             0               3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2955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61835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5?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95173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4371340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2             5                6             0               3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476365" y="257111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3468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3468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2             5                6             0               3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476365" y="257111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3468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3468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90169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5321300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476365" y="257111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3468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3468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90169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5321300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8187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55129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3684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8187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55129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3684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95071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6370320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58085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8187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551295" y="311277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6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36841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950710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6370320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3756660" y="4768850"/>
            <a:ext cx="1010920" cy="1809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3" name="Zone de texte 22"/>
          <p:cNvSpPr txBox="1"/>
          <p:nvPr/>
        </p:nvSpPr>
        <p:spPr>
          <a:xfrm>
            <a:off x="5027930" y="4675505"/>
            <a:ext cx="6621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FFC000"/>
                </a:solidFill>
              </a:rPr>
              <a:t>Le plus grand élément se trouve à la dernière case du tableau</a:t>
            </a:r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1ère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243070" y="257111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5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8226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55168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2             5                0             3               6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8226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55168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869815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428942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 de texte 4"/>
          <p:cNvSpPr txBox="1"/>
          <p:nvPr/>
        </p:nvSpPr>
        <p:spPr>
          <a:xfrm>
            <a:off x="723265" y="1379220"/>
            <a:ext cx="112452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 tri par sélection est un algorithme de tri par comparaison. 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Soit T un tableau de n entiers.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1). Pour chaque entier i ( 1 &lt; = i &lt;= n-1 ), on parcourt les éléments T[i] pour retenir l'indice k du minimum (le plus petit).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2). On place au rang i le plus petit des éléments ( T[i], T[i+1] ..... T[n-1] ) en échangeant T[i] et T[k].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723265" y="725170"/>
            <a:ext cx="1358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Principe 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2             0                5             3               6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38226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55168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869815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428942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2             0                5             3               6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39318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4992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4992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2             0                5             3               6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39318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4992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4992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930265" y="11887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534987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39318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74992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4992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2ème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2853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74751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6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74751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25069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0937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2             0                3             5               6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25069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0937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250690" y="8204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320738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25069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0937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0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250690" y="82042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FFC000"/>
                </a:solidFill>
              </a:rPr>
              <a:t>Permutation</a:t>
            </a:r>
            <a:endParaRPr lang="fr-FR" altLang="en-US" b="1">
              <a:solidFill>
                <a:srgbClr val="FFC000"/>
              </a:solidFill>
            </a:endParaRPr>
          </a:p>
        </p:txBody>
      </p:sp>
      <p:sp>
        <p:nvSpPr>
          <p:cNvPr id="17" name="Arc plein 16"/>
          <p:cNvSpPr/>
          <p:nvPr/>
        </p:nvSpPr>
        <p:spPr>
          <a:xfrm>
            <a:off x="3207385" y="1557020"/>
            <a:ext cx="1492250" cy="669290"/>
          </a:xfrm>
          <a:prstGeom prst="blockArc">
            <a:avLst>
              <a:gd name="adj1" fmla="val 10682609"/>
              <a:gd name="adj2" fmla="val 107371"/>
              <a:gd name="adj3" fmla="val 127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29145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712970" y="311213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78472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37794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840095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&gt;  5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84009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 de l'algorithme tri par sélection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723265" y="1379220"/>
            <a:ext cx="112452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(i=0;i&lt;n-1;i++)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min=i 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(j=i+1;j&lt;</a:t>
            </a:r>
            <a:r>
              <a:rPr lang="fr-F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n;j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             </a:t>
            </a:r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Recherche du minimum en commençant à partir de l'indice i+1</a:t>
            </a:r>
            <a:endParaRPr lang="fr-FR" sz="2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  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 (T[j]&lt;T[min])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fr-F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min=j;</a:t>
            </a:r>
            <a:endParaRPr lang="fr-FR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tampon=T[i];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T[i]=T[min];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T[min]=tampon;</a:t>
            </a:r>
            <a:endParaRPr lang="fr-FR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3ème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8886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83768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6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83768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38886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83768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 6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83768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4204970" y="255270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3620770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0 &gt;  2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3620770" y="2552700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526161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4618355" y="317309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2 &gt;  3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461835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6332855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5596890" y="311213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3 &gt; 5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572008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28345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760845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6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76084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0             2                3             5               6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00990" y="2472690"/>
            <a:ext cx="1124521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0;                          </a:t>
            </a:r>
            <a:endParaRPr lang="fr-FR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for( i = 0 ; i &lt; n-1 ; i++ )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if ( T [i] &gt; T [i+1] )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{  </a:t>
            </a:r>
            <a:r>
              <a:rPr lang="fr-FR" sz="16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permutation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aux = T[i];                                                                                            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permut = 0</a:t>
            </a:r>
            <a:endParaRPr lang="fr-FR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T[i] = T[i+1];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T[i+1] = aux ;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permut = 1;            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(permut == 1);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3310890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4951730" y="3752215"/>
            <a:ext cx="4398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4ème itération de la boucle do .. while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Flèche vers le bas 23"/>
          <p:cNvSpPr/>
          <p:nvPr/>
        </p:nvSpPr>
        <p:spPr>
          <a:xfrm flipV="1">
            <a:off x="7283450" y="258254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5" name="Zone de texte 24"/>
          <p:cNvSpPr txBox="1"/>
          <p:nvPr/>
        </p:nvSpPr>
        <p:spPr>
          <a:xfrm>
            <a:off x="6760845" y="32296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5 &gt; 6 ?</a:t>
            </a:r>
            <a:endParaRPr lang="fr-FR" altLang="en-US" sz="2000" b="1"/>
          </a:p>
        </p:txBody>
      </p:sp>
      <p:sp>
        <p:nvSpPr>
          <p:cNvPr id="18" name="Flèche vers le bas 17"/>
          <p:cNvSpPr/>
          <p:nvPr/>
        </p:nvSpPr>
        <p:spPr>
          <a:xfrm flipV="1">
            <a:off x="6760845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0" name="Flèche droite 19"/>
          <p:cNvSpPr/>
          <p:nvPr/>
        </p:nvSpPr>
        <p:spPr>
          <a:xfrm>
            <a:off x="4194810" y="5526405"/>
            <a:ext cx="1010920" cy="1809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3" name="Zone de texte 22"/>
          <p:cNvSpPr txBox="1"/>
          <p:nvPr/>
        </p:nvSpPr>
        <p:spPr>
          <a:xfrm>
            <a:off x="5425440" y="5417820"/>
            <a:ext cx="4110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FFC000"/>
                </a:solidFill>
              </a:rPr>
              <a:t>Le tableau est trié par ordre croissant</a:t>
            </a:r>
            <a:endParaRPr lang="fr-FR" alt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 l'algorithme tri à bulles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723265" y="1371600"/>
            <a:ext cx="1124521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taille = n ; 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fr-FR" altLang="en-US" sz="2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sauvegarder la taille initiale dans une variable nommée taille</a:t>
            </a:r>
            <a:endParaRPr lang="fr-FR" altLang="en-US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permut = 0;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for(i=0; i&lt;taille-1; i++)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if(T[i]&gt;T[i+1])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	aux=T[i];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	T[i]=T[i+1];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	T[i+1]=aux;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	permut = 1;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}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taille--;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while(permut==1);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 version de l'algorithme tri à bulles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1099820" y="1636395"/>
            <a:ext cx="49079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(i=n-1; i&gt;0; i--)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for (j=1; j&lt;=</a:t>
            </a:r>
            <a:r>
              <a:rPr lang="fr-F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i; j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if (T[j-1] &gt; T[j])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tampon = T[j-1];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T[j-1] = T[j];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T[j] = tampon;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99410" y="1784350"/>
            <a:ext cx="8962390" cy="2204085"/>
          </a:xfrm>
        </p:spPr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par insertion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endParaRPr lang="fr-FR" b="1" dirty="0"/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 de texte 4"/>
          <p:cNvSpPr txBox="1"/>
          <p:nvPr/>
        </p:nvSpPr>
        <p:spPr>
          <a:xfrm>
            <a:off x="708025" y="866140"/>
            <a:ext cx="112452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Soit T un tableau d'entiers. Le tri par insertion consiste à :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1). L'élément à la position 0 est dans sa bonne place.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2). On commence à partir du second élément ( qui se trouve à la position = 1)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3).  à l'étape i, on cherche la bonne position de l'élement T[i]  dans le sous tableau trié de 0 à i-1.</a:t>
            </a:r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 de l'algorithme tri par insertion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723265" y="1164590"/>
            <a:ext cx="1124521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r>
              <a:rPr lang="fr-FR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mémoriser T[i] dans une variable tmp</a:t>
            </a:r>
            <a:endParaRPr lang="fr-FR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décaler vers la droite les éléments de T[0]..T[i-1] qui sont plus grands que tmp en </a:t>
            </a:r>
            <a:endParaRPr lang="fr-FR" sz="2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partant de T[i-1]</a:t>
            </a:r>
            <a:endParaRPr lang="fr-FR" sz="2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4502785" y="259397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423926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455485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3" name="Zone de texte 22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6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1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4502785" y="259397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24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(( 1&gt;0 )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6 </a:t>
            </a:r>
            <a:r>
              <a:rPr lang="fr-FR" altLang="en-US" sz="2000" b="1"/>
              <a:t>) )  --&gt;   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423926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6</a:t>
            </a:r>
            <a:endParaRPr lang="fr-FR" altLang="en-US" b="1"/>
          </a:p>
        </p:txBody>
      </p:sp>
      <p:sp>
        <p:nvSpPr>
          <p:cNvPr id="24" name="Flèche vers le bas 23"/>
          <p:cNvSpPr/>
          <p:nvPr/>
        </p:nvSpPr>
        <p:spPr>
          <a:xfrm rot="10800000" flipV="1">
            <a:off x="4706620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4927600" y="141097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(6 &gt;  5 ) )  --&gt; 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28891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509895" y="147383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(6 &gt;  5 ) )  --&gt; 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28891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509895" y="147383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T[2] = T[1];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     j = 1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2"/>
                </a:solidFill>
              </a:rPr>
              <a:t>T[j] = 5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(6 &gt;  5 ) )  --&gt; 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46214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720590" y="150558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T[2] = T[1];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     j = 1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5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5</a:t>
            </a:r>
            <a:r>
              <a:rPr lang="fr-FR" altLang="en-US" sz="2000" b="1"/>
              <a:t> ) )  --&gt;   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46214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720590" y="150558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T[2] = T[1];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1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5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5</a:t>
            </a:r>
            <a:r>
              <a:rPr lang="fr-FR" altLang="en-US" sz="2000" b="1"/>
              <a:t> ) )  --&gt;   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46214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720590" y="150558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5509895" y="4773930"/>
            <a:ext cx="49472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T[2] = T[1];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1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rgbClr val="7030A0"/>
                </a:solidFill>
              </a:rPr>
              <a:t>T[1] = 5 ;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495925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rgbClr val="FF0000"/>
                </a:solidFill>
              </a:rPr>
              <a:t>2 &gt;  5</a:t>
            </a:r>
            <a:r>
              <a:rPr lang="fr-FR" altLang="en-US" sz="2000" b="1"/>
              <a:t> ) )  --&gt;    </a:t>
            </a:r>
            <a:r>
              <a:rPr lang="fr-FR" altLang="en-US" sz="2000" b="1">
                <a:solidFill>
                  <a:srgbClr val="C00000"/>
                </a:solidFill>
              </a:rPr>
              <a:t>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5328920" y="259397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5</a:t>
            </a:r>
            <a:endParaRPr lang="fr-FR" altLang="en-US" b="1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2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462145" y="1557020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720590" y="1505585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5509895" y="4773930"/>
            <a:ext cx="49472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T[2] = T[1];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1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rgbClr val="7030A0"/>
                </a:solidFill>
              </a:rPr>
              <a:t>T[1] = 5 ;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45731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71576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45731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71576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</a:t>
            </a:r>
            <a:r>
              <a:rPr lang="fr-FR" altLang="en-US" sz="2000" b="1">
                <a:solidFill>
                  <a:schemeClr val="tx1"/>
                </a:solidFill>
              </a:rPr>
              <a:t>6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     </a:t>
            </a:r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j = 2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645731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671576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</a:t>
            </a:r>
            <a:r>
              <a:rPr lang="fr-FR" altLang="en-US" sz="2000" b="1">
                <a:solidFill>
                  <a:schemeClr val="tx1"/>
                </a:solidFill>
              </a:rPr>
              <a:t>6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     j = 2 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654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238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</a:t>
            </a:r>
            <a:r>
              <a:rPr lang="fr-FR" altLang="en-US" sz="2000" b="1">
                <a:solidFill>
                  <a:schemeClr val="tx1"/>
                </a:solidFill>
              </a:rPr>
              <a:t>6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     j = 2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654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238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(( 3 &gt; 0 ) &amp;&amp; (</a:t>
            </a:r>
            <a:r>
              <a:rPr lang="fr-FR" altLang="en-US" sz="2000" b="1">
                <a:solidFill>
                  <a:schemeClr val="tx1"/>
                </a:solidFill>
              </a:rPr>
              <a:t>6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T[3] = T[2];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     j = 2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654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238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chemeClr val="tx1"/>
                </a:solidFill>
              </a:rPr>
              <a:t>5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</a:t>
            </a:r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T[2] = T[1];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     j = 1 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54654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57238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chemeClr val="tx1"/>
                </a:solidFill>
              </a:rPr>
              <a:t>5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T[2] = T[1];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     j = 1 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32625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58470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chemeClr val="tx1"/>
                </a:solidFill>
              </a:rPr>
              <a:t>5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T[2] = T[1];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fr-FR" altLang="en-US" sz="2000" b="1">
                <a:solidFill>
                  <a:srgbClr val="92D050"/>
                </a:solidFill>
              </a:rPr>
              <a:t> j = 1 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32625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58470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(( 2 &gt; 0 ) &amp;&amp; (</a:t>
            </a:r>
            <a:r>
              <a:rPr lang="fr-FR" altLang="en-US" sz="2000" b="1">
                <a:solidFill>
                  <a:schemeClr val="tx1"/>
                </a:solidFill>
              </a:rPr>
              <a:t>5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 T[2] = T[1];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fr-FR" altLang="en-US" sz="2000" b="1">
                <a:solidFill>
                  <a:srgbClr val="92D050"/>
                </a:solidFill>
              </a:rPr>
              <a:t> j = 1 ;</a:t>
            </a:r>
            <a:endParaRPr lang="fr-FR" altLang="en-US" sz="2000" b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2             6                5              0               3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887095" y="3152140"/>
            <a:ext cx="77762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b="1" dirty="0">
                <a:sym typeface="+mn-ea"/>
              </a:rPr>
              <a:t>for (i=0;i&lt;n-1;i++)             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1ère itération    i = 0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>
                <a:sym typeface="+mn-ea"/>
              </a:rPr>
              <a:t>{</a:t>
            </a:r>
            <a:endParaRPr lang="fr-FR" b="1" dirty="0"/>
          </a:p>
          <a:p>
            <a:r>
              <a:rPr lang="fr-FR" dirty="0">
                <a:sym typeface="+mn-ea"/>
              </a:rPr>
              <a:t>   </a:t>
            </a:r>
            <a:r>
              <a:rPr lang="fr-FR" b="1" dirty="0">
                <a:sym typeface="+mn-ea"/>
              </a:rPr>
              <a:t>min=i ;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fr-FR" b="1" dirty="0">
                <a:sym typeface="+mn-ea"/>
              </a:rPr>
              <a:t> for (j=i+1;j&lt;</a:t>
            </a:r>
            <a:r>
              <a:rPr lang="fr-FR" b="1" dirty="0" err="1">
                <a:sym typeface="+mn-ea"/>
              </a:rPr>
              <a:t>n;j</a:t>
            </a:r>
            <a:r>
              <a:rPr lang="fr-FR" b="1" dirty="0">
                <a:sym typeface="+mn-ea"/>
              </a:rPr>
              <a:t>++)            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b="1" dirty="0">
                <a:sym typeface="+mn-ea"/>
              </a:rPr>
              <a:t>  </a:t>
            </a:r>
            <a:endParaRPr lang="fr-FR" b="1" dirty="0">
              <a:sym typeface="+mn-ea"/>
            </a:endParaRPr>
          </a:p>
          <a:p>
            <a:r>
              <a:rPr lang="fr-FR" b="1" dirty="0">
                <a:sym typeface="+mn-ea"/>
              </a:rPr>
              <a:t> {  </a:t>
            </a:r>
            <a:endParaRPr lang="fr-FR" b="1" dirty="0">
              <a:solidFill>
                <a:schemeClr val="tx1"/>
              </a:solidFill>
              <a:sym typeface="+mn-ea"/>
            </a:endParaRPr>
          </a:p>
          <a:p>
            <a:r>
              <a:rPr lang="fr-FR" b="1" dirty="0">
                <a:sym typeface="+mn-ea"/>
              </a:rPr>
              <a:t>       if (T[j]&lt;T[min])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       </a:t>
            </a:r>
            <a:r>
              <a:rPr lang="fr-FR" b="1">
                <a:sym typeface="+mn-ea"/>
              </a:rPr>
              <a:t>min=j;</a:t>
            </a:r>
            <a:endParaRPr lang="fr-FR" b="1">
              <a:solidFill>
                <a:schemeClr val="tx1"/>
              </a:solidFill>
              <a:sym typeface="+mn-ea"/>
            </a:endParaRPr>
          </a:p>
          <a:p>
            <a:r>
              <a:rPr lang="fr-FR" b="1"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ym typeface="+mn-ea"/>
              </a:rPr>
              <a:t> </a:t>
            </a:r>
            <a:r>
              <a:rPr lang="fr-FR" b="1" dirty="0">
                <a:sym typeface="+mn-ea"/>
              </a:rPr>
              <a:t>tampon=T[i];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T[i]=T[min];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ym typeface="+mn-ea"/>
              </a:rPr>
              <a:t> T[min]=tampon;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>
                <a:sym typeface="+mn-ea"/>
              </a:rPr>
              <a:t>}</a:t>
            </a:r>
            <a:endParaRPr lang="fr-FR" altLang="en-US"/>
          </a:p>
        </p:txBody>
      </p:sp>
      <p:sp>
        <p:nvSpPr>
          <p:cNvPr id="5" name="Flèche vers le haut 4"/>
          <p:cNvSpPr/>
          <p:nvPr/>
        </p:nvSpPr>
        <p:spPr>
          <a:xfrm>
            <a:off x="3199765" y="2582545"/>
            <a:ext cx="225425" cy="40767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3199765" y="155702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3425190" y="275336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32625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58470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chemeClr val="tx1"/>
                </a:solidFill>
              </a:rPr>
              <a:t>2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T[1] = T[0];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0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32625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58470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chemeClr val="tx1"/>
                </a:solidFill>
              </a:rPr>
              <a:t>2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T[1] = T[0];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0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432625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458470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chemeClr val="tx1"/>
                </a:solidFill>
              </a:rPr>
              <a:t>2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altLang="en-US" sz="2000" b="1">
                <a:solidFill>
                  <a:srgbClr val="92D050"/>
                </a:solidFill>
              </a:rPr>
              <a:t>T[1] = T[0];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j = 0 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fr-FR" altLang="en-US" sz="20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339153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364998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(( 1 &gt; 0 ) &amp;&amp; (</a:t>
            </a:r>
            <a:r>
              <a:rPr lang="fr-FR" altLang="en-US" sz="2000" b="1">
                <a:solidFill>
                  <a:schemeClr val="tx1"/>
                </a:solidFill>
              </a:rPr>
              <a:t>2</a:t>
            </a:r>
            <a:r>
              <a:rPr lang="fr-FR" altLang="en-US" sz="2000" b="1">
                <a:solidFill>
                  <a:schemeClr val="tx1"/>
                </a:solidFill>
              </a:rPr>
              <a:t> &gt;  0</a:t>
            </a:r>
            <a:r>
              <a:rPr lang="fr-FR" altLang="en-US" sz="2000" b="1"/>
              <a:t> ) )  --&gt;  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altLang="en-US" sz="2000" b="1">
                <a:solidFill>
                  <a:srgbClr val="92D050"/>
                </a:solidFill>
              </a:rPr>
              <a:t>T[1] = T[0];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fr-FR" altLang="en-US" sz="2000" b="1">
                <a:solidFill>
                  <a:srgbClr val="92D050"/>
                </a:solidFill>
              </a:rPr>
              <a:t>j = 0 ;</a:t>
            </a:r>
            <a:endParaRPr lang="fr-FR" altLang="en-US" sz="2000" b="1">
              <a:solidFill>
                <a:srgbClr val="92D050"/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r>
              <a:rPr lang="fr-FR" altLang="en-US" sz="2000" b="1">
                <a:solidFill>
                  <a:schemeClr val="bg2"/>
                </a:solidFill>
                <a:sym typeface="+mn-ea"/>
              </a:rPr>
              <a:t>T[j] = 0 ;</a:t>
            </a:r>
            <a:endParaRPr lang="fr-FR" altLang="en-US" sz="2000" b="1">
              <a:solidFill>
                <a:schemeClr val="bg2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339153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364998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</a:t>
            </a:r>
            <a:r>
              <a:rPr lang="fr-FR" altLang="en-US" sz="2000" b="1">
                <a:solidFill>
                  <a:srgbClr val="FF0000"/>
                </a:solidFill>
              </a:rPr>
              <a:t>( 0 &gt; 0 )</a:t>
            </a:r>
            <a:r>
              <a:rPr lang="fr-FR" altLang="en-US" sz="2000" b="1"/>
              <a:t> &amp;&amp; )   </a:t>
            </a:r>
            <a:r>
              <a:rPr lang="fr-FR" altLang="en-US" sz="2000" b="1">
                <a:solidFill>
                  <a:srgbClr val="C00000"/>
                </a:solidFill>
              </a:rPr>
              <a:t>--&gt; 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T[0] = 0;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339153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364998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</a:t>
            </a:r>
            <a:r>
              <a:rPr lang="fr-FR" altLang="en-US" sz="2000" b="1">
                <a:solidFill>
                  <a:srgbClr val="FF0000"/>
                </a:solidFill>
              </a:rPr>
              <a:t>( 0 &gt; 0 )</a:t>
            </a:r>
            <a:r>
              <a:rPr lang="fr-FR" altLang="en-US" sz="2000" b="1"/>
              <a:t> &amp;&amp; )   </a:t>
            </a:r>
            <a:r>
              <a:rPr lang="fr-FR" altLang="en-US" sz="2000" b="1">
                <a:solidFill>
                  <a:srgbClr val="C00000"/>
                </a:solidFill>
              </a:rPr>
              <a:t>--&gt; 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rgbClr val="7030A0"/>
                </a:solidFill>
              </a:rPr>
              <a:t>T[0] = 0;</a:t>
            </a:r>
            <a:endParaRPr lang="fr-FR" altLang="en-US" sz="2000" b="1">
              <a:solidFill>
                <a:srgbClr val="7030A0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437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6624320" y="272161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6370320" y="258254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0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3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339153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364998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</a:t>
            </a:r>
            <a:r>
              <a:rPr lang="fr-FR" altLang="en-US" sz="2000" b="1">
                <a:solidFill>
                  <a:srgbClr val="FF0000"/>
                </a:solidFill>
              </a:rPr>
              <a:t>( 0 &gt; 0 )</a:t>
            </a:r>
            <a:r>
              <a:rPr lang="fr-FR" altLang="en-US" sz="2000" b="1"/>
              <a:t> &amp;&amp; )   </a:t>
            </a:r>
            <a:r>
              <a:rPr lang="fr-FR" altLang="en-US" sz="2000" b="1">
                <a:solidFill>
                  <a:srgbClr val="C00000"/>
                </a:solidFill>
              </a:rPr>
              <a:t>--&gt; FAUX</a:t>
            </a:r>
            <a:endParaRPr lang="fr-FR" altLang="en-US" sz="2000" b="1">
              <a:solidFill>
                <a:srgbClr val="C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4"/>
          <p:cNvSpPr txBox="1"/>
          <p:nvPr/>
        </p:nvSpPr>
        <p:spPr>
          <a:xfrm>
            <a:off x="5509895" y="4773930"/>
            <a:ext cx="4947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{ </a:t>
            </a:r>
            <a:endParaRPr lang="fr-FR" altLang="en-US" sz="2000" b="1"/>
          </a:p>
          <a:p>
            <a:r>
              <a:rPr lang="fr-FR" altLang="en-US" sz="2000" b="1">
                <a:solidFill>
                  <a:srgbClr val="92D050"/>
                </a:solidFill>
              </a:rPr>
              <a:t>    </a:t>
            </a:r>
            <a:r>
              <a:rPr lang="fr-FR" altLang="en-US" sz="20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fr-FR" altLang="en-US" sz="20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altLang="en-US" sz="2000" b="1">
                <a:solidFill>
                  <a:srgbClr val="92D050"/>
                </a:solidFill>
              </a:rPr>
              <a:t> </a:t>
            </a:r>
            <a:r>
              <a:rPr lang="fr-FR" altLang="en-US" sz="2000" b="1">
                <a:solidFill>
                  <a:schemeClr val="tx1"/>
                </a:solidFill>
              </a:rPr>
              <a:t>}</a:t>
            </a:r>
            <a:endParaRPr lang="fr-FR" altLang="en-US" sz="2000" b="1">
              <a:solidFill>
                <a:schemeClr val="tx1"/>
              </a:solidFill>
            </a:endParaRPr>
          </a:p>
          <a:p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rgbClr val="7030A0"/>
                </a:solidFill>
              </a:rPr>
              <a:t>T[0] = 0;</a:t>
            </a:r>
            <a:endParaRPr lang="fr-FR" altLang="en-US" sz="2000" b="1">
              <a:solidFill>
                <a:srgbClr val="7030A0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  <a:p>
            <a:r>
              <a:rPr lang="fr-FR" altLang="en-US" sz="2000" b="1">
                <a:solidFill>
                  <a:schemeClr val="tx1"/>
                </a:solidFill>
              </a:rPr>
              <a:t> </a:t>
            </a:r>
            <a:endParaRPr lang="fr-FR" altLang="en-US" sz="2000" b="1">
              <a:solidFill>
                <a:schemeClr val="tx1"/>
              </a:solidFill>
            </a:endParaRPr>
          </a:p>
        </p:txBody>
      </p:sp>
      <p:sp>
        <p:nvSpPr>
          <p:cNvPr id="23" name="Flèche courbée vers la droite 22"/>
          <p:cNvSpPr/>
          <p:nvPr/>
        </p:nvSpPr>
        <p:spPr>
          <a:xfrm rot="10800000">
            <a:off x="4942205" y="4585970"/>
            <a:ext cx="539115" cy="129984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74212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6796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74212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6796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(( 4 &gt; 0 ) &amp;&amp; (6 &gt;  3 ) )  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/>
          <p:cNvSpPr txBox="1"/>
          <p:nvPr/>
        </p:nvSpPr>
        <p:spPr>
          <a:xfrm>
            <a:off x="723265" y="621665"/>
            <a:ext cx="752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d'exécution</a:t>
            </a:r>
            <a:endParaRPr lang="fr-FR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5" y="1934210"/>
            <a:ext cx="5205730" cy="6184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536430" y="2059305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n = 5</a:t>
            </a:r>
            <a:endParaRPr lang="fr-FR" altLang="en-US" sz="2000" b="1"/>
          </a:p>
        </p:txBody>
      </p:sp>
      <p:cxnSp>
        <p:nvCxnSpPr>
          <p:cNvPr id="7" name="Connecteur droit 6"/>
          <p:cNvCxnSpPr/>
          <p:nvPr/>
        </p:nvCxnSpPr>
        <p:spPr>
          <a:xfrm>
            <a:off x="3968115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027930" y="1904365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088380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43115" y="1934210"/>
            <a:ext cx="15240" cy="6483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3425190" y="2073910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0             2 </a:t>
            </a:r>
            <a:r>
              <a:rPr lang="fr-FR" altLang="en-US" sz="2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6               3</a:t>
            </a:r>
            <a:endParaRPr lang="fr-F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2042160" y="193421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T</a:t>
            </a:r>
            <a:endParaRPr lang="fr-FR" altLang="en-US" sz="2000" b="1"/>
          </a:p>
        </p:txBody>
      </p:sp>
      <p:sp>
        <p:nvSpPr>
          <p:cNvPr id="13" name="Zone de texte 12"/>
          <p:cNvSpPr txBox="1"/>
          <p:nvPr/>
        </p:nvSpPr>
        <p:spPr>
          <a:xfrm>
            <a:off x="2042160" y="2472690"/>
            <a:ext cx="6339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bg1">
                    <a:lumMod val="65000"/>
                  </a:schemeClr>
                </a:solidFill>
              </a:rPr>
              <a:t>indices </a:t>
            </a:r>
            <a:r>
              <a:rPr lang="fr-FR" altLang="en-US" sz="2000" b="1"/>
              <a:t>          </a:t>
            </a:r>
            <a:r>
              <a:rPr lang="fr-FR" altLang="en-US" sz="1600" b="1">
                <a:solidFill>
                  <a:schemeClr val="bg1">
                    <a:lumMod val="65000"/>
                  </a:schemeClr>
                </a:solidFill>
              </a:rPr>
              <a:t> 0                  1                       2                    3                    4</a:t>
            </a:r>
            <a:endParaRPr lang="fr-F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 de texte 15"/>
          <p:cNvSpPr txBox="1"/>
          <p:nvPr/>
        </p:nvSpPr>
        <p:spPr>
          <a:xfrm>
            <a:off x="723265" y="1188720"/>
            <a:ext cx="834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Soit le tableau T suivant composé de 5 entiers :</a:t>
            </a:r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7731125" y="2582545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fr-F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 flipV="1">
            <a:off x="7410450" y="2571115"/>
            <a:ext cx="167005" cy="4102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473075" y="2981325"/>
            <a:ext cx="34950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(i=1;i&lt;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n;i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tmp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T[i];  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j = i;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 &gt; 0 &amp;&amp; (T[j-1] &gt;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tmp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))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{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T[j] = T[j-1];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j--;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T[j] = tmp;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260" y="3519170"/>
            <a:ext cx="664210" cy="58864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9" name="Zone de texte 18"/>
          <p:cNvSpPr txBox="1"/>
          <p:nvPr/>
        </p:nvSpPr>
        <p:spPr>
          <a:xfrm>
            <a:off x="5763260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tmp</a:t>
            </a:r>
            <a:endParaRPr lang="fr-FR" altLang="en-US" sz="2000" b="1"/>
          </a:p>
        </p:txBody>
      </p:sp>
      <p:sp>
        <p:nvSpPr>
          <p:cNvPr id="20" name="Zone de texte 19"/>
          <p:cNvSpPr txBox="1"/>
          <p:nvPr/>
        </p:nvSpPr>
        <p:spPr>
          <a:xfrm>
            <a:off x="5986145" y="3629660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3</a:t>
            </a:r>
            <a:endParaRPr lang="fr-FR" altLang="en-US" b="1"/>
          </a:p>
        </p:txBody>
      </p:sp>
      <p:sp>
        <p:nvSpPr>
          <p:cNvPr id="26" name="Zone de texte 25"/>
          <p:cNvSpPr txBox="1"/>
          <p:nvPr/>
        </p:nvSpPr>
        <p:spPr>
          <a:xfrm>
            <a:off x="8790305" y="312039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rgbClr val="00B050"/>
                </a:solidFill>
              </a:rPr>
              <a:t> i = 4</a:t>
            </a:r>
            <a:endParaRPr lang="fr-FR" altLang="en-US" sz="2000" b="1">
              <a:solidFill>
                <a:srgbClr val="00B050"/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 rot="10800000" flipV="1">
            <a:off x="7421245" y="1494155"/>
            <a:ext cx="167005" cy="4102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7679690" y="1442720"/>
            <a:ext cx="56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>
                <a:solidFill>
                  <a:schemeClr val="accent2"/>
                </a:solidFill>
              </a:rPr>
              <a:t>j</a:t>
            </a:r>
            <a:endParaRPr lang="fr-FR" altLang="en-US" sz="2000" b="1">
              <a:solidFill>
                <a:schemeClr val="accent2"/>
              </a:solidFill>
            </a:endParaRPr>
          </a:p>
        </p:txBody>
      </p:sp>
      <p:sp>
        <p:nvSpPr>
          <p:cNvPr id="25" name="Zone de texte 24"/>
          <p:cNvSpPr txBox="1"/>
          <p:nvPr/>
        </p:nvSpPr>
        <p:spPr>
          <a:xfrm>
            <a:off x="5288915" y="4289425"/>
            <a:ext cx="4947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  while (( 4 &gt; 0 ) &amp;&amp; (6 &gt;  3 ) )  --&gt; </a:t>
            </a:r>
            <a:r>
              <a:rPr lang="fr-FR" altLang="en-US" sz="2000" b="1">
                <a:solidFill>
                  <a:srgbClr val="92D050"/>
                </a:solidFill>
              </a:rPr>
              <a:t>VRAI</a:t>
            </a:r>
            <a:endParaRPr lang="fr-FR" altLang="en-US" sz="2000" b="1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3952240" y="4572000"/>
            <a:ext cx="1186180" cy="139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53700</Words>
  <Application>WPS Presentation</Application>
  <PresentationFormat>Widescreen</PresentationFormat>
  <Paragraphs>4186</Paragraphs>
  <Slides>120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33" baseType="lpstr">
      <vt:lpstr>Arial</vt:lpstr>
      <vt:lpstr>SimSun</vt:lpstr>
      <vt:lpstr>Wingdings</vt:lpstr>
      <vt:lpstr>Times New Roman</vt:lpstr>
      <vt:lpstr>Calibri</vt:lpstr>
      <vt:lpstr>Microsoft YaHei</vt:lpstr>
      <vt:lpstr/>
      <vt:lpstr>Arial Unicode MS</vt:lpstr>
      <vt:lpstr>Calibri Light</vt:lpstr>
      <vt:lpstr>Times</vt:lpstr>
      <vt:lpstr>Wingdings</vt:lpstr>
      <vt:lpstr>Office Theme</vt:lpstr>
      <vt:lpstr>Paint.Picture</vt:lpstr>
      <vt:lpstr>Tri et Recherche dichotomique</vt:lpstr>
      <vt:lpstr>Plan</vt:lpstr>
      <vt:lpstr>Objectifs</vt:lpstr>
      <vt:lpstr>Tri par Sélection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 à bulles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 par insertion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Recherche Dichotomique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Différents types de tri</dc:title>
  <dc:creator/>
  <cp:lastModifiedBy>nizar</cp:lastModifiedBy>
  <cp:revision>305</cp:revision>
  <dcterms:created xsi:type="dcterms:W3CDTF">2020-10-10T17:56:00Z</dcterms:created>
  <dcterms:modified xsi:type="dcterms:W3CDTF">2020-10-21T10:11:06Z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1036-11.2.0.9684</vt:lpwstr>
  </property>
</Properties>
</file>