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sldIdLst>
    <p:sldId id="257" r:id="rId5"/>
    <p:sldId id="260" r:id="rId7"/>
    <p:sldId id="258" r:id="rId8"/>
    <p:sldId id="312" r:id="rId9"/>
    <p:sldId id="310" r:id="rId10"/>
    <p:sldId id="262" r:id="rId11"/>
    <p:sldId id="275" r:id="rId12"/>
    <p:sldId id="311" r:id="rId13"/>
    <p:sldId id="278" r:id="rId14"/>
    <p:sldId id="295" r:id="rId15"/>
    <p:sldId id="285" r:id="rId16"/>
    <p:sldId id="296" r:id="rId17"/>
    <p:sldId id="337" r:id="rId18"/>
    <p:sldId id="297" r:id="rId19"/>
    <p:sldId id="308" r:id="rId20"/>
    <p:sldId id="365" r:id="rId21"/>
    <p:sldId id="289" r:id="rId22"/>
    <p:sldId id="339" r:id="rId23"/>
    <p:sldId id="338" r:id="rId24"/>
    <p:sldId id="340" r:id="rId25"/>
    <p:sldId id="298" r:id="rId26"/>
    <p:sldId id="392" r:id="rId27"/>
    <p:sldId id="303" r:id="rId28"/>
    <p:sldId id="291" r:id="rId29"/>
    <p:sldId id="299" r:id="rId30"/>
    <p:sldId id="300" r:id="rId31"/>
    <p:sldId id="417" r:id="rId32"/>
    <p:sldId id="301" r:id="rId33"/>
    <p:sldId id="416" r:id="rId34"/>
    <p:sldId id="302" r:id="rId35"/>
    <p:sldId id="309" r:id="rId36"/>
    <p:sldId id="341" r:id="rId37"/>
    <p:sldId id="342" r:id="rId38"/>
    <p:sldId id="343" r:id="rId39"/>
    <p:sldId id="344" r:id="rId40"/>
    <p:sldId id="345" r:id="rId41"/>
    <p:sldId id="347" r:id="rId42"/>
    <p:sldId id="393" r:id="rId43"/>
    <p:sldId id="304" r:id="rId44"/>
    <p:sldId id="305" r:id="rId45"/>
    <p:sldId id="306" r:id="rId46"/>
    <p:sldId id="348" r:id="rId47"/>
    <p:sldId id="307" r:id="rId48"/>
    <p:sldId id="391" r:id="rId49"/>
    <p:sldId id="350" r:id="rId50"/>
    <p:sldId id="349" r:id="rId51"/>
  </p:sldIdLst>
  <p:sldSz cx="9144000" cy="6858000" type="screen4x3"/>
  <p:notesSz cx="7102475" cy="1023429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860" autoAdjust="0"/>
    <p:restoredTop sz="88510" autoAdjust="0"/>
  </p:normalViewPr>
  <p:slideViewPr>
    <p:cSldViewPr>
      <p:cViewPr varScale="1">
        <p:scale>
          <a:sx n="60" d="100"/>
          <a:sy n="60" d="100"/>
        </p:scale>
        <p:origin x="-1710" y="-96"/>
      </p:cViewPr>
      <p:guideLst>
        <p:guide orient="horz" pos="2160"/>
        <p:guide pos="2889"/>
      </p:guideLst>
    </p:cSldViewPr>
  </p:slideViewPr>
  <p:outlineViewPr>
    <p:cViewPr>
      <p:scale>
        <a:sx n="33" d="100"/>
        <a:sy n="33" d="100"/>
      </p:scale>
      <p:origin x="246" y="3631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32" y="-108"/>
      </p:cViewPr>
      <p:guideLst>
        <p:guide orient="horz" pos="3224"/>
        <p:guide pos="22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B6E99-7212-4FC3-9094-F6743F0CC7BE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D636A2B-0767-4E6D-9000-015BB600B67C}">
      <dgm:prSet phldrT="[Texte]" custT="1"/>
      <dgm:spPr>
        <a:xfrm>
          <a:off x="411090" y="271871"/>
          <a:ext cx="1004478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Définition</a:t>
          </a:r>
          <a:endParaRPr lang="fr-FR" sz="2400" dirty="0">
            <a:solidFill>
              <a:schemeClr val="bg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B7AA222C-973C-4F09-8801-D0226D1255E1}" cxnId="{FEEFEB6C-8CAA-4D35-8F3E-1038869B5B67}" type="parTrans">
      <dgm:prSet/>
      <dgm:spPr/>
      <dgm:t>
        <a:bodyPr/>
        <a:lstStyle/>
        <a:p>
          <a:endParaRPr lang="fr-FR"/>
        </a:p>
      </dgm:t>
    </dgm:pt>
    <dgm:pt modelId="{A0EF1539-8621-4C6F-83B8-038E1729AF21}" cxnId="{FEEFEB6C-8CAA-4D35-8F3E-1038869B5B67}" type="sibTrans">
      <dgm:prSet/>
      <dgm:spPr>
        <a:xfrm>
          <a:off x="-4919424" y="-753830"/>
          <a:ext cx="5858998" cy="5858998"/>
        </a:xfrm>
        <a:noFill/>
        <a:ln w="12700" cap="flat" cmpd="sng" algn="ctr">
          <a:solidFill>
            <a:srgbClr val="AD0101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gm:spPr>
      <dgm:t>
        <a:bodyPr/>
        <a:lstStyle/>
        <a:p>
          <a:endParaRPr lang="fr-FR"/>
        </a:p>
      </dgm:t>
    </dgm:pt>
    <dgm:pt modelId="{3C471D65-5627-4F84-BCD7-2C2F38A8785A}">
      <dgm:prSet phldrT="[Texte]" custT="1"/>
      <dgm:spPr>
        <a:xfrm>
          <a:off x="800969" y="1087747"/>
          <a:ext cx="965490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400" dirty="0">
              <a:solidFill>
                <a:sysClr val="window" lastClr="FFFFFF"/>
              </a:solidFill>
              <a:latin typeface="Times New Roman" panose="02020603050405020304"/>
              <a:ea typeface="+mn-ea"/>
              <a:cs typeface="+mn-cs"/>
            </a:rPr>
            <a:t>Manipulation d’une chaîne de caractères</a:t>
          </a:r>
        </a:p>
      </dgm:t>
    </dgm:pt>
    <dgm:pt modelId="{C0F29343-A250-4AE3-B3D7-00DF0F5DE72E}" cxnId="{6471C9F8-05B8-4ED5-A51F-6DC7AEFFCB5D}" type="parTrans">
      <dgm:prSet/>
      <dgm:spPr/>
      <dgm:t>
        <a:bodyPr/>
        <a:lstStyle/>
        <a:p>
          <a:endParaRPr lang="fr-FR"/>
        </a:p>
      </dgm:t>
    </dgm:pt>
    <dgm:pt modelId="{F76E9921-BF80-4B49-852C-63F954BC8A5B}" cxnId="{6471C9F8-05B8-4ED5-A51F-6DC7AEFFCB5D}" type="sibTrans">
      <dgm:prSet/>
      <dgm:spPr/>
      <dgm:t>
        <a:bodyPr/>
        <a:lstStyle/>
        <a:p>
          <a:endParaRPr lang="fr-FR"/>
        </a:p>
      </dgm:t>
    </dgm:pt>
    <dgm:pt modelId="{78C8134A-ECA2-4419-98E4-2AA1A42CFFC9}">
      <dgm:prSet phldrT="[Texte]" custT="1"/>
      <dgm:spPr>
        <a:xfrm>
          <a:off x="411090" y="271871"/>
          <a:ext cx="1004478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Déclaration</a:t>
          </a:r>
          <a:endParaRPr lang="fr-FR" sz="2400" dirty="0">
            <a:solidFill>
              <a:schemeClr val="bg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47C29E89-5EF9-4F5A-BA4F-CFB466268A8A}" cxnId="{C661A50D-E728-4B1E-84DB-41A92F32E384}" type="parTrans">
      <dgm:prSet/>
      <dgm:spPr/>
      <dgm:t>
        <a:bodyPr/>
        <a:lstStyle/>
        <a:p>
          <a:endParaRPr lang="fr-FR"/>
        </a:p>
      </dgm:t>
    </dgm:pt>
    <dgm:pt modelId="{F7BE2A41-32A6-47A7-A4E7-5FE7E9C66D74}" cxnId="{C661A50D-E728-4B1E-84DB-41A92F32E384}" type="sibTrans">
      <dgm:prSet/>
      <dgm:spPr/>
      <dgm:t>
        <a:bodyPr/>
        <a:lstStyle/>
        <a:p>
          <a:endParaRPr lang="fr-FR"/>
        </a:p>
      </dgm:t>
    </dgm:pt>
    <dgm:pt modelId="{1383C269-EFBD-4F1C-8342-8F394B8C90A5}">
      <dgm:prSet phldrT="[Texte]" custT="1"/>
      <dgm:spPr>
        <a:xfrm>
          <a:off x="800969" y="1087747"/>
          <a:ext cx="965490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400" dirty="0">
              <a:solidFill>
                <a:sysClr val="window" lastClr="FFFFFF"/>
              </a:solidFill>
              <a:latin typeface="Times New Roman" panose="02020603050405020304"/>
              <a:ea typeface="+mn-ea"/>
              <a:cs typeface="+mn-cs"/>
            </a:rPr>
            <a:t>Fonctions manipulant les chaînes de caractères</a:t>
          </a:r>
        </a:p>
      </dgm:t>
    </dgm:pt>
    <dgm:pt modelId="{0C985F9D-C25C-496E-AA29-1F87112606E4}" cxnId="{EAC751BE-F86B-4CE0-809D-5C1C188602C3}" type="parTrans">
      <dgm:prSet/>
      <dgm:spPr/>
      <dgm:t>
        <a:bodyPr/>
        <a:lstStyle/>
        <a:p>
          <a:endParaRPr lang="fr-FR"/>
        </a:p>
      </dgm:t>
    </dgm:pt>
    <dgm:pt modelId="{96B6619E-441D-4951-A27F-CE57FB4BFB41}" cxnId="{EAC751BE-F86B-4CE0-809D-5C1C188602C3}" type="sibTrans">
      <dgm:prSet/>
      <dgm:spPr/>
      <dgm:t>
        <a:bodyPr/>
        <a:lstStyle/>
        <a:p>
          <a:endParaRPr lang="fr-FR"/>
        </a:p>
      </dgm:t>
    </dgm:pt>
    <dgm:pt modelId="{DB636191-A50A-4F96-AF3B-7E885537F08A}">
      <dgm:prSet phldrT="[Texte]" custT="1"/>
      <dgm:spPr>
        <a:xfrm>
          <a:off x="800969" y="1087747"/>
          <a:ext cx="965490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400" dirty="0">
              <a:solidFill>
                <a:sysClr val="window" lastClr="FFFFFF"/>
              </a:solidFill>
              <a:latin typeface="Times New Roman" panose="02020603050405020304"/>
              <a:ea typeface="+mn-ea"/>
              <a:cs typeface="+mn-cs"/>
            </a:rPr>
            <a:t>Les tableaux de chaînes </a:t>
          </a:r>
        </a:p>
      </dgm:t>
    </dgm:pt>
    <dgm:pt modelId="{0D55D00A-FAF6-45D3-B488-7D6970A4CF60}" cxnId="{86652D64-3BDD-45F5-BAC5-21E92974FE34}" type="parTrans">
      <dgm:prSet/>
      <dgm:spPr/>
      <dgm:t>
        <a:bodyPr/>
        <a:lstStyle/>
        <a:p>
          <a:endParaRPr lang="fr-FR"/>
        </a:p>
      </dgm:t>
    </dgm:pt>
    <dgm:pt modelId="{F8D2C245-CF9D-4525-9816-7881A3C04EFB}" cxnId="{86652D64-3BDD-45F5-BAC5-21E92974FE34}" type="sibTrans">
      <dgm:prSet/>
      <dgm:spPr/>
      <dgm:t>
        <a:bodyPr/>
        <a:lstStyle/>
        <a:p>
          <a:endParaRPr lang="fr-FR"/>
        </a:p>
      </dgm:t>
    </dgm:pt>
    <dgm:pt modelId="{8AF5D08D-C5FF-49CD-BB01-642AE55A65DD}">
      <dgm:prSet phldrT="[Texte]" custT="1"/>
      <dgm:spPr>
        <a:xfrm>
          <a:off x="411090" y="271871"/>
          <a:ext cx="1004478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400" dirty="0" smtClean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Objectifs</a:t>
          </a:r>
          <a:endParaRPr lang="fr-FR" sz="2400" dirty="0">
            <a:solidFill>
              <a:schemeClr val="bg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E2F6DA94-920D-4162-BADB-B5E2F18B16F7}" cxnId="{3C5C8321-A217-49B0-8FE3-8134288BFC2C}" type="parTrans">
      <dgm:prSet/>
      <dgm:spPr/>
      <dgm:t>
        <a:bodyPr/>
        <a:lstStyle/>
        <a:p>
          <a:endParaRPr lang="fr-FR"/>
        </a:p>
      </dgm:t>
    </dgm:pt>
    <dgm:pt modelId="{AD1ECAA6-19D8-482A-A412-8E97A1017C94}" cxnId="{3C5C8321-A217-49B0-8FE3-8134288BFC2C}" type="sibTrans">
      <dgm:prSet/>
      <dgm:spPr/>
      <dgm:t>
        <a:bodyPr/>
        <a:lstStyle/>
        <a:p>
          <a:endParaRPr lang="fr-FR"/>
        </a:p>
      </dgm:t>
    </dgm:pt>
    <dgm:pt modelId="{644EA5C4-5B25-4E8D-B40C-AA0ED2C5721C}" type="pres">
      <dgm:prSet presAssocID="{53AB6E99-7212-4FC3-9094-F6743F0CC7B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2C5922C6-7614-4F1D-AF65-401C18ADFCD5}" type="pres">
      <dgm:prSet presAssocID="{53AB6E99-7212-4FC3-9094-F6743F0CC7BE}" presName="Name1" presStyleCnt="0"/>
      <dgm:spPr/>
    </dgm:pt>
    <dgm:pt modelId="{1BD5B1DB-4361-496C-BA23-FA993C8506F1}" type="pres">
      <dgm:prSet presAssocID="{53AB6E99-7212-4FC3-9094-F6743F0CC7BE}" presName="cycle" presStyleCnt="0"/>
      <dgm:spPr/>
    </dgm:pt>
    <dgm:pt modelId="{699AF529-FAC0-4334-B8B4-CA47772FE597}" type="pres">
      <dgm:prSet presAssocID="{53AB6E99-7212-4FC3-9094-F6743F0CC7BE}" presName="srcNode" presStyleLbl="node1" presStyleIdx="0" presStyleCnt="6"/>
      <dgm:spPr/>
    </dgm:pt>
    <dgm:pt modelId="{AD25936F-05B0-4F23-A88D-120BC98197A2}" type="pres">
      <dgm:prSet presAssocID="{53AB6E99-7212-4FC3-9094-F6743F0CC7BE}" presName="conn" presStyleLbl="parChTrans1D2" presStyleIdx="0" presStyleCnt="1"/>
      <dgm:spPr>
        <a:prstGeom prst="blockArc">
          <a:avLst>
            <a:gd name="adj1" fmla="val 18900000"/>
            <a:gd name="adj2" fmla="val 2700000"/>
            <a:gd name="adj3" fmla="val 369"/>
          </a:avLst>
        </a:prstGeom>
      </dgm:spPr>
      <dgm:t>
        <a:bodyPr/>
        <a:lstStyle/>
        <a:p>
          <a:endParaRPr lang="fr-FR"/>
        </a:p>
      </dgm:t>
    </dgm:pt>
    <dgm:pt modelId="{D0DE9BB7-1064-4E27-AC01-07DB1767267A}" type="pres">
      <dgm:prSet presAssocID="{53AB6E99-7212-4FC3-9094-F6743F0CC7BE}" presName="extraNode" presStyleLbl="node1" presStyleIdx="0" presStyleCnt="6"/>
      <dgm:spPr/>
    </dgm:pt>
    <dgm:pt modelId="{543924F9-8955-484B-8BAC-D3AD10A33436}" type="pres">
      <dgm:prSet presAssocID="{53AB6E99-7212-4FC3-9094-F6743F0CC7BE}" presName="dstNode" presStyleLbl="node1" presStyleIdx="0" presStyleCnt="6"/>
      <dgm:spPr/>
    </dgm:pt>
    <dgm:pt modelId="{40C09AFD-553E-4D07-94F2-3E1C3225C39D}" type="pres">
      <dgm:prSet presAssocID="{8AF5D08D-C5FF-49CD-BB01-642AE55A65DD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22F5460-9C3A-4DE2-9890-19058FC840DD}" type="pres">
      <dgm:prSet presAssocID="{8AF5D08D-C5FF-49CD-BB01-642AE55A65DD}" presName="accent_1" presStyleCnt="0"/>
      <dgm:spPr/>
    </dgm:pt>
    <dgm:pt modelId="{9D61E197-A085-4A89-AE53-337160E311BF}" type="pres">
      <dgm:prSet presAssocID="{8AF5D08D-C5FF-49CD-BB01-642AE55A65DD}" presName="accentRepeatNode" presStyleLbl="solidFgAcc1" presStyleIdx="0" presStyleCnt="6"/>
      <dgm:spPr/>
    </dgm:pt>
    <dgm:pt modelId="{AF1A40F9-05C0-4731-BCF6-0A0E07AEEC96}" type="pres">
      <dgm:prSet presAssocID="{1D636A2B-0767-4E6D-9000-015BB600B67C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A8629F2-C42C-404A-94A0-92D0BF3BE61F}" type="pres">
      <dgm:prSet presAssocID="{1D636A2B-0767-4E6D-9000-015BB600B67C}" presName="accent_2" presStyleCnt="0"/>
      <dgm:spPr/>
    </dgm:pt>
    <dgm:pt modelId="{A2B9A23E-BA8F-466E-8CFE-8E89114B6E4A}" type="pres">
      <dgm:prSet presAssocID="{1D636A2B-0767-4E6D-9000-015BB600B67C}" presName="accentRepeatNode" presStyleLbl="solidFgAcc1" presStyleIdx="1" presStyleCnt="6" custScaleX="64388" custScaleY="63976"/>
      <dgm:spPr>
        <a:xfrm>
          <a:off x="71032" y="203860"/>
          <a:ext cx="680114" cy="680114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gm:spPr>
    </dgm:pt>
    <dgm:pt modelId="{6A9D9FCC-E9CD-4D7E-98C0-1C310B708CCE}" type="pres">
      <dgm:prSet presAssocID="{78C8134A-ECA2-4419-98E4-2AA1A42CFFC9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2BB639-C144-4A6D-89D3-17B31D7730E9}" type="pres">
      <dgm:prSet presAssocID="{78C8134A-ECA2-4419-98E4-2AA1A42CFFC9}" presName="accent_3" presStyleCnt="0"/>
      <dgm:spPr/>
    </dgm:pt>
    <dgm:pt modelId="{1919E202-DB97-425B-8B9C-02D5C00560EA}" type="pres">
      <dgm:prSet presAssocID="{78C8134A-ECA2-4419-98E4-2AA1A42CFFC9}" presName="accentRepeatNode" presStyleLbl="solidFgAcc1" presStyleIdx="2" presStyleCnt="6" custScaleX="64388" custScaleY="63976"/>
      <dgm:spPr>
        <a:xfrm>
          <a:off x="71032" y="203860"/>
          <a:ext cx="680114" cy="680114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gm:spPr>
    </dgm:pt>
    <dgm:pt modelId="{81A354ED-9703-4D4A-9819-B16DAA88356F}" type="pres">
      <dgm:prSet presAssocID="{3C471D65-5627-4F84-BCD7-2C2F38A8785A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9EA49B9-1A1E-40AF-8B90-260CD87539A1}" type="pres">
      <dgm:prSet presAssocID="{3C471D65-5627-4F84-BCD7-2C2F38A8785A}" presName="accent_4" presStyleCnt="0"/>
      <dgm:spPr/>
    </dgm:pt>
    <dgm:pt modelId="{510380BF-AC40-4425-88EB-ADC250941F47}" type="pres">
      <dgm:prSet presAssocID="{3C471D65-5627-4F84-BCD7-2C2F38A8785A}" presName="accentRepeatNode" presStyleLbl="solidFgAcc1" presStyleIdx="3" presStyleCnt="6" custScaleX="64388" custScaleY="64954"/>
      <dgm:spPr>
        <a:xfrm>
          <a:off x="460912" y="1019736"/>
          <a:ext cx="680114" cy="680114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gm:spPr>
    </dgm:pt>
    <dgm:pt modelId="{EEB2E60C-61CE-45FE-ABFE-6D4D05503A62}" type="pres">
      <dgm:prSet presAssocID="{1383C269-EFBD-4F1C-8342-8F394B8C90A5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12040E-D014-4914-B7E5-D5730A3FB8CB}" type="pres">
      <dgm:prSet presAssocID="{1383C269-EFBD-4F1C-8342-8F394B8C90A5}" presName="accent_5" presStyleCnt="0"/>
      <dgm:spPr/>
    </dgm:pt>
    <dgm:pt modelId="{A25C0B97-6E7E-443A-9ED5-7896767E912D}" type="pres">
      <dgm:prSet presAssocID="{1383C269-EFBD-4F1C-8342-8F394B8C90A5}" presName="accentRepeatNode" presStyleLbl="solidFgAcc1" presStyleIdx="4" presStyleCnt="6"/>
      <dgm:spPr/>
    </dgm:pt>
    <dgm:pt modelId="{47DF6744-383F-4768-B37B-16AA32AC3DD5}" type="pres">
      <dgm:prSet presAssocID="{DB636191-A50A-4F96-AF3B-7E885537F08A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A5AAB1C-195F-46F1-86F3-52F74F7CF5CD}" type="pres">
      <dgm:prSet presAssocID="{DB636191-A50A-4F96-AF3B-7E885537F08A}" presName="accent_6" presStyleCnt="0"/>
      <dgm:spPr/>
    </dgm:pt>
    <dgm:pt modelId="{3E793CD5-1C79-4ADB-A4F9-5333462A71A2}" type="pres">
      <dgm:prSet presAssocID="{DB636191-A50A-4F96-AF3B-7E885537F08A}" presName="accentRepeatNode" presStyleLbl="solidFgAcc1" presStyleIdx="5" presStyleCnt="6"/>
      <dgm:spPr/>
    </dgm:pt>
  </dgm:ptLst>
  <dgm:cxnLst>
    <dgm:cxn modelId="{FEEFEB6C-8CAA-4D35-8F3E-1038869B5B67}" srcId="{53AB6E99-7212-4FC3-9094-F6743F0CC7BE}" destId="{1D636A2B-0767-4E6D-9000-015BB600B67C}" srcOrd="1" destOrd="0" parTransId="{B7AA222C-973C-4F09-8801-D0226D1255E1}" sibTransId="{A0EF1539-8621-4C6F-83B8-038E1729AF21}"/>
    <dgm:cxn modelId="{86652D64-3BDD-45F5-BAC5-21E92974FE34}" srcId="{53AB6E99-7212-4FC3-9094-F6743F0CC7BE}" destId="{DB636191-A50A-4F96-AF3B-7E885537F08A}" srcOrd="5" destOrd="0" parTransId="{0D55D00A-FAF6-45D3-B488-7D6970A4CF60}" sibTransId="{F8D2C245-CF9D-4525-9816-7881A3C04EFB}"/>
    <dgm:cxn modelId="{EAC751BE-F86B-4CE0-809D-5C1C188602C3}" srcId="{53AB6E99-7212-4FC3-9094-F6743F0CC7BE}" destId="{1383C269-EFBD-4F1C-8342-8F394B8C90A5}" srcOrd="4" destOrd="0" parTransId="{0C985F9D-C25C-496E-AA29-1F87112606E4}" sibTransId="{96B6619E-441D-4951-A27F-CE57FB4BFB41}"/>
    <dgm:cxn modelId="{8FA9EBED-7901-4A0F-851F-1D2B5E8AB1CC}" type="presOf" srcId="{8AF5D08D-C5FF-49CD-BB01-642AE55A65DD}" destId="{40C09AFD-553E-4D07-94F2-3E1C3225C39D}" srcOrd="0" destOrd="0" presId="urn:microsoft.com/office/officeart/2008/layout/VerticalCurvedList"/>
    <dgm:cxn modelId="{262C71B6-6DE4-4C75-8588-10CED9A3A792}" type="presOf" srcId="{AD1ECAA6-19D8-482A-A412-8E97A1017C94}" destId="{AD25936F-05B0-4F23-A88D-120BC98197A2}" srcOrd="0" destOrd="0" presId="urn:microsoft.com/office/officeart/2008/layout/VerticalCurvedList"/>
    <dgm:cxn modelId="{660FBDEE-77EC-4AAC-8792-C7C8FAC07EB0}" type="presOf" srcId="{78C8134A-ECA2-4419-98E4-2AA1A42CFFC9}" destId="{6A9D9FCC-E9CD-4D7E-98C0-1C310B708CCE}" srcOrd="0" destOrd="0" presId="urn:microsoft.com/office/officeart/2008/layout/VerticalCurvedList"/>
    <dgm:cxn modelId="{0AF6E7D2-744B-48AB-B60C-123369912CA0}" type="presOf" srcId="{1383C269-EFBD-4F1C-8342-8F394B8C90A5}" destId="{EEB2E60C-61CE-45FE-ABFE-6D4D05503A62}" srcOrd="0" destOrd="0" presId="urn:microsoft.com/office/officeart/2008/layout/VerticalCurvedList"/>
    <dgm:cxn modelId="{C661A50D-E728-4B1E-84DB-41A92F32E384}" srcId="{53AB6E99-7212-4FC3-9094-F6743F0CC7BE}" destId="{78C8134A-ECA2-4419-98E4-2AA1A42CFFC9}" srcOrd="2" destOrd="0" parTransId="{47C29E89-5EF9-4F5A-BA4F-CFB466268A8A}" sibTransId="{F7BE2A41-32A6-47A7-A4E7-5FE7E9C66D74}"/>
    <dgm:cxn modelId="{91358A01-3A12-4E96-A317-ECA236A865B4}" type="presOf" srcId="{DB636191-A50A-4F96-AF3B-7E885537F08A}" destId="{47DF6744-383F-4768-B37B-16AA32AC3DD5}" srcOrd="0" destOrd="0" presId="urn:microsoft.com/office/officeart/2008/layout/VerticalCurvedList"/>
    <dgm:cxn modelId="{3C5C8321-A217-49B0-8FE3-8134288BFC2C}" srcId="{53AB6E99-7212-4FC3-9094-F6743F0CC7BE}" destId="{8AF5D08D-C5FF-49CD-BB01-642AE55A65DD}" srcOrd="0" destOrd="0" parTransId="{E2F6DA94-920D-4162-BADB-B5E2F18B16F7}" sibTransId="{AD1ECAA6-19D8-482A-A412-8E97A1017C94}"/>
    <dgm:cxn modelId="{6471C9F8-05B8-4ED5-A51F-6DC7AEFFCB5D}" srcId="{53AB6E99-7212-4FC3-9094-F6743F0CC7BE}" destId="{3C471D65-5627-4F84-BCD7-2C2F38A8785A}" srcOrd="3" destOrd="0" parTransId="{C0F29343-A250-4AE3-B3D7-00DF0F5DE72E}" sibTransId="{F76E9921-BF80-4B49-852C-63F954BC8A5B}"/>
    <dgm:cxn modelId="{74DBCE55-C9E7-4EBB-B172-E7C4896097BF}" type="presOf" srcId="{53AB6E99-7212-4FC3-9094-F6743F0CC7BE}" destId="{644EA5C4-5B25-4E8D-B40C-AA0ED2C5721C}" srcOrd="0" destOrd="0" presId="urn:microsoft.com/office/officeart/2008/layout/VerticalCurvedList"/>
    <dgm:cxn modelId="{267E3852-10A9-48B6-A93A-A094AEA50062}" type="presOf" srcId="{3C471D65-5627-4F84-BCD7-2C2F38A8785A}" destId="{81A354ED-9703-4D4A-9819-B16DAA88356F}" srcOrd="0" destOrd="0" presId="urn:microsoft.com/office/officeart/2008/layout/VerticalCurvedList"/>
    <dgm:cxn modelId="{6DF04815-BE9E-45E5-85F4-37DBCEA298BB}" type="presOf" srcId="{1D636A2B-0767-4E6D-9000-015BB600B67C}" destId="{AF1A40F9-05C0-4731-BCF6-0A0E07AEEC96}" srcOrd="0" destOrd="0" presId="urn:microsoft.com/office/officeart/2008/layout/VerticalCurvedList"/>
    <dgm:cxn modelId="{68CD07A2-E8C2-4F24-AFDE-4ED12EDEFB71}" type="presParOf" srcId="{644EA5C4-5B25-4E8D-B40C-AA0ED2C5721C}" destId="{2C5922C6-7614-4F1D-AF65-401C18ADFCD5}" srcOrd="0" destOrd="0" presId="urn:microsoft.com/office/officeart/2008/layout/VerticalCurvedList"/>
    <dgm:cxn modelId="{67044A55-7C55-4078-8E46-0C4DCC2A5C9D}" type="presParOf" srcId="{2C5922C6-7614-4F1D-AF65-401C18ADFCD5}" destId="{1BD5B1DB-4361-496C-BA23-FA993C8506F1}" srcOrd="0" destOrd="0" presId="urn:microsoft.com/office/officeart/2008/layout/VerticalCurvedList"/>
    <dgm:cxn modelId="{4F1DDC36-1595-4FD1-964C-E673FF3C9289}" type="presParOf" srcId="{1BD5B1DB-4361-496C-BA23-FA993C8506F1}" destId="{699AF529-FAC0-4334-B8B4-CA47772FE597}" srcOrd="0" destOrd="0" presId="urn:microsoft.com/office/officeart/2008/layout/VerticalCurvedList"/>
    <dgm:cxn modelId="{F51E7164-35E3-4B2C-A727-5C0875D0B10D}" type="presParOf" srcId="{1BD5B1DB-4361-496C-BA23-FA993C8506F1}" destId="{AD25936F-05B0-4F23-A88D-120BC98197A2}" srcOrd="1" destOrd="0" presId="urn:microsoft.com/office/officeart/2008/layout/VerticalCurvedList"/>
    <dgm:cxn modelId="{5537C490-0644-43B7-9A2F-F9486DAFF47D}" type="presParOf" srcId="{1BD5B1DB-4361-496C-BA23-FA993C8506F1}" destId="{D0DE9BB7-1064-4E27-AC01-07DB1767267A}" srcOrd="2" destOrd="0" presId="urn:microsoft.com/office/officeart/2008/layout/VerticalCurvedList"/>
    <dgm:cxn modelId="{C36BEE1B-7047-4317-B55E-A4B2DB10957D}" type="presParOf" srcId="{1BD5B1DB-4361-496C-BA23-FA993C8506F1}" destId="{543924F9-8955-484B-8BAC-D3AD10A33436}" srcOrd="3" destOrd="0" presId="urn:microsoft.com/office/officeart/2008/layout/VerticalCurvedList"/>
    <dgm:cxn modelId="{A361F138-4FC1-476F-9FDA-8749CAC0DEA5}" type="presParOf" srcId="{2C5922C6-7614-4F1D-AF65-401C18ADFCD5}" destId="{40C09AFD-553E-4D07-94F2-3E1C3225C39D}" srcOrd="1" destOrd="0" presId="urn:microsoft.com/office/officeart/2008/layout/VerticalCurvedList"/>
    <dgm:cxn modelId="{2E456947-0F47-4C63-BF5A-762E0BE31F7B}" type="presParOf" srcId="{2C5922C6-7614-4F1D-AF65-401C18ADFCD5}" destId="{822F5460-9C3A-4DE2-9890-19058FC840DD}" srcOrd="2" destOrd="0" presId="urn:microsoft.com/office/officeart/2008/layout/VerticalCurvedList"/>
    <dgm:cxn modelId="{DB5BA5A1-AF14-49B1-BE49-C409286BD0AE}" type="presParOf" srcId="{822F5460-9C3A-4DE2-9890-19058FC840DD}" destId="{9D61E197-A085-4A89-AE53-337160E311BF}" srcOrd="0" destOrd="0" presId="urn:microsoft.com/office/officeart/2008/layout/VerticalCurvedList"/>
    <dgm:cxn modelId="{B8DC04C8-8B50-49FE-97E0-633D1D635977}" type="presParOf" srcId="{2C5922C6-7614-4F1D-AF65-401C18ADFCD5}" destId="{AF1A40F9-05C0-4731-BCF6-0A0E07AEEC96}" srcOrd="3" destOrd="0" presId="urn:microsoft.com/office/officeart/2008/layout/VerticalCurvedList"/>
    <dgm:cxn modelId="{0E10A189-903D-435B-B1DD-31D2877C5318}" type="presParOf" srcId="{2C5922C6-7614-4F1D-AF65-401C18ADFCD5}" destId="{3A8629F2-C42C-404A-94A0-92D0BF3BE61F}" srcOrd="4" destOrd="0" presId="urn:microsoft.com/office/officeart/2008/layout/VerticalCurvedList"/>
    <dgm:cxn modelId="{43C2D6DE-3778-4C00-A7F3-5BA2770BDACA}" type="presParOf" srcId="{3A8629F2-C42C-404A-94A0-92D0BF3BE61F}" destId="{A2B9A23E-BA8F-466E-8CFE-8E89114B6E4A}" srcOrd="0" destOrd="0" presId="urn:microsoft.com/office/officeart/2008/layout/VerticalCurvedList"/>
    <dgm:cxn modelId="{9982C28B-6DBC-4A7F-9481-09337B879321}" type="presParOf" srcId="{2C5922C6-7614-4F1D-AF65-401C18ADFCD5}" destId="{6A9D9FCC-E9CD-4D7E-98C0-1C310B708CCE}" srcOrd="5" destOrd="0" presId="urn:microsoft.com/office/officeart/2008/layout/VerticalCurvedList"/>
    <dgm:cxn modelId="{C7E391F9-336D-4BBD-840C-97DE6D251436}" type="presParOf" srcId="{2C5922C6-7614-4F1D-AF65-401C18ADFCD5}" destId="{3B2BB639-C144-4A6D-89D3-17B31D7730E9}" srcOrd="6" destOrd="0" presId="urn:microsoft.com/office/officeart/2008/layout/VerticalCurvedList"/>
    <dgm:cxn modelId="{246C2723-589E-4A56-91F9-1F993FB37C9F}" type="presParOf" srcId="{3B2BB639-C144-4A6D-89D3-17B31D7730E9}" destId="{1919E202-DB97-425B-8B9C-02D5C00560EA}" srcOrd="0" destOrd="0" presId="urn:microsoft.com/office/officeart/2008/layout/VerticalCurvedList"/>
    <dgm:cxn modelId="{7C87EB82-B18B-47E9-9E74-26F027C63F75}" type="presParOf" srcId="{2C5922C6-7614-4F1D-AF65-401C18ADFCD5}" destId="{81A354ED-9703-4D4A-9819-B16DAA88356F}" srcOrd="7" destOrd="0" presId="urn:microsoft.com/office/officeart/2008/layout/VerticalCurvedList"/>
    <dgm:cxn modelId="{2A23CB28-837B-47EC-8505-752CFCDC7D71}" type="presParOf" srcId="{2C5922C6-7614-4F1D-AF65-401C18ADFCD5}" destId="{29EA49B9-1A1E-40AF-8B90-260CD87539A1}" srcOrd="8" destOrd="0" presId="urn:microsoft.com/office/officeart/2008/layout/VerticalCurvedList"/>
    <dgm:cxn modelId="{9E49C191-A573-4EBB-B582-F728550E3354}" type="presParOf" srcId="{29EA49B9-1A1E-40AF-8B90-260CD87539A1}" destId="{510380BF-AC40-4425-88EB-ADC250941F47}" srcOrd="0" destOrd="0" presId="urn:microsoft.com/office/officeart/2008/layout/VerticalCurvedList"/>
    <dgm:cxn modelId="{00253524-EC1D-48C5-8BB8-CC2599C58684}" type="presParOf" srcId="{2C5922C6-7614-4F1D-AF65-401C18ADFCD5}" destId="{EEB2E60C-61CE-45FE-ABFE-6D4D05503A62}" srcOrd="9" destOrd="0" presId="urn:microsoft.com/office/officeart/2008/layout/VerticalCurvedList"/>
    <dgm:cxn modelId="{6CA8E8DC-497A-49F9-850C-58F6D374AAF7}" type="presParOf" srcId="{2C5922C6-7614-4F1D-AF65-401C18ADFCD5}" destId="{5F12040E-D014-4914-B7E5-D5730A3FB8CB}" srcOrd="10" destOrd="0" presId="urn:microsoft.com/office/officeart/2008/layout/VerticalCurvedList"/>
    <dgm:cxn modelId="{868E982C-686F-4416-95AC-72DCEC4ABD55}" type="presParOf" srcId="{5F12040E-D014-4914-B7E5-D5730A3FB8CB}" destId="{A25C0B97-6E7E-443A-9ED5-7896767E912D}" srcOrd="0" destOrd="0" presId="urn:microsoft.com/office/officeart/2008/layout/VerticalCurvedList"/>
    <dgm:cxn modelId="{2915A942-73BC-44F6-BEC1-5639FACFA11C}" type="presParOf" srcId="{2C5922C6-7614-4F1D-AF65-401C18ADFCD5}" destId="{47DF6744-383F-4768-B37B-16AA32AC3DD5}" srcOrd="11" destOrd="0" presId="urn:microsoft.com/office/officeart/2008/layout/VerticalCurvedList"/>
    <dgm:cxn modelId="{F24EB404-4C8B-439C-83E9-29A34D525F39}" type="presParOf" srcId="{2C5922C6-7614-4F1D-AF65-401C18ADFCD5}" destId="{5A5AAB1C-195F-46F1-86F3-52F74F7CF5CD}" srcOrd="12" destOrd="0" presId="urn:microsoft.com/office/officeart/2008/layout/VerticalCurvedList"/>
    <dgm:cxn modelId="{99A7D815-A4D4-4FE1-98FE-D4F369858870}" type="presParOf" srcId="{5A5AAB1C-195F-46F1-86F3-52F74F7CF5CD}" destId="{3E793CD5-1C79-4ADB-A4F9-5333462A71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5936F-05B0-4F23-A88D-120BC98197A2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09AFD-553E-4D07-94F2-3E1C3225C39D}">
      <dsp:nvSpPr>
        <dsp:cNvPr id="0" name=""/>
        <dsp:cNvSpPr/>
      </dsp:nvSpPr>
      <dsp:spPr>
        <a:xfrm>
          <a:off x="350606" y="229141"/>
          <a:ext cx="7476368" cy="458108"/>
        </a:xfrm>
        <a:prstGeom prst="rect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/>
              </a:solidFill>
              <a:latin typeface="Times New Roman" pitchFamily="18" charset="0"/>
              <a:ea typeface="+mn-ea"/>
              <a:cs typeface="Times New Roman" pitchFamily="18" charset="0"/>
            </a:rPr>
            <a:t>Objectifs</a:t>
          </a:r>
          <a:endParaRPr lang="fr-FR" sz="2400" kern="1200" dirty="0">
            <a:solidFill>
              <a:schemeClr val="bg1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50606" y="229141"/>
        <a:ext cx="7476368" cy="458108"/>
      </dsp:txXfrm>
    </dsp:sp>
    <dsp:sp modelId="{9D61E197-A085-4A89-AE53-337160E311BF}">
      <dsp:nvSpPr>
        <dsp:cNvPr id="0" name=""/>
        <dsp:cNvSpPr/>
      </dsp:nvSpPr>
      <dsp:spPr>
        <a:xfrm>
          <a:off x="64288" y="17187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F1A40F9-05C0-4731-BCF6-0A0E07AEEC96}">
      <dsp:nvSpPr>
        <dsp:cNvPr id="0" name=""/>
        <dsp:cNvSpPr/>
      </dsp:nvSpPr>
      <dsp:spPr>
        <a:xfrm>
          <a:off x="727432" y="916217"/>
          <a:ext cx="7099542" cy="458108"/>
        </a:xfrm>
        <a:prstGeom prst="rect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Définition</a:t>
          </a:r>
          <a:endParaRPr lang="fr-FR" sz="2400" kern="1200" dirty="0">
            <a:solidFill>
              <a:schemeClr val="bg1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727432" y="916217"/>
        <a:ext cx="7099542" cy="458108"/>
      </dsp:txXfrm>
    </dsp:sp>
    <dsp:sp modelId="{A2B9A23E-BA8F-466E-8CFE-8E89114B6E4A}">
      <dsp:nvSpPr>
        <dsp:cNvPr id="0" name=""/>
        <dsp:cNvSpPr/>
      </dsp:nvSpPr>
      <dsp:spPr>
        <a:xfrm>
          <a:off x="543074" y="962094"/>
          <a:ext cx="368714" cy="366355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9D9FCC-E9CD-4D7E-98C0-1C310B708CCE}">
      <dsp:nvSpPr>
        <dsp:cNvPr id="0" name=""/>
        <dsp:cNvSpPr/>
      </dsp:nvSpPr>
      <dsp:spPr>
        <a:xfrm>
          <a:off x="899745" y="1603293"/>
          <a:ext cx="6927229" cy="458108"/>
        </a:xfrm>
        <a:prstGeom prst="rect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Déclaration</a:t>
          </a:r>
          <a:endParaRPr lang="fr-FR" sz="2400" kern="1200" dirty="0">
            <a:solidFill>
              <a:schemeClr val="bg1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899745" y="1603293"/>
        <a:ext cx="6927229" cy="458108"/>
      </dsp:txXfrm>
    </dsp:sp>
    <dsp:sp modelId="{1919E202-DB97-425B-8B9C-02D5C00560EA}">
      <dsp:nvSpPr>
        <dsp:cNvPr id="0" name=""/>
        <dsp:cNvSpPr/>
      </dsp:nvSpPr>
      <dsp:spPr>
        <a:xfrm>
          <a:off x="715387" y="1649170"/>
          <a:ext cx="368714" cy="366355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A354ED-9703-4D4A-9819-B16DAA88356F}">
      <dsp:nvSpPr>
        <dsp:cNvPr id="0" name=""/>
        <dsp:cNvSpPr/>
      </dsp:nvSpPr>
      <dsp:spPr>
        <a:xfrm>
          <a:off x="899745" y="2289935"/>
          <a:ext cx="6927229" cy="458108"/>
        </a:xfrm>
        <a:prstGeom prst="rect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Manipulation d’une chaîne de caractères</a:t>
          </a:r>
        </a:p>
      </dsp:txBody>
      <dsp:txXfrm>
        <a:off x="899745" y="2289935"/>
        <a:ext cx="6927229" cy="458108"/>
      </dsp:txXfrm>
    </dsp:sp>
    <dsp:sp modelId="{510380BF-AC40-4425-88EB-ADC250941F47}">
      <dsp:nvSpPr>
        <dsp:cNvPr id="0" name=""/>
        <dsp:cNvSpPr/>
      </dsp:nvSpPr>
      <dsp:spPr>
        <a:xfrm>
          <a:off x="715387" y="2333011"/>
          <a:ext cx="368714" cy="371955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B2E60C-61CE-45FE-ABFE-6D4D05503A62}">
      <dsp:nvSpPr>
        <dsp:cNvPr id="0" name=""/>
        <dsp:cNvSpPr/>
      </dsp:nvSpPr>
      <dsp:spPr>
        <a:xfrm>
          <a:off x="727432" y="2977011"/>
          <a:ext cx="7099542" cy="458108"/>
        </a:xfrm>
        <a:prstGeom prst="rect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Fonctions manipulant les chaînes de caractères</a:t>
          </a:r>
        </a:p>
      </dsp:txBody>
      <dsp:txXfrm>
        <a:off x="727432" y="2977011"/>
        <a:ext cx="7099542" cy="458108"/>
      </dsp:txXfrm>
    </dsp:sp>
    <dsp:sp modelId="{A25C0B97-6E7E-443A-9ED5-7896767E912D}">
      <dsp:nvSpPr>
        <dsp:cNvPr id="0" name=""/>
        <dsp:cNvSpPr/>
      </dsp:nvSpPr>
      <dsp:spPr>
        <a:xfrm>
          <a:off x="441114" y="291974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DF6744-383F-4768-B37B-16AA32AC3DD5}">
      <dsp:nvSpPr>
        <dsp:cNvPr id="0" name=""/>
        <dsp:cNvSpPr/>
      </dsp:nvSpPr>
      <dsp:spPr>
        <a:xfrm>
          <a:off x="350606" y="3664087"/>
          <a:ext cx="7476368" cy="458108"/>
        </a:xfrm>
        <a:prstGeom prst="rect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Les tableaux de chaînes </a:t>
          </a:r>
        </a:p>
      </dsp:txBody>
      <dsp:txXfrm>
        <a:off x="350606" y="3664087"/>
        <a:ext cx="7476368" cy="458108"/>
      </dsp:txXfrm>
    </dsp:sp>
    <dsp:sp modelId="{3E793CD5-1C79-4ADB-A4F9-5333462A71A2}">
      <dsp:nvSpPr>
        <dsp:cNvPr id="0" name=""/>
        <dsp:cNvSpPr/>
      </dsp:nvSpPr>
      <dsp:spPr>
        <a:xfrm>
          <a:off x="64288" y="360682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6CCD8A3-D0C3-4B8F-81C5-B7B3A13A24B7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 chapitre a</a:t>
            </a:r>
            <a:r>
              <a:rPr lang="fr-FR" baseline="0" dirty="0" smtClean="0"/>
              <a:t> pour objectif d’introduire les notions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F4CA-DDF0-4922-A076-B3FFF707F360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8A2A-CEE3-4AC8-88AC-18907018F13D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0ABD-5EDF-4330-87A1-F5E091149F39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56DF-D467-4D7C-956A-CDFE02484858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8B8A-BCB1-4BD7-857A-6FFFDA648566}" type="datetime1">
              <a:rPr lang="fr-FR" smtClean="0"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E788-06AD-4519-807E-844AC9CFD440}" type="datetime1">
              <a:rPr lang="fr-FR" smtClean="0"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E3DF-E6EC-43E0-A217-4BBDF4075969}" type="datetime1">
              <a:rPr lang="fr-FR" smtClean="0"/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F12B-9D92-47AE-A88E-E4E9342549DE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CF42-56A6-4127-923C-0462989227D6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D686-199F-4CD9-B9B3-3B14DEC38394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4EA7-33E1-452B-A5BE-4BB07EA6C97D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F4CA-DDF0-4922-A076-B3FFF707F360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8A2A-CEE3-4AC8-88AC-18907018F13D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0ABD-5EDF-4330-87A1-F5E091149F39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56DF-D467-4D7C-956A-CDFE02484858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8B8A-BCB1-4BD7-857A-6FFFDA648566}" type="datetime1">
              <a:rPr lang="fr-FR" smtClean="0"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E788-06AD-4519-807E-844AC9CFD440}" type="datetime1">
              <a:rPr lang="fr-FR" smtClean="0"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E3DF-E6EC-43E0-A217-4BBDF4075969}" type="datetime1">
              <a:rPr lang="fr-FR" smtClean="0"/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F12B-9D92-47AE-A88E-E4E9342549DE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CF42-56A6-4127-923C-0462989227D6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D686-199F-4CD9-B9B3-3B14DEC38394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4EA7-33E1-452B-A5BE-4BB07EA6C97D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6E91-AD3D-4A26-91B5-BD697B5F7642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6E91-AD3D-4A26-91B5-BD697B5F7642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31"/>
            <a:ext cx="9144000" cy="6858000"/>
          </a:xfrm>
          <a:prstGeom prst="rect">
            <a:avLst/>
          </a:prstGeom>
        </p:spPr>
      </p:pic>
      <p:sp>
        <p:nvSpPr>
          <p:cNvPr id="7" name="Title 6"/>
          <p:cNvSpPr txBox="1"/>
          <p:nvPr/>
        </p:nvSpPr>
        <p:spPr>
          <a:xfrm>
            <a:off x="141195" y="2281173"/>
            <a:ext cx="9002806" cy="2433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CA" sz="3200" b="1" i="0" u="none" strike="noStrike" kern="1200" cap="none" spc="0" normalizeH="0" baseline="0" noProof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Programmation</a:t>
            </a:r>
            <a:r>
              <a:rPr kumimoji="0" lang="fr-CA" sz="3200" b="1" i="0" u="none" strike="noStrike" kern="1200" cap="none" spc="0" normalizeH="0" noProof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Procédurale 1</a:t>
            </a:r>
            <a:endParaRPr kumimoji="0" lang="fr-CA" sz="3200" b="1" i="0" u="none" strike="noStrike" kern="1200" cap="none" spc="0" normalizeH="0" baseline="0" noProof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 txBox="1"/>
          <p:nvPr/>
        </p:nvSpPr>
        <p:spPr>
          <a:xfrm>
            <a:off x="898930" y="4000504"/>
            <a:ext cx="7467835" cy="1696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arajita" pitchFamily="34" charset="0"/>
              <a:ea typeface="Microsoft YaHei" panose="020B0503020204020204" pitchFamily="34" charset="-122"/>
              <a:cs typeface="Aparajita" pitchFamily="34" charset="0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arajita" pitchFamily="34" charset="0"/>
              <a:ea typeface="Microsoft YaHei" panose="020B0503020204020204" pitchFamily="34" charset="-122"/>
              <a:cs typeface="Aparajita" pitchFamily="34" charset="0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arajita" pitchFamily="34" charset="0"/>
              <a:ea typeface="Microsoft YaHei" panose="020B0503020204020204" pitchFamily="34" charset="-122"/>
              <a:cs typeface="Aparajita" pitchFamily="34" charset="0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fr-FR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3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Equipe Algorithmique &amp; Programmation</a:t>
            </a:r>
            <a:endParaRPr kumimoji="0" lang="fr-FR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3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Année universitaire :</a:t>
            </a:r>
            <a:r>
              <a:rPr kumimoji="0" lang="fr-FR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2021-2022</a:t>
            </a:r>
            <a:endParaRPr kumimoji="0" lang="fr-CA" sz="3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67544" y="2276872"/>
            <a:ext cx="8286808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d’une chaîne de caractère</a:t>
            </a:r>
            <a:endParaRPr lang="fr-F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0" lvl="8">
              <a:buFont typeface="Wingdings" panose="05000000000000000000" pitchFamily="2" charset="2"/>
              <a:buChar char="§"/>
            </a:pPr>
            <a:r>
              <a:rPr lang="fr-FR" sz="24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Initialisation</a:t>
            </a:r>
            <a:endParaRPr lang="fr-FR" sz="24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0" lvl="8">
              <a:buFont typeface="Wingdings" panose="05000000000000000000" pitchFamily="2" charset="2"/>
              <a:buChar char="§"/>
            </a:pPr>
            <a:r>
              <a:rPr lang="fr-FR" sz="24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Accès</a:t>
            </a:r>
            <a:endParaRPr lang="fr-FR" sz="24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0" lvl="8">
              <a:buFont typeface="Wingdings" panose="05000000000000000000" pitchFamily="2" charset="2"/>
              <a:buChar char="§"/>
            </a:pPr>
            <a:r>
              <a:rPr lang="fr-FR" sz="24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Remplissage</a:t>
            </a:r>
            <a:endParaRPr lang="fr-FR" sz="24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0" lvl="8">
              <a:buFont typeface="Wingdings" panose="05000000000000000000" pitchFamily="2" charset="2"/>
              <a:buChar char="§"/>
            </a:pPr>
            <a:r>
              <a:rPr lang="fr-FR" sz="24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Affichage</a:t>
            </a:r>
            <a:endParaRPr lang="fr-FR" sz="24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6111080"/>
            <a:ext cx="1337716" cy="505680"/>
          </a:xfrm>
          <a:prstGeom prst="rect">
            <a:avLst/>
          </a:prstGeom>
          <a:noFill/>
        </p:spPr>
      </p:pic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fr-FR" dirty="0"/>
              <a:t>7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None/>
            </a:pP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034" y="1571612"/>
            <a:ext cx="7929618" cy="3230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initialiser une chaîne de caractères, il suffit de remplir les cases du tableau avec des caractères, sachant que celui-ci devra obligatoirement contenir le caractère de fin de chaine ‘</a:t>
            </a:r>
            <a:r>
              <a:rPr lang="fr-F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\0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143" y="692696"/>
            <a:ext cx="624311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Initialisation </a:t>
            </a:r>
            <a:r>
              <a:rPr lang="fr-FR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(1/5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None/>
            </a:pP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143" y="692696"/>
            <a:ext cx="624311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Initialisation (2/5)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339" y="1703705"/>
            <a:ext cx="8535322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On peut remplir la chaîne caractère par caractère: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Chaine[3+1];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Chaine[0]=‘B’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Chaine[1]=‘O’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Chaine[2]=‘N’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Chaine[3]=‘\0’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None/>
            </a:pP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143" y="692696"/>
            <a:ext cx="624311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Initialisation (3/5)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339" y="1703705"/>
            <a:ext cx="8535322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Les chaînes de caractères peuvent aussi être initialisées par l’indication de la liste des éléments du tableau entre accolades: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Chaine[]={‘H’,’E’,’l’,’l’,’o’,’\0’};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  Réservation de 6 cases en mémoire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d'écrire :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Chaine [6] =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{‘H’,’E’,’l’,’l’,’o’,’\0’};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None/>
            </a:pP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903" y="692696"/>
            <a:ext cx="624311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Initialisation (4/5)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1559689"/>
            <a:ext cx="8858280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Il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possible aussi d’initialiser une chaîne de caractères directement par une chaine constante.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Chaine1[]= " HELLO ";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Chaine2[]=  "";                   //chaîne vide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Lors de l’initialisation, le compilateur réserve automatiquement le nombre d’octets nécessaires pour la chaîne, c.à.d.: le nombre de caractère +1.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C’est le compilateur qui rajoutera le caractère ‘\0’ à la fin de la chaine.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 On réserve 6 octets pour Chaine1  et  un octet pour Chaine2.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None/>
            </a:pP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903" y="692696"/>
            <a:ext cx="624311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Initialisation (5/5)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4487" y="1872059"/>
            <a:ext cx="885828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Chaine1[6]=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"HELLO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   </a:t>
            </a:r>
            <a:r>
              <a:rPr lang="fr-FR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OK</a:t>
            </a:r>
            <a:endParaRPr lang="fr-FR" sz="24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 contre: </a:t>
            </a:r>
            <a:endParaRPr lang="fr-F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400" dirty="0"/>
          </a:p>
          <a:p>
            <a:pPr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Chaine1[5]=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"HELLO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</a:t>
            </a:r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donnera une erreur d’exécution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Chaine1[4]= "HELLO "; //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donnera une erreur d’exécution.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None/>
            </a:pP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903" y="692696"/>
            <a:ext cx="624311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8887" y="2143839"/>
            <a:ext cx="885828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 1 de la série d'exercices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47944" y="2019612"/>
            <a:ext cx="8572528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Tx/>
              <a:buChar char="-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L’accès à un élément d’une chaîne de caractères peut se faire de la même façon que l’accès à un élément d’un tableau.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déclarant une chaîne par :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char Chaine[4];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déclaré un tableau de 4 éléments auxquels on peut accéder par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Chaine[0], Chaine[1], Chaine[2], Chaine[3]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4903" y="673532"/>
            <a:ext cx="624311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Accès aux éléments d’une chaîne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903" y="692696"/>
            <a:ext cx="760043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Saisie d’une chaîne de caractères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2"/>
          <p:cNvSpPr txBox="1"/>
          <p:nvPr/>
        </p:nvSpPr>
        <p:spPr>
          <a:xfrm>
            <a:off x="457200" y="1340768"/>
            <a:ext cx="8686800" cy="523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fonction prédéfinie </a:t>
            </a:r>
            <a:r>
              <a:rPr lang="fr-FR" sz="24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fr-FR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 de lire une chaîne de caractères.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Exemple: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nom[50];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800" dirty="0">
                <a:latin typeface="Baskerville Old Face" panose="02020602080505020303" pitchFamily="18" charset="0"/>
              </a:rPr>
              <a:t>"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 est votre prénom?: </a:t>
            </a:r>
            <a:r>
              <a:rPr lang="fr-FR" sz="2400" dirty="0">
                <a:latin typeface="Baskerville Old Face" panose="02020602080505020303" pitchFamily="18" charset="0"/>
              </a:rPr>
              <a:t>"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400" dirty="0">
                <a:latin typeface="Baskerville Old Face" panose="02020602080505020303" pitchFamily="18" charset="0"/>
              </a:rPr>
              <a:t>"</a:t>
            </a:r>
            <a:r>
              <a:rPr lang="fr-FR" sz="2400" b="1" dirty="0">
                <a:latin typeface="Baskerville Old Face" panose="02020602080505020303" pitchFamily="18" charset="0"/>
              </a:rPr>
              <a:t> %s</a:t>
            </a:r>
            <a:r>
              <a:rPr lang="fr-FR" sz="2400">
                <a:latin typeface="Baskerville Old Face" panose="02020602080505020303" pitchFamily="18" charset="0"/>
              </a:rPr>
              <a:t>" </a:t>
            </a:r>
            <a:r>
              <a:rPr lang="fr-FR" sz="2400" smtClean="0">
                <a:latin typeface="Baskerville Old Face" panose="02020602080505020303" pitchFamily="18" charset="0"/>
              </a:rPr>
              <a:t>, nom</a:t>
            </a:r>
            <a:r>
              <a:rPr lang="fr-FR" sz="2400" dirty="0">
                <a:latin typeface="Baskerville Old Face" panose="02020602080505020303" pitchFamily="18" charset="0"/>
              </a:rPr>
              <a:t>);</a:t>
            </a:r>
            <a:r>
              <a:rPr lang="fr-FR" sz="2400" b="1" u="sng" dirty="0">
                <a:solidFill>
                  <a:srgbClr val="C00000"/>
                </a:solidFill>
                <a:latin typeface="Baskerville Old Face" panose="02020602080505020303" pitchFamily="18" charset="0"/>
              </a:rPr>
              <a:t> </a:t>
            </a:r>
            <a:endParaRPr lang="fr-FR" sz="2400" b="1" u="sng" dirty="0">
              <a:solidFill>
                <a:srgbClr val="C00000"/>
              </a:solidFill>
              <a:latin typeface="Baskerville Old Face" panose="02020602080505020303" pitchFamily="18" charset="0"/>
            </a:endParaRPr>
          </a:p>
          <a:p>
            <a:pPr>
              <a:buNone/>
            </a:pPr>
            <a:endParaRPr lang="fr-FR" sz="2400" b="1" u="sng" dirty="0">
              <a:solidFill>
                <a:srgbClr val="C00000"/>
              </a:solidFill>
              <a:latin typeface="Baskerville Old Face" panose="02020602080505020303" pitchFamily="18" charset="0"/>
            </a:endParaRPr>
          </a:p>
          <a:p>
            <a:pPr>
              <a:buNone/>
            </a:pPr>
            <a:r>
              <a:rPr lang="fr-FR" sz="2400" b="1" u="sng" dirty="0">
                <a:solidFill>
                  <a:srgbClr val="C00000"/>
                </a:solidFill>
                <a:latin typeface="Baskerville Old Face" panose="02020602080505020303" pitchFamily="18" charset="0"/>
              </a:rPr>
              <a:t>--&gt; on ne met pas l’opérateur adresse (&amp;) dans le </a:t>
            </a:r>
            <a:r>
              <a:rPr lang="fr-FR" sz="2400" b="1" u="sng" dirty="0" err="1">
                <a:solidFill>
                  <a:srgbClr val="C00000"/>
                </a:solidFill>
                <a:latin typeface="Baskerville Old Face" panose="02020602080505020303" pitchFamily="18" charset="0"/>
              </a:rPr>
              <a:t>scanf</a:t>
            </a:r>
            <a:endParaRPr lang="fr-FR" sz="2400" b="1" u="sng" dirty="0">
              <a:solidFill>
                <a:srgbClr val="C00000"/>
              </a:solidFill>
              <a:latin typeface="Baskerville Old Face" panose="02020602080505020303" pitchFamily="18" charset="0"/>
            </a:endParaRPr>
          </a:p>
          <a:p>
            <a:pPr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903" y="692696"/>
            <a:ext cx="760043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Saisie d’une chaîne de caractères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2"/>
          <p:cNvSpPr txBox="1"/>
          <p:nvPr/>
        </p:nvSpPr>
        <p:spPr>
          <a:xfrm>
            <a:off x="457200" y="1152808"/>
            <a:ext cx="8686800" cy="523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indent="0">
              <a:buFontTx/>
              <a:buNone/>
            </a:pPr>
            <a:r>
              <a:rPr lang="fr-FR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Limite de la fonction scanf : saisie d’une chaîne de caractères avec des espaces</a:t>
            </a:r>
            <a:endParaRPr lang="fr-FR" sz="2400" b="1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Tx/>
              <a:buNone/>
            </a:pPr>
            <a:endParaRPr lang="fr-FR" sz="2400" b="1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Tx/>
              <a:buNone/>
            </a:pP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:  </a:t>
            </a:r>
            <a:endPara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Tx/>
              <a:buNone/>
            </a:pPr>
            <a:endPara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Tx/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prenom[10];</a:t>
            </a: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Tx/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printf("Taper votre prenom : \n");</a:t>
            </a: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Tx/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scanf("%s", prenom);</a:t>
            </a: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Tx/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printf("Votre prenom est %s .", prenom);</a:t>
            </a: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Tx/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Tx/>
              <a:buNone/>
            </a:pP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Exécution :</a:t>
            </a:r>
            <a:endPara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Tx/>
              <a:buNone/>
            </a:pPr>
            <a:endParaRPr lang="fr-FR" sz="24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Tx/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Tx/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Espace réservé du contenu 1"/>
          <p:cNvGraphicFramePr/>
          <p:nvPr>
            <p:ph sz="half" idx="2"/>
          </p:nvPr>
        </p:nvGraphicFramePr>
        <p:xfrm>
          <a:off x="1129665" y="5231130"/>
          <a:ext cx="5420360" cy="1205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2647950" imgH="609600" progId="Paint.Picture">
                  <p:embed/>
                </p:oleObj>
              </mc:Choice>
              <mc:Fallback>
                <p:oleObj name="" r:id="rId1" imgW="2647950" imgH="609600" progId="Paint.Picture">
                  <p:embed/>
                  <p:pic>
                    <p:nvPicPr>
                      <p:cNvPr id="0" name="Image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29665" y="5231130"/>
                        <a:ext cx="5420360" cy="1205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857288" y="2500306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5400" b="1" dirty="0"/>
              <a:t>              </a:t>
            </a:r>
            <a:r>
              <a:rPr lang="fr-FR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Les chaînes </a:t>
            </a:r>
            <a:r>
              <a:rPr lang="fr-F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caractères</a:t>
            </a:r>
            <a:endParaRPr lang="fr-FR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6111080"/>
            <a:ext cx="1337716" cy="505680"/>
          </a:xfrm>
          <a:prstGeom prst="rect">
            <a:avLst/>
          </a:prstGeom>
          <a:noFill/>
        </p:spPr>
      </p:pic>
      <p:sp>
        <p:nvSpPr>
          <p:cNvPr id="7" name="Espace réservé du numéro de diapositive 4"/>
          <p:cNvSpPr txBox="1"/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903" y="692696"/>
            <a:ext cx="760043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Saisie d’une chaîne de caractères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2"/>
          <p:cNvSpPr txBox="1"/>
          <p:nvPr/>
        </p:nvSpPr>
        <p:spPr>
          <a:xfrm>
            <a:off x="457200" y="1152808"/>
            <a:ext cx="8686800" cy="52372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indent="0">
              <a:buFontTx/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remarque la disparition de la partie qui suit le caractère 'espace' lors de l'affichage du prénom.</a:t>
            </a: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Tx/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Tx/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 on ne peut plus récupérer la totalité de la chaîne lue si on la saisie avec la fonction scanf.</a:t>
            </a: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Tx/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Tx/>
              <a:buNone/>
            </a:pP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: 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de la fonction gets.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Tx/>
              <a:buNone/>
            </a:pP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fonction</a:t>
            </a:r>
            <a:r>
              <a:rPr lang="fr-FR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gets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 de lire une ligne se terminant par un retour à la ligne et la copie à l’adresse indiquée par le nom de la chaîne.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  <a:buNone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Tx/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prenom[10];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Tx/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printf("Taper votre prenom : " );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Tx/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gets(prenom);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903" y="692696"/>
            <a:ext cx="760043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Affichage d’une chaîne de caractère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2"/>
          <p:cNvSpPr txBox="1"/>
          <p:nvPr/>
        </p:nvSpPr>
        <p:spPr>
          <a:xfrm>
            <a:off x="323528" y="1360148"/>
            <a:ext cx="8686800" cy="52372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914400" marR="0" lvl="1" indent="-4572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defRPr/>
            </a:pP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algn="just">
              <a:buFontTx/>
              <a:buChar char="-"/>
            </a:pP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fonction prédéfinie </a:t>
            </a:r>
            <a:r>
              <a:rPr lang="fr-FR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 d’afficher une chaîne de caractères.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Exemple: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Matiere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[]=</a:t>
            </a:r>
            <a:r>
              <a:rPr lang="fr-FR" sz="2400" dirty="0">
                <a:latin typeface="Baskerville Old Face" panose="02020602080505020303" pitchFamily="18" charset="0"/>
              </a:rPr>
              <a:t>"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Informatique</a:t>
            </a:r>
            <a:r>
              <a:rPr lang="fr-FR" sz="2400" dirty="0">
                <a:latin typeface="Baskerville Old Face" panose="02020602080505020303" pitchFamily="18" charset="0"/>
              </a:rPr>
              <a:t>"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fr-F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400" dirty="0">
                <a:latin typeface="Baskerville Old Face" panose="02020602080505020303" pitchFamily="18" charset="0"/>
              </a:rPr>
              <a:t>" </a:t>
            </a:r>
            <a:r>
              <a:rPr lang="fr-FR" sz="2400" b="1" dirty="0" smtClean="0">
                <a:latin typeface="Baskerville Old Face" panose="02020602080505020303" pitchFamily="18" charset="0"/>
              </a:rPr>
              <a:t>%s</a:t>
            </a:r>
            <a:r>
              <a:rPr lang="fr-FR" sz="2400" dirty="0">
                <a:latin typeface="Baskerville Old Face" panose="02020602080505020303" pitchFamily="18" charset="0"/>
              </a:rPr>
              <a:t>" , </a:t>
            </a:r>
            <a:r>
              <a:rPr lang="fr-FR" sz="2400" dirty="0" err="1">
                <a:latin typeface="Baskerville Old Face" panose="02020602080505020303" pitchFamily="18" charset="0"/>
              </a:rPr>
              <a:t>Matiere</a:t>
            </a:r>
            <a:r>
              <a:rPr lang="fr-FR" sz="2400" dirty="0">
                <a:latin typeface="Baskerville Old Face" panose="02020602080505020303" pitchFamily="18" charset="0"/>
              </a:rPr>
              <a:t>);   /*Affiche :  Informatique */</a:t>
            </a:r>
            <a:endParaRPr lang="fr-FR" sz="2400" dirty="0">
              <a:latin typeface="Baskerville Old Face" panose="02020602080505020303" pitchFamily="18" charset="0"/>
            </a:endParaRPr>
          </a:p>
          <a:p>
            <a:pPr algn="just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La fonction </a:t>
            </a:r>
            <a:r>
              <a:rPr lang="fr-FR" sz="24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permet d’écrire une chaîne constante ou le contenu d’une variable chaîne dans une ligne isolée,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ajoutant un retour à la ligne.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Exemple: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prenom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[]= </a:t>
            </a:r>
            <a:r>
              <a:rPr lang="fr-FR" sz="2400" dirty="0">
                <a:latin typeface="Baskerville Old Face" panose="02020602080505020303" pitchFamily="18" charset="0"/>
              </a:rPr>
              <a:t> "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TOTO</a:t>
            </a:r>
            <a:r>
              <a:rPr lang="fr-FR" sz="2400" dirty="0">
                <a:latin typeface="Baskerville Old Face" panose="02020602080505020303" pitchFamily="18" charset="0"/>
              </a:rPr>
              <a:t>"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fr-F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fr-F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prenom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ou bien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2400" dirty="0">
                <a:latin typeface="Baskerville Old Face" panose="02020602080505020303" pitchFamily="18" charset="0"/>
              </a:rPr>
              <a:t>"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TOTO</a:t>
            </a:r>
            <a:r>
              <a:rPr lang="fr-FR" sz="2400" dirty="0" smtClean="0">
                <a:latin typeface="Baskerville Old Face" panose="02020602080505020303" pitchFamily="18" charset="0"/>
              </a:rPr>
              <a:t>"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903" y="692696"/>
            <a:ext cx="760043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2"/>
          <p:cNvSpPr txBox="1"/>
          <p:nvPr/>
        </p:nvSpPr>
        <p:spPr>
          <a:xfrm>
            <a:off x="1423983" y="2188823"/>
            <a:ext cx="8686800" cy="52372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914400" marR="0" lvl="1" indent="-4572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defRPr/>
            </a:pP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indent="0" algn="just">
              <a:buFontTx/>
              <a:buNone/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Exercices 2 et 3 de la série d'exercice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00034" y="2540004"/>
            <a:ext cx="8286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fr-FR" sz="5400" b="1" dirty="0"/>
              <a:t>    </a:t>
            </a: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Fonctions manipulant les chaînes de caractères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6111080"/>
            <a:ext cx="1337716" cy="505680"/>
          </a:xfrm>
          <a:prstGeom prst="rect">
            <a:avLst/>
          </a:prstGeom>
          <a:noFill/>
        </p:spPr>
      </p:pic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fr-FR" dirty="0" smtClean="0"/>
              <a:t>1</a:t>
            </a:r>
            <a:fld id="{194EA0E9-6AA5-4C72-ADD8-CBD3FCBC5038}" type="slidenum">
              <a:rPr lang="fr-FR" dirty="0" smtClean="0"/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/>
          <p:nvPr/>
        </p:nvSpPr>
        <p:spPr>
          <a:xfrm>
            <a:off x="457200" y="1000108"/>
            <a:ext cx="8435280" cy="523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345" y="1337905"/>
            <a:ext cx="8643966" cy="593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Il existe de nombreuses fonctions permettant de manipuler les chaînes de caractères.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Les fonctions de manipulation des chaînes se trouvent dans la bibliothèque </a:t>
            </a: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Exemples de fonctions de la bibliothèque  </a:t>
            </a: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F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fr-F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endParaRPr lang="fr-FR" sz="24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strncpy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endParaRPr lang="fr-FR" sz="24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strncat</a:t>
            </a:r>
            <a:endParaRPr lang="fr-FR" sz="2400" dirty="0" err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buFontTx/>
              <a:buChar char="-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endParaRPr lang="fr-FR" sz="24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Tx/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fr-FR" sz="2000" b="1" dirty="0"/>
          </a:p>
        </p:txBody>
      </p:sp>
      <p:sp>
        <p:nvSpPr>
          <p:cNvPr id="10" name="Titre 6"/>
          <p:cNvSpPr>
            <a:spLocks noGrp="1"/>
          </p:cNvSpPr>
          <p:nvPr>
            <p:ph type="title"/>
          </p:nvPr>
        </p:nvSpPr>
        <p:spPr>
          <a:xfrm>
            <a:off x="571472" y="756360"/>
            <a:ext cx="7886700" cy="478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Fonctions de manipulation de chaînes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/>
          <p:nvPr/>
        </p:nvSpPr>
        <p:spPr>
          <a:xfrm>
            <a:off x="457200" y="1000108"/>
            <a:ext cx="8435280" cy="523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034" y="1571612"/>
            <a:ext cx="8643966" cy="3569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fr-FR" b="1" dirty="0"/>
          </a:p>
          <a:p>
            <a:pPr>
              <a:buNone/>
            </a:pPr>
            <a:endParaRPr lang="fr-FR" sz="2000" dirty="0">
              <a:solidFill>
                <a:srgbClr val="C00000"/>
              </a:solidFill>
              <a:latin typeface="Baskerville Old Face" panose="02020602080505020303" pitchFamily="18" charset="0"/>
            </a:endParaRPr>
          </a:p>
          <a:p>
            <a:pPr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une fonction de la bibliothèque &lt;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qui retourne la taille d’une chaîne </a:t>
            </a:r>
            <a:r>
              <a:rPr lang="fr-FR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compter le caractère ‘\0’.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lg;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Lg=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400" dirty="0">
                <a:latin typeface="Baskerville Old Face" panose="02020602080505020303" pitchFamily="18" charset="0"/>
              </a:rPr>
              <a:t>"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TOTO</a:t>
            </a:r>
            <a:r>
              <a:rPr lang="fr-FR" sz="2400" dirty="0">
                <a:latin typeface="Baskerville Old Face" panose="02020602080505020303" pitchFamily="18" charset="0"/>
              </a:rPr>
              <a:t>"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     /*lg=4*/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fr-FR" sz="2000" b="1" dirty="0"/>
          </a:p>
        </p:txBody>
      </p:sp>
      <p:sp>
        <p:nvSpPr>
          <p:cNvPr id="10" name="Titre 6"/>
          <p:cNvSpPr>
            <a:spLocks noGrp="1"/>
          </p:cNvSpPr>
          <p:nvPr>
            <p:ph type="title"/>
          </p:nvPr>
        </p:nvSpPr>
        <p:spPr>
          <a:xfrm>
            <a:off x="571472" y="756360"/>
            <a:ext cx="7886700" cy="478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Fonctions de manipulation de chaînes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/>
          <p:nvPr/>
        </p:nvSpPr>
        <p:spPr>
          <a:xfrm>
            <a:off x="457200" y="1000108"/>
            <a:ext cx="8435280" cy="523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96240" y="1916430"/>
            <a:ext cx="9871710" cy="5074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lvl="2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fr-F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permet de recopier une chaîne de caractères dans 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variable de type chaîne de caractères. 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defRPr/>
            </a:pP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fr-F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chaine1, chaine2);   </a:t>
            </a:r>
            <a:r>
              <a:rPr lang="fr-F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copie chaine2 dans chaine1 */ 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defRPr/>
            </a:pP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fr-F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endParaRPr lang="fr-FR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defRPr/>
            </a:pP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chaine1[]= "";             </a:t>
            </a:r>
            <a:r>
              <a:rPr lang="fr-F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//chaine vide</a:t>
            </a:r>
            <a:endParaRPr lang="fr-FR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fr-F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(chaine1, "Toto");    </a:t>
            </a:r>
            <a:r>
              <a:rPr lang="fr-F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/*chaine1 contient la chaine Toto*/</a:t>
            </a:r>
            <a:endParaRPr lang="fr-BE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57200" algn="just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q"/>
              <a:defRPr/>
            </a:pPr>
            <a:endParaRPr lang="fr-BE" sz="2500" dirty="0"/>
          </a:p>
          <a:p>
            <a:pPr marL="1314450" lvl="2" indent="-457200" algn="just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q"/>
              <a:defRPr/>
            </a:pPr>
            <a:endParaRPr lang="fr-BE" sz="2400" dirty="0"/>
          </a:p>
        </p:txBody>
      </p:sp>
      <p:sp>
        <p:nvSpPr>
          <p:cNvPr id="10" name="Titre 6"/>
          <p:cNvSpPr>
            <a:spLocks noGrp="1"/>
          </p:cNvSpPr>
          <p:nvPr>
            <p:ph type="title"/>
          </p:nvPr>
        </p:nvSpPr>
        <p:spPr>
          <a:xfrm>
            <a:off x="571472" y="756360"/>
            <a:ext cx="7886700" cy="478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Fonctions de manipulation de chaînes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/>
          <p:nvPr/>
        </p:nvSpPr>
        <p:spPr>
          <a:xfrm>
            <a:off x="457200" y="1000108"/>
            <a:ext cx="8435280" cy="523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96240" y="1916430"/>
            <a:ext cx="9871710" cy="5535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lvl="2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fr-F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strncpy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permet de recopier « n » caractères de chaine2 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chaine1. 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defRPr/>
            </a:pP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fr-F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strncpy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chaine1, chaine2, n);   </a:t>
            </a:r>
            <a:r>
              <a:rPr lang="fr-F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copie n caractères de </a:t>
            </a:r>
            <a:endParaRPr lang="fr-FR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fr-F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chaine2 dans chaine1 */ 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fr-F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endParaRPr lang="fr-FR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defRPr/>
            </a:pP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chaine1[]= "";             </a:t>
            </a:r>
            <a:r>
              <a:rPr lang="fr-F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//chaine vide</a:t>
            </a:r>
            <a:endParaRPr lang="fr-FR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fr-F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(chaine1, "Programmation", 4);    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fr-F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  chaine1 contient la chaine : 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</a:t>
            </a:r>
            <a:r>
              <a:rPr lang="fr-F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 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    </a:t>
            </a:r>
            <a:r>
              <a:rPr lang="fr-F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fr-BE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57200" algn="just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q"/>
              <a:defRPr/>
            </a:pPr>
            <a:endParaRPr lang="fr-BE" sz="2500" dirty="0"/>
          </a:p>
          <a:p>
            <a:pPr marL="1314450" lvl="2" indent="-457200" algn="just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q"/>
              <a:defRPr/>
            </a:pPr>
            <a:endParaRPr lang="fr-BE" sz="2400" dirty="0"/>
          </a:p>
        </p:txBody>
      </p:sp>
      <p:sp>
        <p:nvSpPr>
          <p:cNvPr id="10" name="Titre 6"/>
          <p:cNvSpPr>
            <a:spLocks noGrp="1"/>
          </p:cNvSpPr>
          <p:nvPr>
            <p:ph type="title"/>
          </p:nvPr>
        </p:nvSpPr>
        <p:spPr>
          <a:xfrm>
            <a:off x="571472" y="756360"/>
            <a:ext cx="7886700" cy="478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Fonctions de manipulation de chaînes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391008" y="1928802"/>
            <a:ext cx="9715536" cy="4351338"/>
          </a:xfrm>
        </p:spPr>
        <p:txBody>
          <a:bodyPr>
            <a:noAutofit/>
          </a:bodyPr>
          <a:lstStyle/>
          <a:p>
            <a:pPr marL="1314450" lvl="2" indent="-457200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permet de concaténer deux chaînes de caractères. 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57200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57200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(chaine1,chaine2);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ajoute chaine2 à la fin de chaine1 */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57200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57200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endParaRPr lang="fr-FR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57200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endParaRPr lang="fr-FR" sz="2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57200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(chaine1, "Bon");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57200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(chaine2, "jour")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57200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(chaine1, chaine2); </a:t>
            </a:r>
            <a:r>
              <a:rPr lang="fr-F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(chaine1 contient  Bonjour)*/</a:t>
            </a:r>
            <a:endParaRPr lang="fr-BE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spcBef>
                <a:spcPct val="20000"/>
              </a:spcBef>
              <a:buClr>
                <a:srgbClr val="C00000"/>
              </a:buClr>
              <a:defRPr/>
            </a:pPr>
            <a:endParaRPr lang="fr-FR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8" name="Titre 6"/>
          <p:cNvSpPr>
            <a:spLocks noGrp="1"/>
          </p:cNvSpPr>
          <p:nvPr>
            <p:ph type="title"/>
          </p:nvPr>
        </p:nvSpPr>
        <p:spPr>
          <a:xfrm>
            <a:off x="571472" y="756360"/>
            <a:ext cx="7886700" cy="478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Fonctions de manipulation de chaînes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-385445" y="1705610"/>
            <a:ext cx="10114915" cy="4351655"/>
          </a:xfrm>
        </p:spPr>
        <p:txBody>
          <a:bodyPr>
            <a:noAutofit/>
          </a:bodyPr>
          <a:lstStyle/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strncat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elle permet de concaténer seulement les « n » premiers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caractères de la chaine de caractères «chaine2» à la fin de la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chaine de caractères «chaine1».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Exemple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endParaRPr lang="fr-B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alt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strcpy (chaine1,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</a:t>
            </a:r>
            <a:r>
              <a:rPr lang="fr-FR" alt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 de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</a:t>
            </a:r>
            <a:r>
              <a:rPr lang="fr-FR" alt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  <a:endParaRPr lang="fr-FR" altLang="fr-B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alt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altLang="fr-BE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strcpy (chaine2,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"Programmation"</a:t>
            </a:r>
            <a:r>
              <a:rPr lang="fr-FR" altLang="fr-BE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;</a:t>
            </a:r>
            <a:endParaRPr lang="fr-FR" altLang="fr-BE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alt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strncat ( chaine1, chaine2, 4);   </a:t>
            </a:r>
            <a:r>
              <a:rPr lang="fr-FR" altLang="fr-B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(chaine1 contient </a:t>
            </a:r>
            <a:endParaRPr lang="fr-FR" altLang="fr-B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altLang="fr-B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la chaine :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</a:t>
            </a:r>
            <a:r>
              <a:rPr lang="fr-FR" altLang="fr-BE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Cours de Prog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") */</a:t>
            </a:r>
            <a:endParaRPr lang="fr-FR" altLang="fr-B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28650" y="788830"/>
            <a:ext cx="7886700" cy="478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Fonctions de manipulation de chaînes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      </a:t>
            </a:r>
            <a:r>
              <a:rPr lang="fr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fr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Espace réservé du numéro de diapositive 4"/>
          <p:cNvSpPr txBox="1"/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0" y="1601612"/>
            <a:ext cx="9756576" cy="4755075"/>
          </a:xfrm>
        </p:spPr>
        <p:txBody>
          <a:bodyPr>
            <a:noAutofit/>
          </a:bodyPr>
          <a:lstStyle/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permet de comparer deux chaînes de caractères selon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l’ordre  lexicographique.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0" lvl="2" indent="-136525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 strcmp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(chaine1,chaine2);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0" lvl="2" indent="-136525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chaine1 et chaine2 et rend la valeur :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0" lvl="2" indent="-136525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•  0 : si elles sont identiques.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•  une valeur négative : si chaine1 précède chaine2.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•  une valeur positive : si chaine1 suit chaine2.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571472" y="756360"/>
            <a:ext cx="7886700" cy="478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Fonctions de manipulation de chaînes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612710" y="1601640"/>
            <a:ext cx="9756576" cy="4755075"/>
          </a:xfrm>
        </p:spPr>
        <p:txBody>
          <a:bodyPr>
            <a:noAutofit/>
          </a:bodyPr>
          <a:lstStyle/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(chaine1, "Bon");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(chaine2, "Ben");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(!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(chaine1, chaine2))   </a:t>
            </a:r>
            <a:r>
              <a:rPr lang="fr-FR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if ( strcmp (chaine1, chaine 2) == 0)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printf ("Les 2 chaînes sont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egales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printf ("Les 2 chaînes sont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differentes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fr-B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571472" y="756360"/>
            <a:ext cx="7886700" cy="478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Fonctions de manipulation de chaînes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-542925" y="1691005"/>
            <a:ext cx="3886200" cy="4351338"/>
          </a:xfrm>
        </p:spPr>
        <p:txBody>
          <a:bodyPr>
            <a:noAutofit/>
          </a:bodyPr>
          <a:lstStyle/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fr-B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28650" y="788830"/>
            <a:ext cx="7886700" cy="478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Fonctions de manipulation de chaînes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1066165" y="2481580"/>
          <a:ext cx="64001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65"/>
                <a:gridCol w="1599565"/>
                <a:gridCol w="1599565"/>
                <a:gridCol w="1599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         B   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Zone de texte 8"/>
          <p:cNvSpPr txBox="1"/>
          <p:nvPr/>
        </p:nvSpPr>
        <p:spPr>
          <a:xfrm>
            <a:off x="7722235" y="2481580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chaine1</a:t>
            </a:r>
            <a:endParaRPr lang="fr-FR" altLang="en-US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Espace réservé du contenu 9"/>
          <p:cNvGraphicFramePr/>
          <p:nvPr>
            <p:ph sz="half" idx="2"/>
          </p:nvPr>
        </p:nvGraphicFramePr>
        <p:xfrm>
          <a:off x="1066165" y="3497580"/>
          <a:ext cx="64008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         B   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e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Zone de texte 10"/>
          <p:cNvSpPr txBox="1"/>
          <p:nvPr/>
        </p:nvSpPr>
        <p:spPr>
          <a:xfrm>
            <a:off x="7722235" y="3497580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chaine2</a:t>
            </a:r>
            <a:endParaRPr lang="fr-FR" altLang="en-US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-542925" y="1691005"/>
            <a:ext cx="3886200" cy="4351338"/>
          </a:xfrm>
        </p:spPr>
        <p:txBody>
          <a:bodyPr>
            <a:noAutofit/>
          </a:bodyPr>
          <a:lstStyle/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fr-B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28650" y="788830"/>
            <a:ext cx="7886700" cy="478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Fonctions de manipulation de chaînes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1066165" y="2481580"/>
          <a:ext cx="64001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65"/>
                <a:gridCol w="1599565"/>
                <a:gridCol w="1599565"/>
                <a:gridCol w="1599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         B   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Zone de texte 8"/>
          <p:cNvSpPr txBox="1"/>
          <p:nvPr/>
        </p:nvSpPr>
        <p:spPr>
          <a:xfrm>
            <a:off x="7722235" y="2481580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chaine1</a:t>
            </a:r>
            <a:endParaRPr lang="fr-FR" altLang="en-US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Espace réservé du contenu 9"/>
          <p:cNvGraphicFramePr/>
          <p:nvPr>
            <p:ph sz="half" idx="2"/>
          </p:nvPr>
        </p:nvGraphicFramePr>
        <p:xfrm>
          <a:off x="1066165" y="3497580"/>
          <a:ext cx="64008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         B   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e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Zone de texte 10"/>
          <p:cNvSpPr txBox="1"/>
          <p:nvPr/>
        </p:nvSpPr>
        <p:spPr>
          <a:xfrm>
            <a:off x="7722235" y="3497580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chaine2</a:t>
            </a:r>
            <a:endParaRPr lang="fr-FR" altLang="en-US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Connecteur droit avec flèche 1"/>
          <p:cNvCxnSpPr/>
          <p:nvPr/>
        </p:nvCxnSpPr>
        <p:spPr>
          <a:xfrm flipV="1">
            <a:off x="1513840" y="2997200"/>
            <a:ext cx="250190" cy="260350"/>
          </a:xfrm>
          <a:prstGeom prst="straightConnector1">
            <a:avLst/>
          </a:prstGeom>
          <a:ln w="3492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/>
          <p:cNvCxnSpPr/>
          <p:nvPr/>
        </p:nvCxnSpPr>
        <p:spPr>
          <a:xfrm flipV="1">
            <a:off x="1513840" y="3995420"/>
            <a:ext cx="250190" cy="260350"/>
          </a:xfrm>
          <a:prstGeom prst="straightConnector1">
            <a:avLst/>
          </a:prstGeom>
          <a:ln w="3492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-542925" y="1691005"/>
            <a:ext cx="3886200" cy="4351338"/>
          </a:xfrm>
        </p:spPr>
        <p:txBody>
          <a:bodyPr>
            <a:noAutofit/>
          </a:bodyPr>
          <a:lstStyle/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fr-B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28650" y="788830"/>
            <a:ext cx="7886700" cy="478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Fonctions de manipulation de chaînes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1066165" y="2481580"/>
          <a:ext cx="64001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65"/>
                <a:gridCol w="1599565"/>
                <a:gridCol w="1599565"/>
                <a:gridCol w="1599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         B   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Zone de texte 8"/>
          <p:cNvSpPr txBox="1"/>
          <p:nvPr/>
        </p:nvSpPr>
        <p:spPr>
          <a:xfrm>
            <a:off x="7722235" y="2481580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chaine1</a:t>
            </a:r>
            <a:endParaRPr lang="fr-FR" altLang="en-US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Espace réservé du contenu 9"/>
          <p:cNvGraphicFramePr/>
          <p:nvPr>
            <p:ph sz="half" idx="2"/>
          </p:nvPr>
        </p:nvGraphicFramePr>
        <p:xfrm>
          <a:off x="1066165" y="3497580"/>
          <a:ext cx="64008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         B   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e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Zone de texte 10"/>
          <p:cNvSpPr txBox="1"/>
          <p:nvPr/>
        </p:nvSpPr>
        <p:spPr>
          <a:xfrm>
            <a:off x="7722235" y="3497580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chaine2</a:t>
            </a:r>
            <a:endParaRPr lang="fr-FR" altLang="en-US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Connecteur droit avec flèche 1"/>
          <p:cNvCxnSpPr/>
          <p:nvPr/>
        </p:nvCxnSpPr>
        <p:spPr>
          <a:xfrm flipV="1">
            <a:off x="1513840" y="2997200"/>
            <a:ext cx="250190" cy="260350"/>
          </a:xfrm>
          <a:prstGeom prst="straightConnector1">
            <a:avLst/>
          </a:prstGeom>
          <a:ln w="3492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/>
          <p:cNvCxnSpPr/>
          <p:nvPr/>
        </p:nvCxnSpPr>
        <p:spPr>
          <a:xfrm flipV="1">
            <a:off x="1513840" y="3995420"/>
            <a:ext cx="250190" cy="260350"/>
          </a:xfrm>
          <a:prstGeom prst="straightConnector1">
            <a:avLst/>
          </a:prstGeom>
          <a:ln w="3492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 de texte 5"/>
          <p:cNvSpPr txBox="1"/>
          <p:nvPr/>
        </p:nvSpPr>
        <p:spPr>
          <a:xfrm>
            <a:off x="1981200" y="4867910"/>
            <a:ext cx="5172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 caractère 'B' de chaine1 == caractère 'B' de chaine</a:t>
            </a:r>
            <a:r>
              <a:rPr lang="fr-FR" altLang="en-US"/>
              <a:t>2</a:t>
            </a:r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-542925" y="1691005"/>
            <a:ext cx="3886200" cy="4351338"/>
          </a:xfrm>
        </p:spPr>
        <p:txBody>
          <a:bodyPr>
            <a:noAutofit/>
          </a:bodyPr>
          <a:lstStyle/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fr-B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28650" y="788830"/>
            <a:ext cx="7886700" cy="478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Fonctions de manipulation de chaînes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1066165" y="2481580"/>
          <a:ext cx="64001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65"/>
                <a:gridCol w="1599565"/>
                <a:gridCol w="1599565"/>
                <a:gridCol w="1599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         B   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Zone de texte 8"/>
          <p:cNvSpPr txBox="1"/>
          <p:nvPr/>
        </p:nvSpPr>
        <p:spPr>
          <a:xfrm>
            <a:off x="7722235" y="2481580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chaine1</a:t>
            </a:r>
            <a:endParaRPr lang="fr-FR" altLang="en-US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Espace réservé du contenu 9"/>
          <p:cNvGraphicFramePr/>
          <p:nvPr>
            <p:ph sz="half" idx="2"/>
          </p:nvPr>
        </p:nvGraphicFramePr>
        <p:xfrm>
          <a:off x="1066165" y="3497580"/>
          <a:ext cx="64008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         B   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e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Zone de texte 10"/>
          <p:cNvSpPr txBox="1"/>
          <p:nvPr/>
        </p:nvSpPr>
        <p:spPr>
          <a:xfrm>
            <a:off x="7722235" y="3497580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chaine2</a:t>
            </a:r>
            <a:endParaRPr lang="fr-FR" altLang="en-US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Connecteur droit avec flèche 1"/>
          <p:cNvCxnSpPr/>
          <p:nvPr/>
        </p:nvCxnSpPr>
        <p:spPr>
          <a:xfrm flipV="1">
            <a:off x="3228340" y="2877820"/>
            <a:ext cx="250190" cy="260350"/>
          </a:xfrm>
          <a:prstGeom prst="straightConnector1">
            <a:avLst/>
          </a:prstGeom>
          <a:ln w="3492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/>
          <p:cNvCxnSpPr/>
          <p:nvPr/>
        </p:nvCxnSpPr>
        <p:spPr>
          <a:xfrm flipV="1">
            <a:off x="3228340" y="3893820"/>
            <a:ext cx="250190" cy="260350"/>
          </a:xfrm>
          <a:prstGeom prst="straightConnector1">
            <a:avLst/>
          </a:prstGeom>
          <a:ln w="3492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-542925" y="1691005"/>
            <a:ext cx="3886200" cy="4351338"/>
          </a:xfrm>
        </p:spPr>
        <p:txBody>
          <a:bodyPr>
            <a:noAutofit/>
          </a:bodyPr>
          <a:lstStyle/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fr-B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28650" y="788830"/>
            <a:ext cx="7886700" cy="478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Fonctions de manipulation de chaînes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1066165" y="2481580"/>
          <a:ext cx="64001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65"/>
                <a:gridCol w="1599565"/>
                <a:gridCol w="1599565"/>
                <a:gridCol w="1599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         B   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Zone de texte 8"/>
          <p:cNvSpPr txBox="1"/>
          <p:nvPr/>
        </p:nvSpPr>
        <p:spPr>
          <a:xfrm>
            <a:off x="7722235" y="2481580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chaine1</a:t>
            </a:r>
            <a:endParaRPr lang="fr-FR" altLang="en-US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Espace réservé du contenu 9"/>
          <p:cNvGraphicFramePr/>
          <p:nvPr>
            <p:ph sz="half" idx="2"/>
          </p:nvPr>
        </p:nvGraphicFramePr>
        <p:xfrm>
          <a:off x="1066165" y="3497580"/>
          <a:ext cx="64008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         B   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e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Zone de texte 10"/>
          <p:cNvSpPr txBox="1"/>
          <p:nvPr/>
        </p:nvSpPr>
        <p:spPr>
          <a:xfrm>
            <a:off x="7722235" y="3497580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chaine2</a:t>
            </a:r>
            <a:endParaRPr lang="fr-FR" altLang="en-US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Connecteur droit avec flèche 1"/>
          <p:cNvCxnSpPr/>
          <p:nvPr/>
        </p:nvCxnSpPr>
        <p:spPr>
          <a:xfrm flipV="1">
            <a:off x="3228340" y="2877820"/>
            <a:ext cx="250190" cy="260350"/>
          </a:xfrm>
          <a:prstGeom prst="straightConnector1">
            <a:avLst/>
          </a:prstGeom>
          <a:ln w="3492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/>
          <p:cNvCxnSpPr/>
          <p:nvPr/>
        </p:nvCxnSpPr>
        <p:spPr>
          <a:xfrm flipV="1">
            <a:off x="3228340" y="3893820"/>
            <a:ext cx="250190" cy="260350"/>
          </a:xfrm>
          <a:prstGeom prst="straightConnector1">
            <a:avLst/>
          </a:prstGeom>
          <a:ln w="3492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 de texte 5"/>
          <p:cNvSpPr txBox="1"/>
          <p:nvPr/>
        </p:nvSpPr>
        <p:spPr>
          <a:xfrm>
            <a:off x="628650" y="4867910"/>
            <a:ext cx="8199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 caractère 'e' de chaine2 &lt; ( précède lexicographiquement ) le caractère 'o' de chaine</a:t>
            </a:r>
            <a:r>
              <a:rPr lang="fr-FR" altLang="en-US"/>
              <a:t>1</a:t>
            </a:r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-542925" y="1691005"/>
            <a:ext cx="3886200" cy="4351338"/>
          </a:xfrm>
        </p:spPr>
        <p:txBody>
          <a:bodyPr>
            <a:noAutofit/>
          </a:bodyPr>
          <a:lstStyle/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fr-B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28650" y="788830"/>
            <a:ext cx="7886700" cy="478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Fonctions de manipulation de chaînes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1066165" y="2481580"/>
          <a:ext cx="64001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65"/>
                <a:gridCol w="1599565"/>
                <a:gridCol w="1599565"/>
                <a:gridCol w="1599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         B   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Zone de texte 8"/>
          <p:cNvSpPr txBox="1"/>
          <p:nvPr/>
        </p:nvSpPr>
        <p:spPr>
          <a:xfrm>
            <a:off x="7722235" y="2481580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chaine1</a:t>
            </a:r>
            <a:endParaRPr lang="fr-FR" altLang="en-US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Espace réservé du contenu 9"/>
          <p:cNvGraphicFramePr/>
          <p:nvPr>
            <p:ph sz="half" idx="2"/>
          </p:nvPr>
        </p:nvGraphicFramePr>
        <p:xfrm>
          <a:off x="1066165" y="3497580"/>
          <a:ext cx="64008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         B   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e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sz="200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fr-F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Zone de texte 10"/>
          <p:cNvSpPr txBox="1"/>
          <p:nvPr/>
        </p:nvSpPr>
        <p:spPr>
          <a:xfrm>
            <a:off x="7722235" y="3497580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chaine2</a:t>
            </a:r>
            <a:endParaRPr lang="fr-FR" altLang="en-US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Connecteur droit avec flèche 1"/>
          <p:cNvCxnSpPr/>
          <p:nvPr/>
        </p:nvCxnSpPr>
        <p:spPr>
          <a:xfrm flipV="1">
            <a:off x="3228340" y="2877820"/>
            <a:ext cx="250190" cy="260350"/>
          </a:xfrm>
          <a:prstGeom prst="straightConnector1">
            <a:avLst/>
          </a:prstGeom>
          <a:ln w="3492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/>
          <p:cNvCxnSpPr/>
          <p:nvPr/>
        </p:nvCxnSpPr>
        <p:spPr>
          <a:xfrm flipV="1">
            <a:off x="3228340" y="3893820"/>
            <a:ext cx="250190" cy="260350"/>
          </a:xfrm>
          <a:prstGeom prst="straightConnector1">
            <a:avLst/>
          </a:prstGeom>
          <a:ln w="3492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 de texte 5"/>
          <p:cNvSpPr txBox="1"/>
          <p:nvPr/>
        </p:nvSpPr>
        <p:spPr>
          <a:xfrm>
            <a:off x="628650" y="4867910"/>
            <a:ext cx="8199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 caractère 'e' de chaine2 &lt; ( précède lexicographiquement ) le caractère 'o' de chaine</a:t>
            </a:r>
            <a:r>
              <a:rPr lang="fr-FR" altLang="en-US"/>
              <a:t>1</a:t>
            </a:r>
            <a:endParaRPr lang="fr-FR" altLang="en-US"/>
          </a:p>
        </p:txBody>
      </p:sp>
      <p:sp>
        <p:nvSpPr>
          <p:cNvPr id="12" name="Zone de texte 11"/>
          <p:cNvSpPr txBox="1"/>
          <p:nvPr/>
        </p:nvSpPr>
        <p:spPr>
          <a:xfrm>
            <a:off x="628650" y="5522595"/>
            <a:ext cx="74491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--&gt;  Le résultat de la comparaison avec la fonction :  strcmp ( chaine1, chaine2)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1).  Affichage du message :«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Les 2 chaînes sont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differentes»</a:t>
            </a:r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2). une valeur &gt; 0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7505" y="2204720"/>
            <a:ext cx="7858125" cy="4351655"/>
          </a:xfrm>
        </p:spPr>
        <p:txBody>
          <a:bodyPr>
            <a:noAutofit/>
          </a:bodyPr>
          <a:lstStyle/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Exercices 5 et 6 de la série d'exercices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fr-B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28650" y="788830"/>
            <a:ext cx="7886700" cy="478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00034" y="2540004"/>
            <a:ext cx="828680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de chaînes</a:t>
            </a:r>
            <a:endParaRPr lang="fr-F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6111080"/>
            <a:ext cx="1337716" cy="505680"/>
          </a:xfrm>
          <a:prstGeom prst="rect">
            <a:avLst/>
          </a:prstGeom>
          <a:noFill/>
        </p:spPr>
      </p:pic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fr-FR" dirty="0" smtClean="0"/>
              <a:t>22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520" y="2636912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fr-FR" sz="5400" b="1" dirty="0"/>
              <a:t>    </a:t>
            </a:r>
            <a:r>
              <a:rPr lang="fr-F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Objectifs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6111080"/>
            <a:ext cx="1337716" cy="505680"/>
          </a:xfrm>
          <a:prstGeom prst="rect">
            <a:avLst/>
          </a:prstGeom>
          <a:noFill/>
        </p:spPr>
      </p:pic>
      <p:sp>
        <p:nvSpPr>
          <p:cNvPr id="7" name="Espace réservé du numéro de diapositive 4"/>
          <p:cNvSpPr txBox="1"/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612700" y="1369342"/>
            <a:ext cx="9756576" cy="4351338"/>
          </a:xfrm>
        </p:spPr>
        <p:txBody>
          <a:bodyPr>
            <a:noAutofit/>
          </a:bodyPr>
          <a:lstStyle/>
          <a:p>
            <a:pPr marL="914400" lvl="1" indent="-457200" algn="just">
              <a:buClr>
                <a:srgbClr val="C00000"/>
              </a:buClr>
              <a:buNone/>
            </a:pPr>
            <a:r>
              <a:rPr lang="fr-FR" dirty="0"/>
              <a:t>       </a:t>
            </a:r>
            <a:endParaRPr lang="fr-FR" dirty="0"/>
          </a:p>
          <a:p>
            <a:pPr marL="914400" lvl="1" indent="-457200" algn="just">
              <a:buClr>
                <a:srgbClr val="C00000"/>
              </a:buClr>
              <a:buNone/>
            </a:pPr>
            <a:r>
              <a:rPr lang="fr-FR" dirty="0"/>
              <a:t>       - 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tableau de chaînes de caractères correspond à u</a:t>
            </a:r>
            <a:r>
              <a:rPr lang="fr-F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tableau à deux dimensions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type char, où chaque ligne contient une chaîne de caractères. 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Clr>
                <a:srgbClr val="C00000"/>
              </a:buClr>
              <a:buNone/>
            </a:pP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Clr>
                <a:srgbClr val="C00000"/>
              </a:buClr>
              <a:buNone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</a:t>
            </a:r>
            <a:r>
              <a:rPr lang="fr-F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Déclaration: 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Clr>
                <a:srgbClr val="C00000"/>
              </a:buClr>
              <a:buNone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char &lt; Nom Tableau&gt; [</a:t>
            </a:r>
            <a:r>
              <a:rPr lang="fr-F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NbChaines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][longueur+1] ;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Clr>
                <a:srgbClr val="C00000"/>
              </a:buClr>
              <a:buNone/>
            </a:pPr>
            <a:r>
              <a:rPr lang="fr-F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Exemple: </a:t>
            </a:r>
            <a:endParaRPr lang="fr-FR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Clr>
                <a:srgbClr val="C00000"/>
              </a:buClr>
              <a:buNone/>
            </a:pPr>
            <a:endParaRPr lang="fr-FR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Clr>
                <a:srgbClr val="C00000"/>
              </a:buClr>
              <a:buNone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jours [7][9] ; </a:t>
            </a:r>
            <a:r>
              <a:rPr lang="fr-F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réserve 7 mots de longueur 9 caractères dont 8 significatifs */</a:t>
            </a:r>
            <a:endParaRPr lang="fr-FR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spcBef>
                <a:spcPct val="20000"/>
              </a:spcBef>
              <a:buClr>
                <a:srgbClr val="C00000"/>
              </a:buClr>
              <a:defRPr/>
            </a:pPr>
            <a:endParaRPr lang="fr-FR" sz="25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6" name="Titre 6"/>
          <p:cNvSpPr txBox="1"/>
          <p:nvPr/>
        </p:nvSpPr>
        <p:spPr>
          <a:xfrm>
            <a:off x="571472" y="756360"/>
            <a:ext cx="7886700" cy="4781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fr-FR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Tableau de chaînes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180528" y="1234212"/>
            <a:ext cx="9324528" cy="515719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Initialisation: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lors de la déclaration, on peut initialiser les composantes    par des chaînes constantes.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fr-F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2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char jours[7][9]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={"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undi","Mardi","Mercredi","Jeudi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Vendredi","Samedi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"Dimanche"}; 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fr-FR" sz="25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fr-FR" dirty="0" smtClean="0"/>
              <a:t>24</a:t>
            </a:r>
            <a:endParaRPr lang="fr-FR" dirty="0"/>
          </a:p>
        </p:txBody>
      </p:sp>
      <p:sp>
        <p:nvSpPr>
          <p:cNvPr id="7" name="Titre 6"/>
          <p:cNvSpPr txBox="1"/>
          <p:nvPr/>
        </p:nvSpPr>
        <p:spPr>
          <a:xfrm>
            <a:off x="571472" y="756360"/>
            <a:ext cx="7886700" cy="4781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fr-FR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Tableau de chaînes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1099820" y="3867150"/>
          <a:ext cx="640016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  <a:endParaRPr lang="fr-FR" alt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Zone de texte 3"/>
          <p:cNvSpPr txBox="1"/>
          <p:nvPr/>
        </p:nvSpPr>
        <p:spPr>
          <a:xfrm>
            <a:off x="299085" y="3951605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jours</a:t>
            </a:r>
            <a:endParaRPr lang="fr-F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662" y="1563777"/>
            <a:ext cx="9324528" cy="515719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Accès: </a:t>
            </a:r>
            <a:endParaRPr lang="fr-FR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fr-FR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186055">
              <a:buFont typeface="Wingdings" panose="05000000000000000000" pitchFamily="2" charset="2"/>
              <a:buChar char="Ø"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Pour accéder à une chaîne, il faut indiquer la ligne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0">
              <a:buFont typeface="Wingdings" panose="05000000000000000000" pitchFamily="2" charset="2"/>
              <a:buNone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correspondante.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0">
              <a:buFont typeface="Wingdings" panose="05000000000000000000" pitchFamily="2" charset="2"/>
              <a:buNone/>
            </a:pP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2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char jours[7][9]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={"L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undi","Mardi","Mercredi","Jeudi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Vendredi","Samedi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"Dimanche"}; 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("c'est %</a:t>
            </a:r>
            <a:r>
              <a:rPr lang="fr-F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s\n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, jours [0] );   </a:t>
            </a:r>
            <a:r>
              <a:rPr lang="fr-F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/* c'est Lundi */</a:t>
            </a:r>
            <a:endParaRPr lang="fr-FR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spcBef>
                <a:spcPct val="20000"/>
              </a:spcBef>
              <a:buClr>
                <a:srgbClr val="C00000"/>
              </a:buClr>
              <a:defRPr/>
            </a:pPr>
            <a:endParaRPr lang="fr-FR" sz="25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fr-FR" dirty="0" smtClean="0"/>
              <a:t>24</a:t>
            </a:r>
            <a:endParaRPr lang="fr-FR" dirty="0"/>
          </a:p>
        </p:txBody>
      </p:sp>
      <p:sp>
        <p:nvSpPr>
          <p:cNvPr id="7" name="Titre 6"/>
          <p:cNvSpPr txBox="1"/>
          <p:nvPr/>
        </p:nvSpPr>
        <p:spPr>
          <a:xfrm>
            <a:off x="571472" y="756360"/>
            <a:ext cx="7886700" cy="4781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fr-FR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Tableau de chaînes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6" name="Espace réservé du contenu 2"/>
          <p:cNvSpPr txBox="1"/>
          <p:nvPr/>
        </p:nvSpPr>
        <p:spPr>
          <a:xfrm>
            <a:off x="0" y="1368152"/>
            <a:ext cx="9144000" cy="5353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fr-FR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2130" indent="186055">
              <a:buFont typeface="Wingdings" panose="05000000000000000000" pitchFamily="2" charset="2"/>
              <a:buChar char="Ø"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Pour accéder à un caractère d’une chaîne, il faut indiquer la ligne correspondante et l'indice du caractère dans la chaîne .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0">
              <a:buNone/>
            </a:pP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fr-F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 ("%c %c \n", jours [0][0],jours [0][4]); 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defRPr/>
            </a:pP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fr-F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Affectation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Utiliser </a:t>
            </a:r>
            <a:r>
              <a:rPr lang="fr-FR" sz="2500" b="1" u="sng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pour affecter une chaîne à une composante d'un tableau de chaînes. 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fr-F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jours[6],"Sunday</a:t>
            </a:r>
            <a:r>
              <a:rPr lang="fr-FR" sz="2500">
                <a:latin typeface="Times New Roman" panose="02020603050405020304" pitchFamily="18" charset="0"/>
                <a:cs typeface="Times New Roman" panose="02020603050405020304" pitchFamily="18" charset="0"/>
              </a:rPr>
              <a:t>");  </a:t>
            </a:r>
            <a:endParaRPr lang="fr-BE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0">
              <a:buNone/>
            </a:pP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re 6"/>
          <p:cNvSpPr txBox="1"/>
          <p:nvPr/>
        </p:nvSpPr>
        <p:spPr>
          <a:xfrm>
            <a:off x="571472" y="756360"/>
            <a:ext cx="7886700" cy="4781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fr-FR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Tableau de chaînes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6" name="Espace réservé du contenu 2"/>
          <p:cNvSpPr txBox="1"/>
          <p:nvPr/>
        </p:nvSpPr>
        <p:spPr>
          <a:xfrm>
            <a:off x="1285875" y="1867897"/>
            <a:ext cx="9144000" cy="5353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fr-FR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2130" indent="0">
              <a:buFont typeface="Wingdings" panose="05000000000000000000" pitchFamily="2" charset="2"/>
              <a:buNone/>
            </a:pPr>
            <a:r>
              <a:rPr lang="fr-FR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Exercice 8 de la série d'exercices </a:t>
            </a:r>
            <a:endParaRPr lang="fr-BE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0">
              <a:buNone/>
            </a:pP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re 6"/>
          <p:cNvSpPr txBox="1"/>
          <p:nvPr/>
        </p:nvSpPr>
        <p:spPr>
          <a:xfrm>
            <a:off x="571472" y="756360"/>
            <a:ext cx="7886700" cy="4781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fr-FR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Application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28660" y="2736607"/>
            <a:ext cx="828680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fr-FR" sz="5400" b="1" dirty="0"/>
              <a:t>    </a:t>
            </a:r>
            <a:r>
              <a:rPr lang="fr-F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6111080"/>
            <a:ext cx="1337716" cy="505680"/>
          </a:xfrm>
          <a:prstGeom prst="rect">
            <a:avLst/>
          </a:prstGeom>
          <a:noFill/>
        </p:spPr>
      </p:pic>
      <p:sp>
        <p:nvSpPr>
          <p:cNvPr id="7" name="Espace réservé du numéro de diapositive 4"/>
          <p:cNvSpPr txBox="1"/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6" name="Espace réservé du contenu 2"/>
          <p:cNvSpPr txBox="1"/>
          <p:nvPr/>
        </p:nvSpPr>
        <p:spPr>
          <a:xfrm>
            <a:off x="0" y="1368152"/>
            <a:ext cx="9144000" cy="5353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BE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342900">
              <a:buFont typeface="Arial" panose="020B0604020202020204" pitchFamily="34" charset="0"/>
              <a:buChar char="•"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Une chaîne de caractère est un tableau de caractères qui se termine par '\0'.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342900">
              <a:buFont typeface="Arial" panose="020B0604020202020204" pitchFamily="34" charset="0"/>
              <a:buChar char="•"/>
            </a:pP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342900">
              <a:buFont typeface="Arial" panose="020B0604020202020204" pitchFamily="34" charset="0"/>
              <a:buChar char="•"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peut manipuler une chaîne avec l'utilisation des fonctions 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0">
              <a:buFont typeface="Arial" panose="020B0604020202020204" pitchFamily="34" charset="0"/>
              <a:buNone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prédéfinies de la bibliothèque « string.h» .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0">
              <a:buFont typeface="Arial" panose="020B0604020202020204" pitchFamily="34" charset="0"/>
              <a:buNone/>
            </a:pP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342900">
              <a:buFont typeface="Arial" panose="020B0604020202020204" pitchFamily="34" charset="0"/>
              <a:buChar char="•"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tableau de chaînes de caractères est un tableau à deux 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0">
              <a:buFont typeface="Arial" panose="020B0604020202020204" pitchFamily="34" charset="0"/>
              <a:buNone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dimensions où une ligne représente une chaîne et les colonnes 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0">
              <a:buFont typeface="Arial" panose="020B0604020202020204" pitchFamily="34" charset="0"/>
              <a:buNone/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représentent les caractères de la chaîne.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0">
              <a:buFont typeface="Arial" panose="020B0604020202020204" pitchFamily="34" charset="0"/>
              <a:buNone/>
            </a:pP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0">
              <a:buFont typeface="Arial" panose="020B0604020202020204" pitchFamily="34" charset="0"/>
              <a:buNone/>
            </a:pP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re 6"/>
          <p:cNvSpPr txBox="1"/>
          <p:nvPr/>
        </p:nvSpPr>
        <p:spPr>
          <a:xfrm>
            <a:off x="571472" y="756360"/>
            <a:ext cx="7886700" cy="4781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lang="fr-FR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Conclusion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452880"/>
            <a:ext cx="7886700" cy="4351338"/>
          </a:xfrm>
        </p:spPr>
        <p:txBody>
          <a:bodyPr>
            <a:normAutofit fontScale="9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 fin de ce chapitre, l'étudiant sera capable de :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Times New Roman" panose="02020603050405020304" pitchFamily="18" charset="0"/>
              <a:buChar char="⁻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3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onnaître les chaînes de caractères </a:t>
            </a:r>
            <a:endParaRPr lang="fr-FR" sz="31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Times New Roman" panose="02020603050405020304" pitchFamily="18" charset="0"/>
              <a:buChar char="⁻"/>
            </a:pPr>
            <a:r>
              <a:rPr lang="fr-FR" sz="3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des chaînes de caractères</a:t>
            </a:r>
            <a:endParaRPr lang="fr-FR" sz="31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Times New Roman" panose="02020603050405020304" pitchFamily="18" charset="0"/>
              <a:buChar char="⁻"/>
            </a:pPr>
            <a:r>
              <a:rPr lang="fr-FR" sz="3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Utiliser les fonctions de la bibliothèque string.h</a:t>
            </a:r>
            <a:endParaRPr lang="fr-FR" sz="31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Times New Roman" panose="02020603050405020304" pitchFamily="18" charset="0"/>
              <a:buChar char="⁻"/>
            </a:pPr>
            <a:r>
              <a:rPr lang="fr-FR" sz="3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les tableaux de chaînes</a:t>
            </a:r>
            <a:endParaRPr lang="fr-FR" sz="31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14903" y="692696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Objectifs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4040" y="2822967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fr-FR" sz="5400" b="1" dirty="0"/>
              <a:t>    </a:t>
            </a: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6111080"/>
            <a:ext cx="1337716" cy="505680"/>
          </a:xfrm>
          <a:prstGeom prst="rect">
            <a:avLst/>
          </a:prstGeom>
          <a:noFill/>
        </p:spPr>
      </p:pic>
      <p:sp>
        <p:nvSpPr>
          <p:cNvPr id="7" name="Espace réservé du numéro de diapositive 4"/>
          <p:cNvSpPr txBox="1"/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000108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14903" y="692696"/>
            <a:ext cx="624311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endParaRPr lang="fr-FR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8596" y="1500174"/>
            <a:ext cx="8463884" cy="4809146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C, une chaîne de caractères est un tableau de caractères dont le dernier élément est le caractère nul, noté </a:t>
            </a:r>
            <a:r>
              <a:rPr lang="fr-F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‘\0’</a:t>
            </a:r>
            <a:r>
              <a:rPr lang="fr-F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fr-F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endParaRPr lang="fr-F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éléments du tableau sont de type </a:t>
            </a:r>
            <a:r>
              <a:rPr lang="fr-F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fr-F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0" y="2851542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fr-FR" sz="5400" b="1" dirty="0"/>
              <a:t>    </a:t>
            </a:r>
            <a:r>
              <a:rPr lang="fr-F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Déclaration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6111080"/>
            <a:ext cx="1337716" cy="505680"/>
          </a:xfrm>
          <a:prstGeom prst="rect">
            <a:avLst/>
          </a:prstGeom>
          <a:noFill/>
        </p:spPr>
      </p:pic>
      <p:sp>
        <p:nvSpPr>
          <p:cNvPr id="7" name="Espace réservé du numéro de diapositive 4"/>
          <p:cNvSpPr txBox="1"/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673260"/>
            <a:ext cx="8393586" cy="557216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fr-FR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Syntaxe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</a:t>
            </a:r>
            <a:r>
              <a:rPr lang="fr-FR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 </a:t>
            </a:r>
            <a:r>
              <a:rPr lang="fr-FR" sz="24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Nom_chaine</a:t>
            </a:r>
            <a:r>
              <a:rPr lang="fr-FR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[n+1] ;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 algn="just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Le nom d’une chaîne représente </a:t>
            </a:r>
            <a:r>
              <a:rPr lang="fr-F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l’adresse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premier caractère   de la chaine.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 algn="just">
              <a:buFontTx/>
              <a:buChar char="-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Lors de la déclaration, il faut indiquer l’espace à réserver en   mémoire pour le stockage de la chaîne.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Pour une chaîne de n caractères,  il faut réserver n+1 octets.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fr-FR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fr-FR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 : </a:t>
            </a:r>
            <a:endParaRPr lang="fr-FR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nom [20];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 de déclarer une chaîne de caractères de taille 19 caractères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903" y="692696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Déclaration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9970</Words>
  <Application>WPS Presentation</Application>
  <PresentationFormat>Affichage à l'écran (4:3)</PresentationFormat>
  <Paragraphs>859</Paragraphs>
  <Slides>46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3" baseType="lpstr">
      <vt:lpstr>Arial</vt:lpstr>
      <vt:lpstr>SimSun</vt:lpstr>
      <vt:lpstr>Wingdings</vt:lpstr>
      <vt:lpstr>Times New Roman</vt:lpstr>
      <vt:lpstr>Aparajita</vt:lpstr>
      <vt:lpstr>Microsoft YaHei</vt:lpstr>
      <vt:lpstr>Times New Roman</vt:lpstr>
      <vt:lpstr>Calibri Light</vt:lpstr>
      <vt:lpstr>Calibri</vt:lpstr>
      <vt:lpstr>Nirmala UI</vt:lpstr>
      <vt:lpstr>Arial Unicode MS</vt:lpstr>
      <vt:lpstr>Arial Narrow</vt:lpstr>
      <vt:lpstr>Baskerville Old Face</vt:lpstr>
      <vt:lpstr>Thème Office</vt:lpstr>
      <vt:lpstr>Office Theme</vt:lpstr>
      <vt:lpstr>1_Office Theme</vt:lpstr>
      <vt:lpstr>Paint.Picture</vt:lpstr>
      <vt:lpstr>PowerPoint 演示文稿</vt:lpstr>
      <vt:lpstr>PowerPoint 演示文稿</vt:lpstr>
      <vt:lpstr>      Plan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Fonctions de manipulation de chaînes</vt:lpstr>
      <vt:lpstr>    Fonctions de manipulation de chaînes</vt:lpstr>
      <vt:lpstr>    Fonctions de manipulation de chaînes</vt:lpstr>
      <vt:lpstr>    Fonctions de manipulation de chaînes</vt:lpstr>
      <vt:lpstr>    Fonctions de manipulation de chaînes</vt:lpstr>
      <vt:lpstr>    Fonctions de manipulation de chaînes</vt:lpstr>
      <vt:lpstr>    Fonctions de manipulation de chaînes</vt:lpstr>
      <vt:lpstr>    Fonctions de manipulation de chaînes</vt:lpstr>
      <vt:lpstr>    Fonctions de manipulation de chaînes</vt:lpstr>
      <vt:lpstr>    Fonctions de manipulation de chaînes</vt:lpstr>
      <vt:lpstr>    Fonctions de manipulation de chaînes</vt:lpstr>
      <vt:lpstr>    Fonctions de manipulation de chaînes</vt:lpstr>
      <vt:lpstr>    Fonctions de manipulation de chaînes</vt:lpstr>
      <vt:lpstr>    Fonctions de manipulation de chaînes</vt:lpstr>
      <vt:lpstr>    Application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esprit</dc:creator>
  <cp:lastModifiedBy>nizar</cp:lastModifiedBy>
  <cp:revision>481</cp:revision>
  <dcterms:created xsi:type="dcterms:W3CDTF">2017-09-09T12:22:00Z</dcterms:created>
  <dcterms:modified xsi:type="dcterms:W3CDTF">2021-10-14T10:33:00Z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1036-11.2.0.10323</vt:lpwstr>
  </property>
  <property fmtid="{D5CDD505-2E9C-101B-9397-08002B2CF9AE}" pid="3" name="ICV">
    <vt:lpwstr>A082E9FD0F614F2093D2DFC21698F996</vt:lpwstr>
  </property>
</Properties>
</file>