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sldIdLst>
    <p:sldId id="257" r:id="rId3"/>
    <p:sldId id="260" r:id="rId4"/>
    <p:sldId id="258" r:id="rId5"/>
    <p:sldId id="262" r:id="rId6"/>
    <p:sldId id="325" r:id="rId7"/>
    <p:sldId id="324" r:id="rId8"/>
    <p:sldId id="275" r:id="rId9"/>
    <p:sldId id="308" r:id="rId10"/>
    <p:sldId id="320" r:id="rId11"/>
    <p:sldId id="321" r:id="rId12"/>
    <p:sldId id="310" r:id="rId13"/>
    <p:sldId id="319" r:id="rId14"/>
    <p:sldId id="323" r:id="rId15"/>
    <p:sldId id="312" r:id="rId16"/>
    <p:sldId id="311" r:id="rId17"/>
    <p:sldId id="313" r:id="rId18"/>
    <p:sldId id="314" r:id="rId19"/>
    <p:sldId id="344" r:id="rId20"/>
    <p:sldId id="315" r:id="rId21"/>
    <p:sldId id="316" r:id="rId22"/>
    <p:sldId id="317" r:id="rId23"/>
    <p:sldId id="318" r:id="rId24"/>
    <p:sldId id="345" r:id="rId25"/>
  </p:sldIdLst>
  <p:sldSz cx="9144000" cy="6858000" type="screen4x3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86380" autoAdjust="0"/>
  </p:normalViewPr>
  <p:slideViewPr>
    <p:cSldViewPr>
      <p:cViewPr varScale="1">
        <p:scale>
          <a:sx n="63" d="100"/>
          <a:sy n="63" d="100"/>
        </p:scale>
        <p:origin x="-1362" y="-96"/>
      </p:cViewPr>
      <p:guideLst>
        <p:guide orient="horz" pos="2107"/>
        <p:guide pos="2880"/>
      </p:guideLst>
    </p:cSldViewPr>
  </p:slideViewPr>
  <p:outlineViewPr>
    <p:cViewPr>
      <p:scale>
        <a:sx n="33" d="100"/>
        <a:sy n="33" d="100"/>
      </p:scale>
      <p:origin x="246" y="3631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314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6CCD8A3-D0C3-4B8F-81C5-B7B3A13A24B7}" type="datetimeFigureOut">
              <a:rPr lang="fr-FR" smtClean="0"/>
              <a:pPr/>
              <a:t>27/10/2021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ACFBFDCE-FF8E-4804-9ED7-98E068DE68B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E0D2-EA99-4A03-A4DC-98DF39EFEC9F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E0D2-EA99-4A03-A4DC-98DF39EFEC9F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baseline="0" dirty="0">
              <a:cs typeface="Arial" panose="020B0604020202020204" pitchFamily="34" charset="0"/>
            </a:endParaRPr>
          </a:p>
          <a:p>
            <a:pPr defTabSz="990600">
              <a:defRPr/>
            </a:pPr>
            <a:endParaRPr lang="fr-FR" dirty="0"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72BC6-E43E-4D33-92EC-8931FBF7167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BFDCE-FF8E-4804-9ED7-98E068DE68B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E0D2-EA99-4A03-A4DC-98DF39EFEC9F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4CA-DDF0-4922-A076-B3FFF707F360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8A2A-CEE3-4AC8-88AC-18907018F13D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9D686-199F-4CD9-B9B3-3B14DEC38394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4EA7-33E1-452B-A5BE-4BB07EA6C97D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0ABD-5EDF-4330-87A1-F5E091149F39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56DF-D467-4D7C-956A-CDFE02484858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B8A-BCB1-4BD7-857A-6FFFDA648566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788-06AD-4519-807E-844AC9CFD440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9E3DF-E6EC-43E0-A217-4BBDF4075969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F12B-9D92-47AE-A88E-E4E9342549DE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CF42-56A6-4127-923C-0462989227D6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6E91-AD3D-4A26-91B5-BD697B5F7642}" type="datetime1">
              <a:rPr lang="fr-FR" smtClean="0"/>
              <a:pPr/>
              <a:t>27/10/2021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</p:spPr>
      </p:pic>
      <p:sp>
        <p:nvSpPr>
          <p:cNvPr id="7" name="Title 6"/>
          <p:cNvSpPr txBox="1"/>
          <p:nvPr/>
        </p:nvSpPr>
        <p:spPr>
          <a:xfrm>
            <a:off x="141195" y="2281173"/>
            <a:ext cx="9002806" cy="2433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CA" sz="3200" b="1" i="0" u="none" strike="noStrike" kern="1200" cap="none" spc="0" normalizeH="0" baseline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Programmation</a:t>
            </a:r>
            <a:r>
              <a:rPr kumimoji="0" lang="fr-CA" sz="3200" b="1" i="0" u="none" strike="noStrike" kern="1200" cap="none" spc="0" normalizeH="0" noProof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Procédurale 1</a:t>
            </a:r>
            <a:endParaRPr kumimoji="0" lang="fr-CA" sz="3200" b="1" i="0" u="none" strike="noStrike" kern="1200" cap="none" spc="0" normalizeH="0" baseline="0" noProof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 txBox="1"/>
          <p:nvPr/>
        </p:nvSpPr>
        <p:spPr>
          <a:xfrm>
            <a:off x="898930" y="4000504"/>
            <a:ext cx="7467835" cy="1696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arajita" pitchFamily="34" charset="0"/>
              <a:ea typeface="Microsoft YaHei" panose="020B0503020204020204" pitchFamily="34" charset="-122"/>
              <a:cs typeface="Aparajita" pitchFamily="34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fr-FR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Equipe Algorithmique &amp; Programmation</a:t>
            </a: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fr-FR" sz="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Année universitaire </a:t>
            </a:r>
            <a:r>
              <a:rPr kumimoji="0" lang="fr-FR" sz="3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fr-FR" sz="3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2021 - 2022</a:t>
            </a:r>
            <a:endParaRPr kumimoji="0" lang="fr-CA" sz="3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9552" y="3643314"/>
            <a:ext cx="3816424" cy="258445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</a:p>
          <a:p>
            <a:endParaRPr lang="fr-FR" b="1" dirty="0"/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nom[30];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moyenneScolaire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71327"/>
          </a:xfrm>
        </p:spPr>
        <p:txBody>
          <a:bodyPr/>
          <a:lstStyle/>
          <a:p>
            <a:pPr algn="just"/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variable structurée doit être définie comme suit : </a:t>
            </a:r>
          </a:p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Nom_Structure</a:t>
            </a:r>
            <a:r>
              <a:rPr lang="fr-F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Var_Structure</a:t>
            </a:r>
            <a:r>
              <a:rPr lang="fr-FR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14853" y="678726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d’une Variable (1/3)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0528" y="3645024"/>
            <a:ext cx="3851952" cy="258445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</a:p>
          <a:p>
            <a:endParaRPr lang="fr-FR" b="1" dirty="0"/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nom[30];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moyenneScolaire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E1, E2;</a:t>
            </a:r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9" name="Double flèche horizontale 8"/>
          <p:cNvSpPr/>
          <p:nvPr/>
        </p:nvSpPr>
        <p:spPr>
          <a:xfrm>
            <a:off x="4427984" y="4797152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2088" y="2973708"/>
            <a:ext cx="4572032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Exemple: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Nom[30];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MoyenneScolaire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52118" y="5003498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Déclaration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57542" y="2165032"/>
            <a:ext cx="5429288" cy="398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b="1" dirty="0" err="1">
                <a:solidFill>
                  <a:schemeClr val="tx2"/>
                </a:solidFill>
              </a:rPr>
              <a:t>typedef</a:t>
            </a:r>
            <a:r>
              <a:rPr lang="fr-FR" b="1" dirty="0"/>
              <a:t> </a:t>
            </a:r>
            <a:r>
              <a:rPr lang="fr-FR" b="1" dirty="0" err="1"/>
              <a:t>struct</a:t>
            </a:r>
            <a:r>
              <a:rPr lang="fr-FR" b="1" dirty="0"/>
              <a:t>  &lt;</a:t>
            </a:r>
            <a:r>
              <a:rPr lang="fr-FR" b="1" dirty="0" err="1"/>
              <a:t>Nom_Structure</a:t>
            </a:r>
            <a:r>
              <a:rPr lang="fr-FR" b="1" dirty="0"/>
              <a:t>&gt; &lt;</a:t>
            </a:r>
            <a:r>
              <a:rPr lang="fr-FR" b="1" dirty="0" err="1"/>
              <a:t>nom_Definition</a:t>
            </a:r>
            <a:r>
              <a:rPr lang="fr-FR" b="1" dirty="0"/>
              <a:t>&gt;;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403258" y="3627769"/>
            <a:ext cx="42862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err="1"/>
              <a:t>typedef</a:t>
            </a:r>
            <a:r>
              <a:rPr lang="fr-FR" b="1" dirty="0"/>
              <a:t>  </a:t>
            </a:r>
            <a:r>
              <a:rPr lang="fr-FR" b="1" dirty="0" err="1"/>
              <a:t>struct</a:t>
            </a:r>
            <a:r>
              <a:rPr lang="fr-FR" b="1" dirty="0"/>
              <a:t> </a:t>
            </a:r>
            <a:r>
              <a:rPr lang="fr-FR" b="1" dirty="0" err="1"/>
              <a:t>etudiant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E</a:t>
            </a:r>
            <a:r>
              <a:rPr lang="fr-FR" b="1" dirty="0"/>
              <a:t>tudiant;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94994" y="5602941"/>
            <a:ext cx="4429156" cy="645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  E</a:t>
            </a:r>
            <a:r>
              <a:rPr lang="fr-FR" b="1" dirty="0"/>
              <a:t>tudiant</a:t>
            </a:r>
            <a:r>
              <a:rPr lang="fr-FR" dirty="0"/>
              <a:t> E1;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52145" y="637540"/>
            <a:ext cx="7839075" cy="631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d’une Variable : Utilisation de </a:t>
            </a:r>
            <a:r>
              <a:rPr lang="fr-FR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(2/3)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94994" y="5531503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 &lt;</a:t>
            </a:r>
            <a:r>
              <a:rPr lang="fr-FR" b="1" dirty="0" err="1"/>
              <a:t>Nom_Définition</a:t>
            </a:r>
            <a:r>
              <a:rPr lang="fr-FR" b="1" dirty="0"/>
              <a:t>&gt; &lt;</a:t>
            </a:r>
            <a:r>
              <a:rPr lang="fr-FR" b="1" dirty="0" err="1"/>
              <a:t>Var_Structure</a:t>
            </a:r>
            <a:r>
              <a:rPr lang="fr-FR" b="1" dirty="0"/>
              <a:t>&gt;;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ZoneTexte 18"/>
          <p:cNvSpPr txBox="1"/>
          <p:nvPr/>
        </p:nvSpPr>
        <p:spPr>
          <a:xfrm>
            <a:off x="652118" y="1516078"/>
            <a:ext cx="19288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Syntaxe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7225" y="1678925"/>
            <a:ext cx="5143520" cy="1876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typdef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&lt;type_champ1&gt; &lt;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Nom_Champ1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&lt;type_champ2&gt; &lt;</a:t>
            </a:r>
            <a:r>
              <a:rPr lang="fr-FR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Nom_Champ2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&lt;type_champ3&gt; &lt;</a:t>
            </a:r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Nom_Champ3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fr-FR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20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Nom_Structure</a:t>
            </a:r>
            <a:r>
              <a:rPr lang="fr-FR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57240" y="4425953"/>
            <a:ext cx="457203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typdef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Nom[30];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MoyenneScolaire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}Etudiant;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836133" y="3965273"/>
            <a:ext cx="19288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536414" y="4616151"/>
            <a:ext cx="4429156" cy="6451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b="1" dirty="0"/>
          </a:p>
          <a:p>
            <a:r>
              <a:rPr lang="fr-FR" b="1" dirty="0">
                <a:solidFill>
                  <a:srgbClr val="FF0000"/>
                </a:solidFill>
              </a:rPr>
              <a:t>  E</a:t>
            </a:r>
            <a:r>
              <a:rPr lang="fr-FR" b="1" dirty="0"/>
              <a:t>tudiant</a:t>
            </a:r>
            <a:r>
              <a:rPr lang="fr-FR" dirty="0"/>
              <a:t> E1;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536414" y="46164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 &lt;</a:t>
            </a:r>
            <a:r>
              <a:rPr lang="fr-FR" b="1" dirty="0" err="1"/>
              <a:t>Nom_Structure</a:t>
            </a:r>
            <a:r>
              <a:rPr lang="fr-FR" b="1" dirty="0"/>
              <a:t>&gt; &lt;</a:t>
            </a:r>
            <a:r>
              <a:rPr lang="fr-FR" b="1" dirty="0" err="1"/>
              <a:t>Var_Structure</a:t>
            </a:r>
            <a:r>
              <a:rPr lang="fr-FR" b="1" dirty="0"/>
              <a:t>&gt;;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652145" y="637540"/>
            <a:ext cx="7839075" cy="631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algn="ctr"/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d’une Variable : Utilisation de </a:t>
            </a:r>
            <a:r>
              <a:rPr lang="fr-FR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(3/3)</a:t>
            </a:r>
          </a:p>
        </p:txBody>
      </p:sp>
      <p:sp>
        <p:nvSpPr>
          <p:cNvPr id="4" name="ZoneTexte 18"/>
          <p:cNvSpPr txBox="1"/>
          <p:nvPr/>
        </p:nvSpPr>
        <p:spPr>
          <a:xfrm>
            <a:off x="857223" y="3965273"/>
            <a:ext cx="19288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</a:p>
        </p:txBody>
      </p:sp>
      <p:sp>
        <p:nvSpPr>
          <p:cNvPr id="5" name="ZoneTexte 18"/>
          <p:cNvSpPr txBox="1"/>
          <p:nvPr/>
        </p:nvSpPr>
        <p:spPr>
          <a:xfrm>
            <a:off x="857223" y="1268428"/>
            <a:ext cx="19288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3085" y="3014980"/>
            <a:ext cx="4172585" cy="258445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b="1" dirty="0"/>
              <a:t>Exemple:</a:t>
            </a:r>
          </a:p>
          <a:p>
            <a:endParaRPr lang="fr-FR" b="1" dirty="0"/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nom[30];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moyenneScolaire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fr-FR" dirty="0"/>
          </a:p>
          <a:p>
            <a:r>
              <a:rPr lang="fr-FR" b="1" dirty="0" err="1"/>
              <a:t>struct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0070C0"/>
                </a:solidFill>
              </a:rPr>
              <a:t>etudiant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E1=</a:t>
            </a:r>
            <a:r>
              <a:rPr lang="fr-FR" b="1" dirty="0"/>
              <a:t>{</a:t>
            </a:r>
            <a:r>
              <a:rPr lang="fr-FR" dirty="0"/>
              <a:t>" test ",</a:t>
            </a:r>
            <a:r>
              <a:rPr lang="fr-FR"/>
              <a:t>21,12</a:t>
            </a:r>
            <a:r>
              <a:rPr lang="fr-FR" b="1" smtClean="0"/>
              <a:t>};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Initialiser une structure en indiquant entre </a:t>
            </a:r>
            <a:r>
              <a:rPr lang="fr-FR" sz="2400" dirty="0"/>
              <a:t>accolades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liste des valeurs séparées par des virgules.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23" y="692696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 d’une Structure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0771" y="668605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/>
          <a:p>
            <a:pPr lvl="0"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d’une structure (1/2)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4222" y="4300224"/>
            <a:ext cx="721523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P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affecter des valeurs à la variable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E1,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pourra écrire: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E1.Niveau =  2;                       </a:t>
            </a:r>
            <a:r>
              <a:rPr lang="fr-FR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affectation d’un champ</a:t>
            </a:r>
          </a:p>
          <a:p>
            <a:endParaRPr lang="fr-FR" sz="20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("donner la moyenne \n ") ;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("%f", &amp;E1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Moyenne) ; </a:t>
            </a:r>
            <a:r>
              <a:rPr lang="fr-FR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//stockage dans un champ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3930" y="1571625"/>
            <a:ext cx="8344535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aux champs:</a:t>
            </a:r>
          </a:p>
          <a:p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accéder aux champs d'une structure on utilise l'opérateur de</a:t>
            </a: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 (un simple </a:t>
            </a: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placé entre le nom de la variable structurée</a:t>
            </a:r>
          </a:p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 nom du champ.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Syntaxe:</a:t>
            </a:r>
          </a:p>
          <a:p>
            <a:r>
              <a:rPr lang="fr-FR" b="1" dirty="0"/>
              <a:t>                          &lt;</a:t>
            </a:r>
            <a:r>
              <a:rPr lang="fr-FR" b="1" dirty="0" err="1"/>
              <a:t>Var_Structure</a:t>
            </a:r>
            <a:r>
              <a:rPr lang="fr-FR" b="1" dirty="0"/>
              <a:t>&gt;</a:t>
            </a:r>
            <a:r>
              <a:rPr lang="fr-FR" sz="2400" b="1" dirty="0">
                <a:solidFill>
                  <a:srgbClr val="FF0000"/>
                </a:solidFill>
              </a:rPr>
              <a:t>.</a:t>
            </a:r>
            <a:r>
              <a:rPr lang="fr-FR" b="1" dirty="0"/>
              <a:t>&lt;</a:t>
            </a:r>
            <a:r>
              <a:rPr lang="fr-FR" b="1" dirty="0" err="1"/>
              <a:t>Nom_Champ</a:t>
            </a:r>
            <a:r>
              <a:rPr lang="fr-FR" b="1" dirty="0"/>
              <a:t>&gt; ;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63905" y="1513824"/>
            <a:ext cx="7215238" cy="458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existe deux types d’affectation: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Soit d’une façon individuelle (champs par champs), sur chacun de leurs champs: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E1. niveau = E2.niveau;</a:t>
            </a: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E1.moyenne = E2.moyenne;</a:t>
            </a:r>
          </a:p>
          <a:p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Soit d’une manière globale sur toute la structure.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E1 = E2;</a:t>
            </a:r>
            <a:endParaRPr lang="fr-FR" sz="2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63905" y="1643048"/>
            <a:ext cx="5339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Soit E1 et E2 deux variables de type Etudiant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0771" y="668605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Utilisation d’une structure (2/2)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08" y="661937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46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contenant des tableaux</a:t>
            </a:r>
            <a:endParaRPr kumimoji="0" lang="fr-FR" sz="246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669" y="1378569"/>
            <a:ext cx="8143932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structure peut contenir des champs de type chaîne de caractères ou bien de type tableau.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Etudiant 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 [30];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[30];</a:t>
            </a:r>
          </a:p>
          <a:p>
            <a:pPr lvl="1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notes [4];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E1,E2;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E1.nom[0]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désigne le premier caractère du champ nom de l’étudiant E1</a:t>
            </a: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E2.notes[3]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désigne la quatrième note du tableau notes de l’étudiant E2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512018" y="581292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/>
          <a:p>
            <a:pPr lvl="0"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imbriquées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015" y="1212215"/>
            <a:ext cx="8629015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structure imbriquée est une structure qui contient aussi un ou plusieurs champ(s) de type structure. Cette dernière doit être différente de la première.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Exemple:</a:t>
            </a:r>
          </a:p>
          <a:p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jour;</a:t>
            </a:r>
          </a:p>
          <a:p>
            <a:pPr lvl="1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mois;</a:t>
            </a:r>
          </a:p>
          <a:p>
            <a:pPr lvl="1"/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annee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Etudiant {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 [30] ;</a:t>
            </a:r>
          </a:p>
          <a:p>
            <a:pPr lvl="1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[30] ;</a:t>
            </a:r>
          </a:p>
          <a:p>
            <a:pPr lvl="1"/>
            <a:r>
              <a:rPr lang="fr-FR" sz="2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date_naissance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fr-FR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structure Date doit aussi être déclarée et définie avant la structure Etudiant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966043" y="641617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19932" y="2489467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Exercices 1 et 2 de la série d'exercices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0" y="2643183"/>
            <a:ext cx="9144000" cy="15716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None/>
              <a:defRPr/>
            </a:pPr>
            <a:r>
              <a:rPr lang="fr-FR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Tableaux de structures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500306"/>
            <a:ext cx="82809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structures &amp; Tableaux de structures</a:t>
            </a: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8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2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108"/>
            <a:ext cx="8435280" cy="5237204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24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203" y="605577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/>
          <a:p>
            <a:pPr lvl="0" algn="ctr"/>
            <a:r>
              <a:rPr lang="fr-FR" sz="2800" b="1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et Déclaration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251520" y="999808"/>
            <a:ext cx="8640960" cy="566866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Clr>
                <a:srgbClr val="C00000"/>
              </a:buClr>
              <a:buNone/>
            </a:pPr>
            <a:endParaRPr lang="fr-FR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tableau de structures est un tableau dont les éléments sont de type structure.</a:t>
            </a:r>
          </a:p>
          <a:p>
            <a:pPr marL="57150" indent="0">
              <a:buClr>
                <a:srgbClr val="C00000"/>
              </a:buClr>
              <a:buNone/>
            </a:pPr>
            <a:endParaRPr lang="fr-FR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endParaRPr lang="fr-FR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>
                <a:srgbClr val="C00000"/>
              </a:buClr>
              <a:buNone/>
            </a:pPr>
            <a:endParaRPr lang="fr-FR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Nom_Structure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fr-FR" sz="33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&lt;type_champ1&gt; &lt;</a:t>
            </a:r>
            <a:r>
              <a:rPr lang="fr-FR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Nom_Champ1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&lt;type_champ2&gt; &lt;</a:t>
            </a:r>
            <a:r>
              <a:rPr lang="fr-FR" sz="33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Nom_Champ2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&lt;type_champ3&gt; &lt;</a:t>
            </a:r>
            <a:r>
              <a:rPr lang="fr-FR" sz="33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Nom_Champ3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3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57150" indent="0">
              <a:buClr>
                <a:srgbClr val="C00000"/>
              </a:buClr>
              <a:buNone/>
            </a:pPr>
            <a:r>
              <a:rPr lang="fr-FR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</a:t>
            </a:r>
            <a:r>
              <a:rPr lang="fr-FR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Nom_Structure</a:t>
            </a:r>
            <a:r>
              <a:rPr lang="fr-FR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tab [taille]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FR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fr-FR" sz="33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tab est le nom du tableau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fr-FR" sz="33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379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lang="fr-FR" sz="33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Etudiant 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57250" lvl="2" indent="0">
              <a:buNone/>
            </a:pP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nom [30];</a:t>
            </a:r>
          </a:p>
          <a:p>
            <a:pPr marL="857250" lvl="2" indent="0">
              <a:buNone/>
            </a:pP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fr-F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[30];</a:t>
            </a:r>
          </a:p>
          <a:p>
            <a:pPr marL="857250" lvl="2" indent="0">
              <a:buNone/>
            </a:pPr>
            <a:r>
              <a:rPr lang="fr-F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notes [4];</a:t>
            </a:r>
          </a:p>
          <a:p>
            <a:pPr marL="400050" lvl="1" indent="0">
              <a:buNone/>
            </a:pP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400050" lvl="1" indent="0">
              <a:buNone/>
            </a:pPr>
            <a:r>
              <a:rPr lang="fr-FR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Etudiant Classe[10];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fr-FR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557098" y="648672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/>
          <a:p>
            <a:pPr lvl="0"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Accès à un champ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/>
          <p:cNvSpPr txBox="1"/>
          <p:nvPr/>
        </p:nvSpPr>
        <p:spPr>
          <a:xfrm>
            <a:off x="251520" y="1137250"/>
            <a:ext cx="8435280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Clr>
                <a:srgbClr val="C00000"/>
              </a:buClr>
              <a:buNone/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fr-FR" b="1" dirty="0">
              <a:solidFill>
                <a:schemeClr val="accent6"/>
              </a:solidFill>
            </a:endParaRPr>
          </a:p>
          <a:p>
            <a:pPr marL="57150" indent="0">
              <a:buClr>
                <a:srgbClr val="C00000"/>
              </a:buClr>
              <a:buNone/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Classe[i]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.note[1]= 15: 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désigne l’affectation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la valeur 15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F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 </a:t>
            </a:r>
            <a:r>
              <a:rPr lang="fr-F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note[1] de l’élément de rang i du tableau Classe.</a:t>
            </a:r>
          </a:p>
          <a:p>
            <a:pPr marL="57150" indent="0">
              <a:buClr>
                <a:srgbClr val="C00000"/>
              </a:buClr>
              <a:buNone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" indent="0">
              <a:buClr>
                <a:srgbClr val="C00000"/>
              </a:buClr>
              <a:buNone/>
            </a:pP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Classe.note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    =&gt;   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N’a pas de sens!</a:t>
            </a:r>
            <a:endParaRPr lang="fr-FR" dirty="0">
              <a:solidFill>
                <a:srgbClr val="FF0000"/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150" indent="0">
              <a:buClr>
                <a:srgbClr val="C00000"/>
              </a:buClr>
              <a:buNone/>
            </a:pP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3059539" y="4795887"/>
            <a:ext cx="934821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3216647" y="4795887"/>
            <a:ext cx="620601" cy="864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-179161" y="1143361"/>
            <a:ext cx="4067944" cy="5237204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C00000"/>
              </a:buClr>
              <a:buNone/>
            </a:pP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00050" lvl="1" indent="0">
              <a:buNone/>
            </a:pP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57250" lvl="2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nom [30];</a:t>
            </a:r>
          </a:p>
          <a:p>
            <a:pPr marL="857250" lvl="2" indent="0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[30];</a:t>
            </a:r>
          </a:p>
          <a:p>
            <a:pPr marL="857250" lvl="2" indent="0"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notes [4];</a:t>
            </a:r>
          </a:p>
          <a:p>
            <a:pPr marL="400050" lvl="1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Etudiant;</a:t>
            </a:r>
          </a:p>
          <a:p>
            <a:pPr marL="457200" lvl="1" indent="0">
              <a:buClr>
                <a:srgbClr val="C00000"/>
              </a:buClr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</a:t>
            </a:r>
          </a:p>
          <a:p>
            <a:pPr marL="857250" lvl="2" indent="0">
              <a:buClr>
                <a:srgbClr val="C00000"/>
              </a:buClr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Classe[5]; </a:t>
            </a:r>
          </a:p>
          <a:p>
            <a:pPr marL="857250" lvl="2" indent="0">
              <a:buClr>
                <a:srgbClr val="C00000"/>
              </a:buClr>
              <a:buNone/>
            </a:pP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57250" lvl="2" indent="0">
              <a:buClr>
                <a:srgbClr val="C00000"/>
              </a:buClr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-137160" y="512445"/>
            <a:ext cx="4025900" cy="631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800" b="1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Espace réservé du contenu 2"/>
          <p:cNvSpPr txBox="1"/>
          <p:nvPr/>
        </p:nvSpPr>
        <p:spPr>
          <a:xfrm>
            <a:off x="3103265" y="1143541"/>
            <a:ext cx="5904656" cy="6048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rgbClr val="C00000"/>
              </a:buClr>
              <a:buNone/>
            </a:pPr>
            <a:r>
              <a:rPr lang="fr-FR" sz="2200" b="1" dirty="0"/>
              <a:t>/*remplissage  des 5 éléments du tableau Classe */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b="1" dirty="0"/>
              <a:t>for</a:t>
            </a:r>
            <a:r>
              <a:rPr lang="fr-FR" sz="2200" dirty="0"/>
              <a:t>(i = 0 ; i &lt;5 ; i++) 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{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dirty="0" err="1"/>
              <a:t>printf</a:t>
            </a:r>
            <a:r>
              <a:rPr lang="fr-FR" sz="2200" dirty="0"/>
              <a:t>(</a:t>
            </a:r>
            <a:r>
              <a:rPr lang="fr-FR" sz="2200" i="1" dirty="0"/>
              <a:t>" Nom:" );</a:t>
            </a:r>
            <a:r>
              <a:rPr lang="fr-FR" sz="2200" i="1" dirty="0" err="1"/>
              <a:t>scanf</a:t>
            </a:r>
            <a:r>
              <a:rPr lang="fr-FR" sz="2200" i="1" dirty="0"/>
              <a:t>("%</a:t>
            </a:r>
            <a:r>
              <a:rPr lang="fr-FR" sz="2200" i="1" dirty="0" err="1"/>
              <a:t>s",Classe</a:t>
            </a:r>
            <a:r>
              <a:rPr lang="fr-FR" sz="2200" i="1" dirty="0"/>
              <a:t>[i].nom);</a:t>
            </a:r>
            <a:endParaRPr lang="fr-FR" sz="2200" dirty="0"/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dirty="0" err="1"/>
              <a:t>printf</a:t>
            </a:r>
            <a:r>
              <a:rPr lang="fr-FR" sz="2200" dirty="0"/>
              <a:t>(</a:t>
            </a:r>
            <a:r>
              <a:rPr lang="fr-FR" sz="2200" i="1" dirty="0"/>
              <a:t>" </a:t>
            </a:r>
            <a:r>
              <a:rPr lang="fr-FR" sz="2200" i="1" dirty="0" err="1"/>
              <a:t>Prenom</a:t>
            </a:r>
            <a:r>
              <a:rPr lang="fr-FR" sz="2200" i="1" dirty="0"/>
              <a:t>:" );</a:t>
            </a:r>
            <a:r>
              <a:rPr lang="fr-FR" sz="2200" i="1" dirty="0" err="1"/>
              <a:t>scanf</a:t>
            </a:r>
            <a:r>
              <a:rPr lang="fr-FR" sz="2200" i="1" dirty="0"/>
              <a:t>("%</a:t>
            </a:r>
            <a:r>
              <a:rPr lang="fr-FR" sz="2200" i="1" dirty="0" err="1"/>
              <a:t>s",Classe</a:t>
            </a:r>
            <a:r>
              <a:rPr lang="fr-FR" sz="2200" i="1" dirty="0"/>
              <a:t>[i].</a:t>
            </a:r>
            <a:r>
              <a:rPr lang="fr-FR" sz="2200" i="1" dirty="0" err="1"/>
              <a:t>prenom</a:t>
            </a:r>
            <a:r>
              <a:rPr lang="fr-FR" sz="2200" i="1" dirty="0"/>
              <a:t>);</a:t>
            </a:r>
            <a:endParaRPr lang="fr-FR" sz="2200" dirty="0"/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for(j=0;j&lt;4;j++)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{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dirty="0" err="1"/>
              <a:t>printf</a:t>
            </a:r>
            <a:r>
              <a:rPr lang="fr-FR" sz="2200" dirty="0"/>
              <a:t>(</a:t>
            </a:r>
            <a:r>
              <a:rPr lang="fr-FR" sz="2200" i="1" dirty="0"/>
              <a:t>" Note %d:"  ,j );</a:t>
            </a:r>
            <a:r>
              <a:rPr lang="fr-FR" sz="2200" i="1" dirty="0" err="1"/>
              <a:t>scanf</a:t>
            </a:r>
            <a:r>
              <a:rPr lang="fr-FR" sz="2200" i="1" dirty="0"/>
              <a:t>("%</a:t>
            </a:r>
            <a:r>
              <a:rPr lang="fr-FR" sz="2200" i="1" dirty="0" err="1"/>
              <a:t>f",&amp;Classe</a:t>
            </a:r>
            <a:r>
              <a:rPr lang="fr-FR" sz="2200" i="1" dirty="0"/>
              <a:t>[i].notes[j]);</a:t>
            </a:r>
            <a:endParaRPr lang="fr-FR" sz="2200" dirty="0"/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}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} 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b="1" dirty="0"/>
              <a:t>/*Affichage des  éléments du tableau Classe*/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b="1" dirty="0"/>
              <a:t>for</a:t>
            </a:r>
            <a:r>
              <a:rPr lang="fr-FR" sz="2200" dirty="0"/>
              <a:t>(i = 0 ; i &lt;5; i++) 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{ 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 err="1"/>
              <a:t>Moy</a:t>
            </a:r>
            <a:r>
              <a:rPr lang="fr-FR" sz="2200" dirty="0"/>
              <a:t>=0;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dirty="0"/>
              <a:t>for(j=0;j&lt;4;j++)</a:t>
            </a:r>
          </a:p>
          <a:p>
            <a:pPr marL="857250" lvl="2" indent="0">
              <a:buClr>
                <a:srgbClr val="C00000"/>
              </a:buClr>
              <a:buNone/>
            </a:pPr>
            <a:r>
              <a:rPr lang="fr-FR" sz="2120" dirty="0" err="1"/>
              <a:t>Moy</a:t>
            </a:r>
            <a:r>
              <a:rPr lang="fr-FR" sz="2120" dirty="0"/>
              <a:t>+=Classe[i].notes[j];</a:t>
            </a:r>
          </a:p>
          <a:p>
            <a:pPr marL="457200" lvl="1" indent="0">
              <a:buClr>
                <a:srgbClr val="C00000"/>
              </a:buClr>
              <a:buNone/>
            </a:pPr>
            <a:r>
              <a:rPr lang="fr-FR" sz="2200" dirty="0" err="1"/>
              <a:t>printf</a:t>
            </a:r>
            <a:r>
              <a:rPr lang="fr-FR" sz="2200" dirty="0"/>
              <a:t>(</a:t>
            </a:r>
            <a:r>
              <a:rPr lang="fr-FR" sz="2200" i="1" dirty="0"/>
              <a:t>" %s %s a une moyenne de %f" , Classe[i].nom, Classe[i].</a:t>
            </a:r>
            <a:r>
              <a:rPr lang="fr-FR" sz="2200" i="1" dirty="0" err="1"/>
              <a:t>prenom,Moy</a:t>
            </a:r>
            <a:r>
              <a:rPr lang="fr-FR" sz="2200" i="1" dirty="0"/>
              <a:t>/4</a:t>
            </a:r>
            <a:r>
              <a:rPr lang="fr-FR" sz="2200" dirty="0"/>
              <a:t>); 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} </a:t>
            </a:r>
          </a:p>
          <a:p>
            <a:pPr marL="457200" lvl="1" indent="0"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fr-FR" sz="2200" dirty="0"/>
              <a:t>}</a:t>
            </a:r>
            <a:endParaRPr lang="fr-FR" sz="2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q"/>
            </a:pPr>
            <a:endParaRPr lang="fr-F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966043" y="641617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19932" y="2489467"/>
            <a:ext cx="6624736" cy="6309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 3 de la série d'exercices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      </a:t>
            </a:r>
            <a:r>
              <a:rPr lang="fr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3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86130" y="169100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fr-FR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Les structures</a:t>
            </a:r>
            <a:endParaRPr lang="fr-FR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355" indent="-151130">
              <a:buFont typeface="Wingdings" panose="05000000000000000000" charset="0"/>
              <a:buChar char="ü"/>
            </a:pPr>
            <a:r>
              <a:rPr lang="fr-FR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  <a:p>
            <a:pPr marL="681355" indent="-151130">
              <a:buFont typeface="Wingdings" panose="05000000000000000000" charset="0"/>
              <a:buChar char="ü"/>
            </a:pP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Syntaxe et Déclaration</a:t>
            </a:r>
          </a:p>
          <a:p>
            <a:pPr marL="0" indent="0">
              <a:buNone/>
            </a:pPr>
            <a:r>
              <a:rPr lang="fr-FR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fr-FR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Les tableaux de structures</a:t>
            </a:r>
          </a:p>
          <a:p>
            <a:pPr marL="575945" indent="75565" defTabSz="914400">
              <a:buFont typeface="Wingdings" panose="05000000000000000000" charset="0"/>
              <a:buChar char="ü"/>
              <a:tabLst>
                <a:tab pos="1343025" algn="l"/>
              </a:tabLst>
            </a:pPr>
            <a:r>
              <a:rPr lang="fr-FR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  <a:p>
            <a:pPr marL="575945" indent="75565" defTabSz="914400">
              <a:buFont typeface="Wingdings" panose="05000000000000000000" charset="0"/>
              <a:buChar char="ü"/>
              <a:tabLst>
                <a:tab pos="1343025" algn="l"/>
              </a:tabLst>
            </a:pP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Syntaxe et Déclaration</a:t>
            </a:r>
          </a:p>
          <a:p>
            <a:pPr marL="575945" indent="75565" defTabSz="914400">
              <a:buFont typeface="Wingdings" panose="05000000000000000000" charset="0"/>
              <a:buChar char="ü"/>
              <a:tabLst>
                <a:tab pos="1343025" algn="l"/>
              </a:tabLst>
            </a:pP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Accès à un champ</a:t>
            </a:r>
            <a:endParaRPr lang="fr-FR" altLang="en-US" sz="2400"/>
          </a:p>
          <a:p>
            <a:pPr marL="0" indent="0">
              <a:buNone/>
            </a:pPr>
            <a:endParaRPr lang="fr-F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0034" y="2540004"/>
            <a:ext cx="82868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4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5</a:t>
            </a:fld>
            <a:endParaRPr lang="fr-BE" sz="2400" b="1" dirty="0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538917" y="134076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imes New Roman" panose="02020603050405020304"/>
                <a:cs typeface="Times New Roman" panose="02020603050405020304"/>
              </a:rPr>
              <a:t> A la fin de ce chapitre, l’apprenant sera capable de:</a:t>
            </a: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dirty="0">
                <a:latin typeface="Times New Roman" panose="02020603050405020304"/>
                <a:cs typeface="Times New Roman" panose="02020603050405020304"/>
              </a:rPr>
              <a:t>Définir une structure, la déclarer, l’initialiser et  l’utiliser.</a:t>
            </a: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dirty="0">
                <a:latin typeface="Times New Roman" panose="02020603050405020304"/>
                <a:cs typeface="Times New Roman" panose="02020603050405020304"/>
              </a:rPr>
              <a:t>Accéder et manipuler les champs d’une structure.</a:t>
            </a: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Déclarer une structure en utilisant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fr-F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Times New Roman" panose="02020603050405020304" pitchFamily="18" charset="0"/>
              <a:buChar char="⁻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structures imbriquées et les tableaux de structures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-542925" y="695325"/>
            <a:ext cx="5544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28889" y="2654304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fr-FR" sz="5400" b="1" dirty="0"/>
              <a:t>   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Structures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D:\esprit 2014\ESPRIT 2014\charte essprit 2014\logo-espr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11" y="6111080"/>
            <a:ext cx="1337716" cy="505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CF4668DC-857F-487D-BFFA-8C0CA5037977}" type="slidenum">
              <a:rPr lang="fr-BE" sz="2400" b="1" smtClean="0">
                <a:solidFill>
                  <a:schemeClr val="tx1"/>
                </a:solidFill>
              </a:rPr>
              <a:pPr/>
              <a:t>6</a:t>
            </a:fld>
            <a:endParaRPr lang="fr-BE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910" y="1000108"/>
            <a:ext cx="7886700" cy="557216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buNone/>
            </a:pPr>
            <a:r>
              <a:rPr lang="fr-FR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fr-FR" sz="9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14928" y="388665"/>
            <a:ext cx="6243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4005064"/>
            <a:ext cx="8568952" cy="1368152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enregistrement, appelé </a:t>
            </a:r>
            <a:r>
              <a:rPr lang="fr-FR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langage C, est une variable complexe qui permet de désigner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un seul nom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ensemble de valeurs pouvant être </a:t>
            </a:r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type différent.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195737" y="2564904"/>
          <a:ext cx="244827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4055"/>
                <a:gridCol w="576064"/>
                <a:gridCol w="648072"/>
                <a:gridCol w="72008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2195737" y="3212976"/>
          <a:ext cx="453650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80119"/>
                <a:gridCol w="1008112"/>
                <a:gridCol w="1080120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15.25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51520" y="1198156"/>
            <a:ext cx="8280920" cy="1080120"/>
          </a:xfrm>
          <a:prstGeom prst="rect">
            <a:avLst/>
          </a:prstGeom>
          <a:solidFill>
            <a:schemeClr val="bg2">
              <a:lumMod val="9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rgbClr val="C0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tableau permet de désigner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un seul nom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ensemble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valeurs de même type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repérées par des indices.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21664" y="2564904"/>
            <a:ext cx="9359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3212976"/>
            <a:ext cx="14566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TabMoyenne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2296066" y="5731862"/>
          <a:ext cx="3960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98"/>
                <a:gridCol w="73808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Nour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12.25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119953" y="5731862"/>
            <a:ext cx="1046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0000"/>
              </a:buClr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Etudiant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10895" y="1446515"/>
            <a:ext cx="5143520" cy="2338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accent6"/>
                </a:solidFill>
              </a:rPr>
              <a:t>Syntaxe</a:t>
            </a:r>
            <a:endParaRPr lang="fr-FR" b="1" dirty="0"/>
          </a:p>
          <a:p>
            <a:endParaRPr lang="fr-FR" b="1" dirty="0"/>
          </a:p>
          <a:p>
            <a:r>
              <a:rPr lang="fr-FR" b="1" dirty="0" err="1"/>
              <a:t>struct</a:t>
            </a:r>
            <a:r>
              <a:rPr lang="fr-FR" b="1" dirty="0"/>
              <a:t> &lt;</a:t>
            </a:r>
            <a:r>
              <a:rPr lang="fr-FR" b="1" dirty="0" err="1"/>
              <a:t>Nom_Structure</a:t>
            </a:r>
            <a:r>
              <a:rPr lang="fr-FR" b="1" dirty="0"/>
              <a:t>&gt; {</a:t>
            </a:r>
          </a:p>
          <a:p>
            <a:r>
              <a:rPr lang="fr-FR" b="1" dirty="0"/>
              <a:t>&lt;type_champ1&gt; &lt;</a:t>
            </a:r>
            <a:r>
              <a:rPr lang="fr-FR" b="1" dirty="0">
                <a:solidFill>
                  <a:srgbClr val="FF0000"/>
                </a:solidFill>
              </a:rPr>
              <a:t>Nom_Champ1</a:t>
            </a:r>
            <a:r>
              <a:rPr lang="fr-FR" b="1" dirty="0"/>
              <a:t>&gt;;</a:t>
            </a:r>
          </a:p>
          <a:p>
            <a:r>
              <a:rPr lang="fr-FR" b="1" dirty="0"/>
              <a:t>&lt;type_champ2&gt; &lt;</a:t>
            </a:r>
            <a:r>
              <a:rPr lang="fr-FR" b="1" dirty="0">
                <a:solidFill>
                  <a:srgbClr val="92D050"/>
                </a:solidFill>
              </a:rPr>
              <a:t>Nom_Champ2</a:t>
            </a:r>
            <a:r>
              <a:rPr lang="fr-FR" b="1" dirty="0"/>
              <a:t>&gt;;</a:t>
            </a:r>
          </a:p>
          <a:p>
            <a:r>
              <a:rPr lang="fr-FR" b="1" dirty="0"/>
              <a:t>&lt;type_champ3&gt; &lt;</a:t>
            </a:r>
            <a:r>
              <a:rPr lang="fr-FR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Nom_Champ3</a:t>
            </a:r>
            <a:r>
              <a:rPr lang="fr-FR" b="1" dirty="0"/>
              <a:t>&gt;;</a:t>
            </a:r>
          </a:p>
          <a:p>
            <a:r>
              <a:rPr lang="fr-FR" b="1" dirty="0"/>
              <a:t>...</a:t>
            </a:r>
          </a:p>
          <a:p>
            <a:r>
              <a:rPr lang="fr-FR" b="1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1885926" y="4014789"/>
            <a:ext cx="4572032" cy="258445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Exemple</a:t>
            </a:r>
            <a:endParaRPr lang="fr-FR" b="1" dirty="0"/>
          </a:p>
          <a:p>
            <a:endParaRPr lang="fr-FR" b="1" dirty="0"/>
          </a:p>
          <a:p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b="1" dirty="0" err="1">
                <a:solidFill>
                  <a:schemeClr val="tx1"/>
                </a:solidFill>
              </a:rPr>
              <a:t>etudiant</a:t>
            </a:r>
          </a:p>
          <a:p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/>
              <a:t>{</a:t>
            </a:r>
          </a:p>
          <a:p>
            <a:r>
              <a:rPr lang="fr-FR" dirty="0"/>
              <a:t>char nom[30];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age</a:t>
            </a:r>
            <a:r>
              <a:rPr lang="fr-FR" dirty="0"/>
              <a:t>;</a:t>
            </a:r>
          </a:p>
          <a:p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moyenneScolaire</a:t>
            </a:r>
            <a:r>
              <a:rPr lang="fr-FR" dirty="0"/>
              <a:t>;</a:t>
            </a:r>
          </a:p>
          <a:p>
            <a:r>
              <a:rPr lang="fr-FR" dirty="0"/>
              <a:t>};</a:t>
            </a:r>
          </a:p>
          <a:p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6457966" y="1730994"/>
            <a:ext cx="2285984" cy="5715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Noms différents</a:t>
            </a:r>
          </a:p>
        </p:txBody>
      </p:sp>
      <p:sp>
        <p:nvSpPr>
          <p:cNvPr id="10" name="Ellipse 9"/>
          <p:cNvSpPr/>
          <p:nvPr/>
        </p:nvSpPr>
        <p:spPr>
          <a:xfrm>
            <a:off x="5431480" y="3178806"/>
            <a:ext cx="2214578" cy="5000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Tous les types </a:t>
            </a:r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4096380" y="2060879"/>
            <a:ext cx="3007576" cy="46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997075" y="3179445"/>
            <a:ext cx="3810635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8A9B-444A-40CD-85E2-80F84E3ABD6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1490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Déclaration d’une Structure (1/2)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4350" y="1216025"/>
            <a:ext cx="8214360" cy="5731510"/>
          </a:xfrm>
        </p:spPr>
        <p:txBody>
          <a:bodyPr vert="horz" lIns="91440" tIns="45720" rIns="91440" bIns="45720" rtlCol="0" anchor="t">
            <a:normAutofit fontScale="67500" lnSpcReduction="10000"/>
          </a:bodyPr>
          <a:lstStyle/>
          <a:p>
            <a:pPr marL="0" indent="0" algn="just">
              <a:buNone/>
            </a:pPr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Remarques :</a:t>
            </a:r>
          </a:p>
          <a:p>
            <a:pPr marL="0" indent="0" algn="just">
              <a:buNone/>
            </a:pPr>
            <a:r>
              <a:rPr lang="fr-FR" sz="4000" dirty="0" smtClean="0">
                <a:latin typeface="Times New Roman" panose="02020603050405020304"/>
                <a:cs typeface="Times New Roman" panose="02020603050405020304"/>
              </a:rPr>
              <a:t>Deux </a:t>
            </a:r>
            <a:r>
              <a:rPr lang="fr-FR" sz="4000" dirty="0">
                <a:latin typeface="Times New Roman" panose="02020603050405020304"/>
                <a:cs typeface="Times New Roman" panose="02020603050405020304"/>
              </a:rPr>
              <a:t>champs d’une même structure ne peuvent pas avoir le même nom.</a:t>
            </a:r>
          </a:p>
          <a:p>
            <a:pPr algn="just">
              <a:lnSpc>
                <a:spcPct val="150000"/>
              </a:lnSpc>
            </a:pPr>
            <a:r>
              <a:rPr lang="fr-FR" sz="3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 peuvent être de n'importe quel type hormis le type de la structure dans laquelle elles se trouvent.</a:t>
            </a:r>
          </a:p>
          <a:p>
            <a:pPr algn="just">
              <a:lnSpc>
                <a:spcPct val="150000"/>
              </a:lnSpc>
            </a:pPr>
            <a:r>
              <a:rPr lang="fr-FR" sz="3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déclaration d'une structure ne fait que donner l'allure de la structure, donc elle n’entraine pas la réservation d'espace mémoire pour une variable structurée (variable de type structure).</a:t>
            </a:r>
          </a:p>
          <a:p>
            <a:pPr algn="just">
              <a:lnSpc>
                <a:spcPct val="150000"/>
              </a:lnSpc>
            </a:pPr>
            <a:r>
              <a:rPr lang="fr-FR" sz="3430" dirty="0">
                <a:latin typeface="Times New Roman" panose="02020603050405020304"/>
                <a:cs typeface="Times New Roman" panose="02020603050405020304"/>
              </a:rPr>
              <a:t>Il faut donc définir une (ou plusieurs) variable(s) structurée(s) après avoir déclaré la structure.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14903" y="692696"/>
            <a:ext cx="624311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Déclaration d’une Structure (2/2)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946</Words>
  <Application>WPS Presentation</Application>
  <PresentationFormat>On-screen Show (4:3)</PresentationFormat>
  <Paragraphs>306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Slide 1</vt:lpstr>
      <vt:lpstr>Slide 2</vt:lpstr>
      <vt:lpstr>      Plan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esprit;Hichem LOUSSIFI</dc:creator>
  <cp:lastModifiedBy>nizar ben hieb</cp:lastModifiedBy>
  <cp:revision>413</cp:revision>
  <dcterms:created xsi:type="dcterms:W3CDTF">2017-09-09T12:22:00Z</dcterms:created>
  <dcterms:modified xsi:type="dcterms:W3CDTF">2021-10-27T15:41:35Z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1036-11.2.0.9718</vt:lpwstr>
  </property>
</Properties>
</file>