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1" r:id="rId2"/>
    <p:sldId id="289" r:id="rId3"/>
    <p:sldId id="292" r:id="rId4"/>
    <p:sldId id="294" r:id="rId5"/>
    <p:sldId id="544" r:id="rId6"/>
    <p:sldId id="545" r:id="rId7"/>
    <p:sldId id="552" r:id="rId8"/>
    <p:sldId id="550" r:id="rId9"/>
    <p:sldId id="555" r:id="rId10"/>
    <p:sldId id="551" r:id="rId11"/>
    <p:sldId id="556" r:id="rId12"/>
    <p:sldId id="548" r:id="rId13"/>
    <p:sldId id="549" r:id="rId14"/>
    <p:sldId id="307" r:id="rId15"/>
    <p:sldId id="301" r:id="rId16"/>
  </p:sldIdLst>
  <p:sldSz cx="12192000" cy="6858000"/>
  <p:notesSz cx="6858000" cy="9144000"/>
  <p:embeddedFontLst>
    <p:embeddedFont>
      <p:font typeface="Aharoni" panose="02010803020104030203" pitchFamily="2" charset="-79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lus Jakarta Sans" panose="020B0604020202020204" charset="0"/>
      <p:regular r:id="rId30"/>
      <p:bold r:id="rId31"/>
      <p:italic r:id="rId32"/>
      <p:boldItalic r:id="rId33"/>
    </p:embeddedFont>
    <p:embeddedFont>
      <p:font typeface="Poppins SemiBold" panose="00000700000000000000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gs" Target="tags/tag1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949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41097" y="214092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44165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D Hafeez –BU21EECE0100213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V Varun 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ai- BU21EECE0100108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U Pavani – BU21EECE0100474</a:t>
            </a: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Dr. Avishek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C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hakraborthy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Dr Rohan Prasad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1263721" y="264014"/>
            <a:ext cx="92159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SINGLE &amp; MULTI OBJECTIVE OPTIMIZATION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FOR SOLVING REAL WORLD PROBLEMS</a:t>
            </a:r>
            <a:endParaRPr lang="en-US" sz="2800" u="sng" dirty="0"/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3575407" y="1223033"/>
            <a:ext cx="4535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Final Review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CS5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7AACD-EE14-0E15-0FD4-95E702FA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54B11-2F80-61D1-B3CA-32C1937237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A6A7C96-FB40-28CA-1121-5B3597B5D5D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Harmony Search algorithm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E3549-1527-E754-EC89-2E0CF99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4" y="997454"/>
            <a:ext cx="5221685" cy="4054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FDF29-A35B-D558-9FA0-06B414B0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97" y="997454"/>
            <a:ext cx="5099927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B5534-EE47-314A-E9A3-352AD5E5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640D2-9126-3E76-0686-516380576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BFDDE0F-5143-0964-EDD6-2CEFF83D2FEC}"/>
              </a:ext>
            </a:extLst>
          </p:cNvPr>
          <p:cNvSpPr txBox="1"/>
          <p:nvPr/>
        </p:nvSpPr>
        <p:spPr>
          <a:xfrm>
            <a:off x="259778" y="250706"/>
            <a:ext cx="6501048" cy="743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nature-inspired optimization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social behavior of birds and fish. It was developed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Kennedy and Russell Eberhart in 1995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widely used in various optimization domains.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set of particles with random positions and velocities.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fitness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particle.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personal best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global best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fitness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Modify velocity and 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the equations: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until the termination criterion is met.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lowchart of the firefly algorithm | Download Scientific Diagram">
            <a:extLst>
              <a:ext uri="{FF2B5EF4-FFF2-40B4-BE49-F238E27FC236}">
                <a16:creationId xmlns:a16="http://schemas.microsoft.com/office/drawing/2014/main" id="{7B018245-7DC7-4E0D-5111-2ED61009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25" y="250706"/>
            <a:ext cx="5375948" cy="573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60886-12A2-DCB1-212A-CAB5B206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4583452"/>
            <a:ext cx="578248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PSO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08E0D-B2CB-319B-ED8E-6A62CA8F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014663"/>
            <a:ext cx="4773237" cy="3730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A9432-F086-035A-1FE2-969BC07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69" y="1014663"/>
            <a:ext cx="4691898" cy="3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956188" y="202224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216308" y="696081"/>
            <a:ext cx="5879692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Team Progress and Movement</a:t>
            </a:r>
          </a:p>
          <a:p>
            <a:pPr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has made significant progress in implementing bio-inspired optimization algorithms (PSO, Harmony search, and Firefly Algorithm) for antenna array design. The key milestones achieved so far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Conducted an in-depth study on single and multi-objective optimization techniques.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key performance metrics (sidelobe reduction, directivity, and beamforming).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Chose PSO, HS, and FA for optimization based on their efficiency and applicability.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Successfully implemented and tested algorithms for linear antenna arrays.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Conducted sensitivity analysis and validation of results.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has adhered to the project plan and milestones, ensuring systematic execution of each phase.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Individual Contribution 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D. Hafeez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the literature survey on bio-inspired optimization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Particle Swarm Optimization (PSO) algorithm for array beamforming.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sensitivity analysis to assess the robustness of PSO.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presentation design and final report formatting.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V. Varun 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Firefly Algorithm (FA) for antenna array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performance evaluation and compared FA results with other algorithms.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refined the code structure for optimization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in validating and optimizing simulation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in report writing, Template, and documentation of findings.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U. Pavani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Harmony search algorithm(HS) implementation for antenna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data visualization and result interpretation for performance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in report writing and documentation of findings.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Mentor: Dr. Avishek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Chakraborthy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guidance on algorithm selection and implementation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the optimization framework and experimental design.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594543" y="156302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188963" y="650159"/>
            <a:ext cx="11326761" cy="620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Summary and Conclusion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the application of bio-inspired optimization algorithms to enhance the performance of antenna arrays in communication systems. The primary objectives include minimizing sidelobe levels, maximizing array directivity, and improving beamforming accuracy.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research and implementation, we have demonstrated the effectiveness of PSO, HS, and Firefly Algorithm in optimizing antenna arrays. Initial results indicate significant improvements in beamforming capabilities and sidelobe suppression.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highlights the potential of these algorithms in real-world communication applications, making them viable solutions for next-generation antenna systems.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Future Work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current study has successfully applied and evaluated optimization techniques, there are several directions for future improvements: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optimization framework to handle large-scale antenna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multiple optimization techniques to enhance performance further.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results using real-world antenna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framework to simultaneously optimize multiple conflicting objectives.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55EC20-445B-EE1E-0EFF-1A1826B272A7}"/>
              </a:ext>
            </a:extLst>
          </p:cNvPr>
          <p:cNvSpPr/>
          <p:nvPr/>
        </p:nvSpPr>
        <p:spPr>
          <a:xfrm>
            <a:off x="214053" y="6240544"/>
            <a:ext cx="3368133" cy="302183"/>
          </a:xfrm>
          <a:prstGeom prst="rect">
            <a:avLst/>
          </a:prstGeom>
          <a:solidFill>
            <a:srgbClr val="F0E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352642" y="328111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214053" y="3375559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426659" y="776805"/>
            <a:ext cx="11464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and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bio-inspired optimization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design and optimization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circular antenna 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enhancing their performance for modern communication systems. The focus is on achieving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directivity, low sidelobe levels, and optimized beamforming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critical for applications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networks, radar systems, and satellite communications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leverages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(PSO), Harmony search Algorithm(HS) and Firefly Algorithm (FA)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superior array performance while ensuring computational efficiency and adaptability for real-world deployment.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352642" y="3763403"/>
            <a:ext cx="11095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Sidelobe Levels (SLL)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unwanted radiations to improve signal clarity and interference suppression.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Directivity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the antenna's ability to focus energy in a desired direction.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Beamforming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Improve signal steering precision for better communication efficiency.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Performance Benchmarking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Compare PSO, GA, and FA in terms of computational complexity and convergence rate.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By achieving these goals, this project aims to contribute to the development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efficient, adaptive, and high-performance antenna 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paving the way for advancements in modern wireless communication technologies.</a:t>
            </a:r>
            <a:endParaRPr lang="en-IN" sz="1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39676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EF8A6-F375-E21E-C57A-F3712704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38" y="1450989"/>
            <a:ext cx="7985298" cy="4791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B43FBB-1EE6-7D8F-65A0-41D4725911D8}"/>
              </a:ext>
            </a:extLst>
          </p:cNvPr>
          <p:cNvSpPr/>
          <p:nvPr/>
        </p:nvSpPr>
        <p:spPr>
          <a:xfrm>
            <a:off x="4703975" y="5578413"/>
            <a:ext cx="5590095" cy="4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10327-42E8-C0E5-DDD5-C3920CCA4755}"/>
              </a:ext>
            </a:extLst>
          </p:cNvPr>
          <p:cNvSpPr txBox="1"/>
          <p:nvPr/>
        </p:nvSpPr>
        <p:spPr>
          <a:xfrm>
            <a:off x="4853244" y="5576554"/>
            <a:ext cx="135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November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83916-E692-8EDF-FD6F-F32587EA3F37}"/>
              </a:ext>
            </a:extLst>
          </p:cNvPr>
          <p:cNvSpPr txBox="1"/>
          <p:nvPr/>
        </p:nvSpPr>
        <p:spPr>
          <a:xfrm>
            <a:off x="6059084" y="5576554"/>
            <a:ext cx="135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December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24040-E7E5-8174-D0DC-A0C4C45ABAF1}"/>
              </a:ext>
            </a:extLst>
          </p:cNvPr>
          <p:cNvSpPr txBox="1"/>
          <p:nvPr/>
        </p:nvSpPr>
        <p:spPr>
          <a:xfrm>
            <a:off x="7056753" y="5581778"/>
            <a:ext cx="135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January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BBCBE-F18C-7993-7B07-672C3637A593}"/>
              </a:ext>
            </a:extLst>
          </p:cNvPr>
          <p:cNvSpPr txBox="1"/>
          <p:nvPr/>
        </p:nvSpPr>
        <p:spPr>
          <a:xfrm>
            <a:off x="7942083" y="5576631"/>
            <a:ext cx="135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February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12C9-22CB-C080-FA49-4CC5559E5B04}"/>
              </a:ext>
            </a:extLst>
          </p:cNvPr>
          <p:cNvSpPr txBox="1"/>
          <p:nvPr/>
        </p:nvSpPr>
        <p:spPr>
          <a:xfrm>
            <a:off x="9044233" y="5568102"/>
            <a:ext cx="135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March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Literature Survey (Improved post minor project)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301455" y="757114"/>
            <a:ext cx="11326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 Publications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D78A2DB-3215-05CA-08EC-693AE05A4E01}"/>
              </a:ext>
            </a:extLst>
          </p:cNvPr>
          <p:cNvSpPr txBox="1">
            <a:spLocks/>
          </p:cNvSpPr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9774AC-957F-BC2E-C86A-49C2BCD2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41914"/>
              </p:ext>
            </p:extLst>
          </p:nvPr>
        </p:nvGraphicFramePr>
        <p:xfrm>
          <a:off x="438241" y="1153221"/>
          <a:ext cx="11189975" cy="3992880"/>
        </p:xfrm>
        <a:graphic>
          <a:graphicData uri="http://schemas.openxmlformats.org/drawingml/2006/table">
            <a:tbl>
              <a:tblPr firstRow="1" bandRow="1"/>
              <a:tblGrid>
                <a:gridCol w="2797494">
                  <a:extLst>
                    <a:ext uri="{9D8B030D-6E8A-4147-A177-3AD203B41FA5}">
                      <a16:colId xmlns:a16="http://schemas.microsoft.com/office/drawing/2014/main" val="1462119968"/>
                    </a:ext>
                  </a:extLst>
                </a:gridCol>
                <a:gridCol w="2426703">
                  <a:extLst>
                    <a:ext uri="{9D8B030D-6E8A-4147-A177-3AD203B41FA5}">
                      <a16:colId xmlns:a16="http://schemas.microsoft.com/office/drawing/2014/main" val="356742731"/>
                    </a:ext>
                  </a:extLst>
                </a:gridCol>
                <a:gridCol w="3168284">
                  <a:extLst>
                    <a:ext uri="{9D8B030D-6E8A-4147-A177-3AD203B41FA5}">
                      <a16:colId xmlns:a16="http://schemas.microsoft.com/office/drawing/2014/main" val="1921053738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350020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225057"/>
                  </a:ext>
                </a:extLst>
              </a:tr>
              <a:tr h="121985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Bio-inspired computation: Where we stand and what’s next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Javier Del Ser 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Eneko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Osaba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Daniel Molina , Xin-She Yang , Sancho Salcedo-Sanz , David Camacho,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Swagatam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Das,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Ponnuthurai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Suganthan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Carlos A.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Coello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Coello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Francisco Herrera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53211"/>
                  </a:ext>
                </a:extLst>
              </a:tr>
              <a:tr h="89143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methodology to find the elementary landscape decomposition of combinatorial optimization problem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F. Chicano, L.D. Whitley, E. Alba.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Analysis and Algebra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Techniques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68222"/>
                  </a:ext>
                </a:extLst>
              </a:tr>
              <a:tr h="89143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 Free Lunch theorems: limitations and perspectives of metaheuristics, in Theory and Principled Methods for the Design of Metaheuristics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Igel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Metaheuristic Design and Adaptation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Frameworks and Models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48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A9051-DD78-93A4-5532-7326B7950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16AB3-CBC3-D7DF-E597-879E128E36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9BDCA76-21FC-C92A-65C0-F46AC7A6B66E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Literature Survey (Improved post minor project)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16E26E8-F2CC-87E7-210D-A400C57C9C1D}"/>
              </a:ext>
            </a:extLst>
          </p:cNvPr>
          <p:cNvSpPr txBox="1"/>
          <p:nvPr/>
        </p:nvSpPr>
        <p:spPr>
          <a:xfrm>
            <a:off x="301455" y="757114"/>
            <a:ext cx="11326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 Publications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B444A95-7DCA-53AD-6DA1-7B5CA61CF173}"/>
              </a:ext>
            </a:extLst>
          </p:cNvPr>
          <p:cNvSpPr txBox="1">
            <a:spLocks/>
          </p:cNvSpPr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881E32-B813-5867-7150-8521CA89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55187"/>
              </p:ext>
            </p:extLst>
          </p:nvPr>
        </p:nvGraphicFramePr>
        <p:xfrm>
          <a:off x="306657" y="1284630"/>
          <a:ext cx="11316356" cy="3569518"/>
        </p:xfrm>
        <a:graphic>
          <a:graphicData uri="http://schemas.openxmlformats.org/drawingml/2006/table">
            <a:tbl>
              <a:tblPr firstRow="1" bandRow="1"/>
              <a:tblGrid>
                <a:gridCol w="2829089">
                  <a:extLst>
                    <a:ext uri="{9D8B030D-6E8A-4147-A177-3AD203B41FA5}">
                      <a16:colId xmlns:a16="http://schemas.microsoft.com/office/drawing/2014/main" val="1462119968"/>
                    </a:ext>
                  </a:extLst>
                </a:gridCol>
                <a:gridCol w="2829089">
                  <a:extLst>
                    <a:ext uri="{9D8B030D-6E8A-4147-A177-3AD203B41FA5}">
                      <a16:colId xmlns:a16="http://schemas.microsoft.com/office/drawing/2014/main" val="356742731"/>
                    </a:ext>
                  </a:extLst>
                </a:gridCol>
                <a:gridCol w="2829089">
                  <a:extLst>
                    <a:ext uri="{9D8B030D-6E8A-4147-A177-3AD203B41FA5}">
                      <a16:colId xmlns:a16="http://schemas.microsoft.com/office/drawing/2014/main" val="1921053738"/>
                    </a:ext>
                  </a:extLst>
                </a:gridCol>
                <a:gridCol w="2829089">
                  <a:extLst>
                    <a:ext uri="{9D8B030D-6E8A-4147-A177-3AD203B41FA5}">
                      <a16:colId xmlns:a16="http://schemas.microsoft.com/office/drawing/2014/main" val="3500201228"/>
                    </a:ext>
                  </a:extLst>
                </a:gridCol>
              </a:tblGrid>
              <a:tr h="6874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225057"/>
                  </a:ext>
                </a:extLst>
              </a:tr>
              <a:tr h="3379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Robust optimization – A comprehensive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Hans-Georg Beyer 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 </a:t>
                      </a:r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Bernhard </a:t>
                      </a:r>
                      <a:r>
                        <a:rPr lang="en-IN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Sendhoff</a:t>
                      </a:r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Programming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Metaheuristics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Support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53211"/>
                  </a:ext>
                </a:extLst>
              </a:tr>
              <a:tr h="68747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Data-driven robust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Dimitris Bertsimas, Vishal Gupta, Nathan Kallus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Programming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Metaheuristics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Support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68222"/>
                  </a:ext>
                </a:extLst>
              </a:tr>
              <a:tr h="6874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optimization of linear arrays and time-modulated antenna arrays using meta-heuristics approach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Suman Poddar |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Prajat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Paul | Avishek Chakraborty | Gopi Ram |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Durbadal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Metaheuristics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analysis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486243"/>
                  </a:ext>
                </a:extLst>
              </a:tr>
              <a:tr h="687479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3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7C29C2E-EC6A-0A7C-1695-F0802A4C1F73}"/>
              </a:ext>
            </a:extLst>
          </p:cNvPr>
          <p:cNvSpPr txBox="1">
            <a:spLocks/>
          </p:cNvSpPr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3C330012-E633-E802-67EE-5F31005BD1D9}"/>
              </a:ext>
            </a:extLst>
          </p:cNvPr>
          <p:cNvSpPr txBox="1"/>
          <p:nvPr/>
        </p:nvSpPr>
        <p:spPr>
          <a:xfrm>
            <a:off x="-1" y="769294"/>
            <a:ext cx="3723603" cy="5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ontserrat"/>
                <a:sym typeface="Montserrat"/>
              </a:rPr>
              <a:t>FlowChart</a:t>
            </a:r>
            <a:endParaRPr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185D94-E479-875E-2C8C-519C28A940D9}"/>
              </a:ext>
            </a:extLst>
          </p:cNvPr>
          <p:cNvSpPr/>
          <p:nvPr/>
        </p:nvSpPr>
        <p:spPr>
          <a:xfrm>
            <a:off x="274163" y="1319753"/>
            <a:ext cx="1668544" cy="942680"/>
          </a:xfrm>
          <a:prstGeom prst="ellipse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and Multi-object optimization</a:t>
            </a:r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C909BAF-D396-79AA-A4FB-83A83CA73FD3}"/>
              </a:ext>
            </a:extLst>
          </p:cNvPr>
          <p:cNvSpPr/>
          <p:nvPr/>
        </p:nvSpPr>
        <p:spPr>
          <a:xfrm>
            <a:off x="2458826" y="1357460"/>
            <a:ext cx="1668544" cy="867266"/>
          </a:xfrm>
          <a:prstGeom prst="flowChartAlternateProcess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Literature </a:t>
            </a:r>
          </a:p>
          <a:p>
            <a:pPr algn="ctr"/>
            <a:r>
              <a:rPr lang="en-US" dirty="0"/>
              <a:t>Survey</a:t>
            </a:r>
            <a:endParaRPr lang="en-IN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3415A06-2D50-C78D-1EA2-DFE8BA2417FF}"/>
              </a:ext>
            </a:extLst>
          </p:cNvPr>
          <p:cNvSpPr/>
          <p:nvPr/>
        </p:nvSpPr>
        <p:spPr>
          <a:xfrm>
            <a:off x="4643489" y="1357460"/>
            <a:ext cx="1759670" cy="867266"/>
          </a:xfrm>
          <a:prstGeom prst="flowChartAlternateProcess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Detection</a:t>
            </a:r>
          </a:p>
          <a:p>
            <a:pPr algn="ctr"/>
            <a:r>
              <a:rPr lang="en-US" dirty="0"/>
              <a:t>(Linear and circular )</a:t>
            </a:r>
            <a:endParaRPr lang="en-IN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F228BB6-91C6-6B69-A524-890BE85C4102}"/>
              </a:ext>
            </a:extLst>
          </p:cNvPr>
          <p:cNvSpPr/>
          <p:nvPr/>
        </p:nvSpPr>
        <p:spPr>
          <a:xfrm>
            <a:off x="6919278" y="1319753"/>
            <a:ext cx="1668544" cy="942680"/>
          </a:xfrm>
          <a:prstGeom prst="flowChartAlternateProcess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Selection 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406B0E8-1D3C-3E02-332A-1C17D6DBAADE}"/>
              </a:ext>
            </a:extLst>
          </p:cNvPr>
          <p:cNvSpPr/>
          <p:nvPr/>
        </p:nvSpPr>
        <p:spPr>
          <a:xfrm>
            <a:off x="6495860" y="4210195"/>
            <a:ext cx="2515380" cy="1012254"/>
          </a:xfrm>
          <a:prstGeom prst="flowChartDecision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Validation and Sensitivity Analysis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6C5FBE2-151F-1CF4-23F8-1B583D2D5339}"/>
              </a:ext>
            </a:extLst>
          </p:cNvPr>
          <p:cNvSpPr/>
          <p:nvPr/>
        </p:nvSpPr>
        <p:spPr>
          <a:xfrm>
            <a:off x="6919278" y="5602633"/>
            <a:ext cx="1668544" cy="942680"/>
          </a:xfrm>
          <a:prstGeom prst="flowChartAlternateProcess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 and Evaluation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68039782-5C32-32EE-4AF9-F8DA481A927B}"/>
              </a:ext>
            </a:extLst>
          </p:cNvPr>
          <p:cNvSpPr/>
          <p:nvPr/>
        </p:nvSpPr>
        <p:spPr>
          <a:xfrm>
            <a:off x="6535921" y="2678340"/>
            <a:ext cx="2435258" cy="1120394"/>
          </a:xfrm>
          <a:prstGeom prst="flowChartDecision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and Solution Generation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B4DA6-CDCE-FDF3-21AF-BE109DF42394}"/>
              </a:ext>
            </a:extLst>
          </p:cNvPr>
          <p:cNvSpPr/>
          <p:nvPr/>
        </p:nvSpPr>
        <p:spPr>
          <a:xfrm>
            <a:off x="10146383" y="5602633"/>
            <a:ext cx="1668544" cy="942680"/>
          </a:xfrm>
          <a:prstGeom prst="ellipse">
            <a:avLst/>
          </a:prstGeom>
          <a:solidFill>
            <a:srgbClr val="23CEE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Final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001FF2-12E1-D614-E377-043A15909221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1942707" y="1791093"/>
            <a:ext cx="51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49D36-9907-7E0D-2326-6BCF0A76FF0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27370" y="1791093"/>
            <a:ext cx="51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0A3129-8807-3258-A053-72D7F947888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403159" y="1791093"/>
            <a:ext cx="51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C284FB-F5C5-5E29-3E7A-5CF9F5239F95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753550" y="2262433"/>
            <a:ext cx="0" cy="415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6A6E89-E956-9667-2148-98B811796151}"/>
              </a:ext>
            </a:extLst>
          </p:cNvPr>
          <p:cNvSpPr txBox="1"/>
          <p:nvPr/>
        </p:nvSpPr>
        <p:spPr>
          <a:xfrm>
            <a:off x="7112528" y="3850575"/>
            <a:ext cx="64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1AB8DBD-30A5-E8FC-F835-437C1A80930C}"/>
              </a:ext>
            </a:extLst>
          </p:cNvPr>
          <p:cNvCxnSpPr>
            <a:stCxn id="14" idx="3"/>
            <a:endCxn id="11" idx="3"/>
          </p:cNvCxnSpPr>
          <p:nvPr/>
        </p:nvCxnSpPr>
        <p:spPr>
          <a:xfrm flipH="1" flipV="1">
            <a:off x="8587822" y="1791093"/>
            <a:ext cx="383357" cy="1447444"/>
          </a:xfrm>
          <a:prstGeom prst="bentConnector3">
            <a:avLst>
              <a:gd name="adj1" fmla="val -596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EDCFD1-68B2-A465-A9E3-24753F37EFA9}"/>
              </a:ext>
            </a:extLst>
          </p:cNvPr>
          <p:cNvSpPr txBox="1"/>
          <p:nvPr/>
        </p:nvSpPr>
        <p:spPr>
          <a:xfrm>
            <a:off x="9282260" y="2370563"/>
            <a:ext cx="64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7CC68D-A137-53F0-4355-7B7D38B8F52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7753550" y="3798734"/>
            <a:ext cx="0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461310-0D21-BEB7-1E29-170470C0227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753550" y="5222449"/>
            <a:ext cx="0" cy="3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A460D-2DB6-58F0-749B-ABD2C97206DD}"/>
              </a:ext>
            </a:extLst>
          </p:cNvPr>
          <p:cNvSpPr txBox="1"/>
          <p:nvPr/>
        </p:nvSpPr>
        <p:spPr>
          <a:xfrm>
            <a:off x="7112528" y="5228541"/>
            <a:ext cx="64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F94A6-CD61-26CF-0872-4BC4100C67F9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>
            <a:off x="8587822" y="6073973"/>
            <a:ext cx="1558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7287D6-880A-BEEE-749E-04EFDECEC2A6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H="1" flipV="1">
            <a:off x="8587822" y="1791093"/>
            <a:ext cx="423418" cy="2925229"/>
          </a:xfrm>
          <a:prstGeom prst="bentConnector3">
            <a:avLst>
              <a:gd name="adj1" fmla="val -292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558ABA-DD35-87D0-E685-0084845AB51C}"/>
              </a:ext>
            </a:extLst>
          </p:cNvPr>
          <p:cNvSpPr txBox="1"/>
          <p:nvPr/>
        </p:nvSpPr>
        <p:spPr>
          <a:xfrm>
            <a:off x="441493" y="379873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 AND MULTI-OBJECTIVE OPTIMIZATION FOR REAL WORLD PROBLEMS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6920C-0EBA-ED3F-8A3C-7E21389FB209}"/>
              </a:ext>
            </a:extLst>
          </p:cNvPr>
          <p:cNvSpPr txBox="1"/>
          <p:nvPr/>
        </p:nvSpPr>
        <p:spPr>
          <a:xfrm>
            <a:off x="9046591" y="4716322"/>
            <a:ext cx="64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67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531AF-B85D-D7BE-B529-3AF333B44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3A061-3D5B-0CC8-ED05-B17E61DB7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BE7CCB5C-4324-983F-B469-0DBA86253EA3}"/>
              </a:ext>
            </a:extLst>
          </p:cNvPr>
          <p:cNvSpPr txBox="1"/>
          <p:nvPr/>
        </p:nvSpPr>
        <p:spPr>
          <a:xfrm>
            <a:off x="259778" y="250706"/>
            <a:ext cx="6501048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Firefly Algorithm (FA)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Firefly Algorithm (FA) is a metaheuristic optimization technique inspired by the flashing behavior of fireflies. It was introduced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Xin-She Yang in 2008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widely used for solving complex optimization problems.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population of fireflies randomly.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fitness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brightness of each firefly.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fireflies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toward brighter ones using the attraction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positions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explore the search space.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until the stopping criterion is met.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lowchart of the firefly algorithm | Download Scientific Diagram">
            <a:extLst>
              <a:ext uri="{FF2B5EF4-FFF2-40B4-BE49-F238E27FC236}">
                <a16:creationId xmlns:a16="http://schemas.microsoft.com/office/drawing/2014/main" id="{32746E5A-BDD8-900B-155D-7CC0BBD0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25" y="250706"/>
            <a:ext cx="5375948" cy="573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DD29-E808-1731-AC82-4C72D64A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78044C-F5C9-7E47-6B4A-E5BD8F1D3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8C7D4F2-CC23-2EA3-65E8-7B6BA020B53E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FIREFLY algorithm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34946-1BA1-E77D-9477-07B4F612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4" y="997454"/>
            <a:ext cx="4346621" cy="3897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9B36C-0F89-F9F6-27BD-0DBC7C6A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7454"/>
            <a:ext cx="4902420" cy="38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C579C-C9F6-E217-1442-F3BA1BCD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299D5-CE5A-0D4D-F20D-2937565B0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A9393CF0-C47B-7F3F-3D64-CC6B18BB1147}"/>
              </a:ext>
            </a:extLst>
          </p:cNvPr>
          <p:cNvSpPr txBox="1"/>
          <p:nvPr/>
        </p:nvSpPr>
        <p:spPr>
          <a:xfrm>
            <a:off x="259778" y="250706"/>
            <a:ext cx="6501048" cy="62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IN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Search Algorithm (HS)</a:t>
            </a:r>
          </a:p>
          <a:p>
            <a:pPr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Search (HS) is an optimization algorithm inspired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improvisation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musicians adjust their notes to achieve harmony. It was introduced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Zong Woo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effective for combinatorial and continuous optimization problems.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harmony memory with randomly generated solutions.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new harmony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considering: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consideration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Choosing a solution from harmony memory.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Pitch adjustment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Slightly modifying a chosen solution.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Generating a completely new solution.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new harmony.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harmony memory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the worst solution if the new harmony is better.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until the stopping condition is met.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Architecture of Harmony Search Algorithm | Download Scientific Diagram">
            <a:extLst>
              <a:ext uri="{FF2B5EF4-FFF2-40B4-BE49-F238E27FC236}">
                <a16:creationId xmlns:a16="http://schemas.microsoft.com/office/drawing/2014/main" id="{EE14D27A-50CA-0E61-7C02-B8F8B182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48" y="0"/>
            <a:ext cx="4289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54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1388</Words>
  <Application>Microsoft Office PowerPoint</Application>
  <PresentationFormat>Widescreen</PresentationFormat>
  <Paragraphs>195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Open Sans</vt:lpstr>
      <vt:lpstr>Aharoni</vt:lpstr>
      <vt:lpstr>Arial</vt:lpstr>
      <vt:lpstr>Times New Roman</vt:lpstr>
      <vt:lpstr>Verdana</vt:lpstr>
      <vt:lpstr>Plus Jakarta Sans</vt:lpstr>
      <vt:lpstr>Montserrat Medium</vt:lpstr>
      <vt:lpstr>Montserrat</vt:lpstr>
      <vt:lpstr>Calibri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D Hafeez</cp:lastModifiedBy>
  <cp:revision>32</cp:revision>
  <dcterms:created xsi:type="dcterms:W3CDTF">2022-05-23T07:15:42Z</dcterms:created>
  <dcterms:modified xsi:type="dcterms:W3CDTF">2025-03-19T07:27:35Z</dcterms:modified>
</cp:coreProperties>
</file>