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0BE1B-976B-4347-8CDC-077D77021293}" v="6" dt="2025-03-11T08:54:06.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5" d="100"/>
          <a:sy n="25" d="100"/>
        </p:scale>
        <p:origin x="1728" y="-2088"/>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SINGLE AND MULTI OBJECTIVE OPTIMIZATION FOR SOLVING REAL WORLD PROBLEMS</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Avishek Chakraborty </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0"/>
              <a:ext cx="10292937" cy="17073849"/>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21908649"/>
              <a:ext cx="10391013" cy="141311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958926" cy="1974347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69105"/>
              <a:ext cx="20678015" cy="433929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rot="10800000" flipV="1">
              <a:off x="348508" y="22692850"/>
              <a:ext cx="9405092" cy="1092607"/>
            </a:xfrm>
            <a:prstGeom prst="rect">
              <a:avLst/>
            </a:prstGeom>
            <a:noFill/>
          </p:spPr>
          <p:txBody>
            <a:bodyPr wrap="squar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2092881"/>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a:p>
              <a:endParaRPr lang="en-IN" sz="6500" b="1" dirty="0">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94674" y="24880265"/>
              <a:ext cx="8647487" cy="1092607"/>
            </a:xfrm>
            <a:prstGeom prst="rect">
              <a:avLst/>
            </a:prstGeom>
            <a:noFill/>
          </p:spPr>
          <p:txBody>
            <a:bodyPr wrap="squar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75123" y="30468997"/>
            <a:ext cx="184731" cy="938719"/>
          </a:xfrm>
          <a:prstGeom prst="rect">
            <a:avLst/>
          </a:prstGeom>
          <a:noFill/>
        </p:spPr>
        <p:txBody>
          <a:bodyPr wrap="none" rtlCol="0">
            <a:spAutoFit/>
          </a:bodyPr>
          <a:lstStyle/>
          <a:p>
            <a:endParaRPr lang="en-IN" sz="55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 Team embers  : Varun Sai, Hafeez, Pavani</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0919640" y="15434432"/>
            <a:ext cx="5151554" cy="1092607"/>
          </a:xfrm>
          <a:prstGeom prst="rect">
            <a:avLst/>
          </a:prstGeom>
          <a:noFill/>
        </p:spPr>
        <p:txBody>
          <a:bodyPr wrap="square" rtlCol="0">
            <a:spAutoFit/>
          </a:bodyPr>
          <a:lstStyle/>
          <a:p>
            <a:r>
              <a:rPr lang="en-IN" sz="6500" b="1" dirty="0">
                <a:latin typeface="Poppins" panose="00000500000000000000" pitchFamily="2" charset="0"/>
                <a:cs typeface="Poppins" panose="00000500000000000000" pitchFamily="2" charset="0"/>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3570208" cy="1785104"/>
          </a:xfrm>
          <a:prstGeom prst="rect">
            <a:avLst/>
          </a:prstGeom>
          <a:noFill/>
        </p:spPr>
        <p:txBody>
          <a:bodyPr wrap="none" rtlCol="0">
            <a:spAutoFit/>
          </a:bodyPr>
          <a:lstStyle/>
          <a:p>
            <a:r>
              <a:rPr lang="en-IN" sz="5500" dirty="0"/>
              <a:t>GitHub link:</a:t>
            </a:r>
          </a:p>
          <a:p>
            <a:r>
              <a:rPr lang="en-IN" sz="5500" dirty="0"/>
              <a:t>Video link:</a:t>
            </a:r>
          </a:p>
        </p:txBody>
      </p:sp>
      <p:sp>
        <p:nvSpPr>
          <p:cNvPr id="47" name="TextBox 46">
            <a:extLst>
              <a:ext uri="{FF2B5EF4-FFF2-40B4-BE49-F238E27FC236}">
                <a16:creationId xmlns:a16="http://schemas.microsoft.com/office/drawing/2014/main" id="{C87607C4-BBEC-DBC7-22BE-4A631E3784CD}"/>
              </a:ext>
            </a:extLst>
          </p:cNvPr>
          <p:cNvSpPr txBox="1"/>
          <p:nvPr/>
        </p:nvSpPr>
        <p:spPr>
          <a:xfrm>
            <a:off x="286194" y="4933824"/>
            <a:ext cx="10129015" cy="16527601"/>
          </a:xfrm>
          <a:prstGeom prst="rect">
            <a:avLst/>
          </a:prstGeom>
          <a:noFill/>
        </p:spPr>
        <p:txBody>
          <a:bodyPr wrap="square">
            <a:spAutoFit/>
          </a:bodyPr>
          <a:lstStyle/>
          <a:p>
            <a:pPr algn="l"/>
            <a:endParaRPr lang="en-US" sz="2800" b="0" i="0" u="none" strike="noStrike" dirty="0">
              <a:solidFill>
                <a:srgbClr val="000000"/>
              </a:solidFill>
              <a:latin typeface="Times New Roman" panose="02020603050405020304" pitchFamily="18" charset="0"/>
            </a:endParaRPr>
          </a:p>
          <a:p>
            <a:pPr algn="just"/>
            <a:r>
              <a:rPr lang="en-US" sz="3250" b="0" i="0" u="none" strike="noStrike" dirty="0">
                <a:solidFill>
                  <a:srgbClr val="000000"/>
                </a:solidFill>
                <a:latin typeface="Times New Roman" panose="02020603050405020304" pitchFamily="18" charset="0"/>
                <a:cs typeface="Times New Roman" panose="02020603050405020304" pitchFamily="18" charset="0"/>
              </a:rPr>
              <a:t>In the last decade, bio-inspired computation has become one of the most important themes of research into artificial intelligence; it has undergone a very significant increase in research and, as a direct consequence, in publications. The current status of the research in bio-inspired </a:t>
            </a:r>
            <a:r>
              <a:rPr lang="en-US" sz="3250" b="0" i="0" u="none" strike="noStrike" dirty="0" err="1">
                <a:solidFill>
                  <a:srgbClr val="000000"/>
                </a:solidFill>
                <a:latin typeface="Times New Roman" panose="02020603050405020304" pitchFamily="18" charset="0"/>
                <a:cs typeface="Times New Roman" panose="02020603050405020304" pitchFamily="18" charset="0"/>
              </a:rPr>
              <a:t>optimisation</a:t>
            </a:r>
            <a:r>
              <a:rPr lang="en-US" sz="3250" b="0" i="0" u="none" strike="noStrike" dirty="0">
                <a:solidFill>
                  <a:srgbClr val="000000"/>
                </a:solidFill>
                <a:latin typeface="Times New Roman" panose="02020603050405020304" pitchFamily="18" charset="0"/>
                <a:cs typeface="Times New Roman" panose="02020603050405020304" pitchFamily="18" charset="0"/>
              </a:rPr>
              <a:t> is reviewed from now on with a focus on numerical </a:t>
            </a:r>
            <a:r>
              <a:rPr lang="en-US" sz="3250" b="0" i="0" u="none" strike="noStrike" dirty="0" err="1">
                <a:solidFill>
                  <a:srgbClr val="000000"/>
                </a:solidFill>
                <a:latin typeface="Times New Roman" panose="02020603050405020304" pitchFamily="18" charset="0"/>
                <a:cs typeface="Times New Roman" panose="02020603050405020304" pitchFamily="18" charset="0"/>
              </a:rPr>
              <a:t>optimisation</a:t>
            </a:r>
            <a:r>
              <a:rPr lang="en-US" sz="3250" b="0" i="0" u="none" strike="noStrike" dirty="0">
                <a:solidFill>
                  <a:srgbClr val="000000"/>
                </a:solidFill>
                <a:latin typeface="Times New Roman" panose="02020603050405020304" pitchFamily="18" charset="0"/>
                <a:cs typeface="Times New Roman" panose="02020603050405020304" pitchFamily="18" charset="0"/>
              </a:rPr>
              <a:t> techniques that make up the core of the development of the corresponding bio-inspired solvers. In fact, despite the very fast growth, the field has become extremely controversial and currently, there are no new ideas, so the scientific community is forced to reconsider and redefine the future directions of the research. It especially points out several key challenges that need to be met to guarantee the scientific </a:t>
            </a:r>
            <a:r>
              <a:rPr lang="en-US" sz="3250" b="0" i="0" u="none" strike="noStrike" dirty="0" err="1">
                <a:solidFill>
                  <a:srgbClr val="000000"/>
                </a:solidFill>
                <a:latin typeface="Times New Roman" panose="02020603050405020304" pitchFamily="18" charset="0"/>
                <a:cs typeface="Times New Roman" panose="02020603050405020304" pitchFamily="18" charset="0"/>
              </a:rPr>
              <a:t>rigour</a:t>
            </a:r>
            <a:r>
              <a:rPr lang="en-US" sz="3250" b="0" i="0" u="none" strike="noStrike" dirty="0">
                <a:solidFill>
                  <a:srgbClr val="000000"/>
                </a:solidFill>
                <a:latin typeface="Times New Roman" panose="02020603050405020304" pitchFamily="18" charset="0"/>
                <a:cs typeface="Times New Roman" panose="02020603050405020304" pitchFamily="18" charset="0"/>
              </a:rPr>
              <a:t> and attraction for both new and established researchers in this domain: scalability, parameter adaptation, and benchmarking of bio-inspired algorithms. The authors propose a standard notation and description of bio-inspired algorithms to enhance readability and consistency among researchers. In the end, it will make communication and cooperation easier among the research community. By dealing with these problems, this research project is creating an environment that will foster innovation in bio-inspired computation. It is thus expected that such renewed focus on the fundamentals of paradigms and </a:t>
            </a:r>
            <a:r>
              <a:rPr lang="en-US" sz="3250" b="0" i="0" u="none" strike="noStrike" dirty="0" err="1">
                <a:solidFill>
                  <a:srgbClr val="000000"/>
                </a:solidFill>
                <a:latin typeface="Times New Roman" panose="02020603050405020304" pitchFamily="18" charset="0"/>
                <a:cs typeface="Times New Roman" panose="02020603050405020304" pitchFamily="18" charset="0"/>
              </a:rPr>
              <a:t>rigour</a:t>
            </a:r>
            <a:r>
              <a:rPr lang="en-US" sz="3250" b="0" i="0" u="none" strike="noStrike" dirty="0">
                <a:solidFill>
                  <a:srgbClr val="000000"/>
                </a:solidFill>
                <a:latin typeface="Times New Roman" panose="02020603050405020304" pitchFamily="18" charset="0"/>
                <a:cs typeface="Times New Roman" panose="02020603050405020304" pitchFamily="18" charset="0"/>
              </a:rPr>
              <a:t> in methodology could drive further collaboration and push the discovery of new bio-inspired techniques for solving complex optimization problems. The contribution aims to further develop bio-inspired solvers and increase the impact of bio-inspired computation on artificial intelligence research. These efforts can put the field back on track, continuing its evolution to provide new solutions for some very challenging optimization problems.</a:t>
            </a:r>
            <a:endParaRPr lang="en-IN" sz="3250" dirty="0">
              <a:latin typeface="Times New Roman" panose="02020603050405020304" pitchFamily="18" charset="0"/>
              <a:cs typeface="Times New Roman" panose="02020603050405020304" pitchFamily="18" charset="0"/>
            </a:endParaRPr>
          </a:p>
        </p:txBody>
      </p:sp>
      <p:sp>
        <p:nvSpPr>
          <p:cNvPr id="35" name="Rectangle 1">
            <a:extLst>
              <a:ext uri="{FF2B5EF4-FFF2-40B4-BE49-F238E27FC236}">
                <a16:creationId xmlns:a16="http://schemas.microsoft.com/office/drawing/2014/main" id="{D2CA6975-E8C4-C7C8-D5E6-F40D03066C76}"/>
              </a:ext>
            </a:extLst>
          </p:cNvPr>
          <p:cNvSpPr>
            <a:spLocks noChangeArrowheads="1"/>
          </p:cNvSpPr>
          <p:nvPr/>
        </p:nvSpPr>
        <p:spPr bwMode="auto">
          <a:xfrm flipH="1">
            <a:off x="226185" y="23775490"/>
            <a:ext cx="1034233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 study focuses on optimizing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and time-modulated antenna arrays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metaheuristic algorithms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antenna design faces challenges such as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sidelobe levels, complex feed networks, and interference issues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address these, optimization techniques are applied to improve the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far-field radiation pattern</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reducing interference while enhancing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directivity and beam control</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research compares different optimization algorithms like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Genetic Algorithm and Particle Swarm Optimization, </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demonstrating their effectiveness in achieving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ultra-low SLL and improved radiation characteristics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advancements are crucial for applications in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radar, wireless communication, and satellite systems.</a:t>
            </a:r>
          </a:p>
        </p:txBody>
      </p:sp>
      <p:pic>
        <p:nvPicPr>
          <p:cNvPr id="38" name="Picture 37">
            <a:extLst>
              <a:ext uri="{FF2B5EF4-FFF2-40B4-BE49-F238E27FC236}">
                <a16:creationId xmlns:a16="http://schemas.microsoft.com/office/drawing/2014/main" id="{BD896FC3-E32E-252C-601A-862496B6AD0C}"/>
              </a:ext>
            </a:extLst>
          </p:cNvPr>
          <p:cNvPicPr>
            <a:picLocks noChangeAspect="1"/>
          </p:cNvPicPr>
          <p:nvPr/>
        </p:nvPicPr>
        <p:blipFill>
          <a:blip r:embed="rId4"/>
          <a:stretch>
            <a:fillRect/>
          </a:stretch>
        </p:blipFill>
        <p:spPr>
          <a:xfrm>
            <a:off x="286194" y="26774269"/>
            <a:ext cx="10129015" cy="3888489"/>
          </a:xfrm>
          <a:prstGeom prst="rect">
            <a:avLst/>
          </a:prstGeom>
        </p:spPr>
      </p:pic>
      <p:pic>
        <p:nvPicPr>
          <p:cNvPr id="43" name="Picture 42">
            <a:extLst>
              <a:ext uri="{FF2B5EF4-FFF2-40B4-BE49-F238E27FC236}">
                <a16:creationId xmlns:a16="http://schemas.microsoft.com/office/drawing/2014/main" id="{277BE731-1FC4-0213-57E9-FB4A2BEE38CF}"/>
              </a:ext>
            </a:extLst>
          </p:cNvPr>
          <p:cNvPicPr>
            <a:picLocks noChangeAspect="1"/>
          </p:cNvPicPr>
          <p:nvPr/>
        </p:nvPicPr>
        <p:blipFill>
          <a:blip r:embed="rId5"/>
          <a:stretch>
            <a:fillRect/>
          </a:stretch>
        </p:blipFill>
        <p:spPr>
          <a:xfrm>
            <a:off x="328394" y="31232176"/>
            <a:ext cx="10037830" cy="4515480"/>
          </a:xfrm>
          <a:prstGeom prst="rect">
            <a:avLst/>
          </a:prstGeom>
        </p:spPr>
      </p:pic>
      <p:pic>
        <p:nvPicPr>
          <p:cNvPr id="46" name="Picture 45">
            <a:extLst>
              <a:ext uri="{FF2B5EF4-FFF2-40B4-BE49-F238E27FC236}">
                <a16:creationId xmlns:a16="http://schemas.microsoft.com/office/drawing/2014/main" id="{A5AF620E-F945-B840-8A30-4ECCE72ACB61}"/>
              </a:ext>
            </a:extLst>
          </p:cNvPr>
          <p:cNvPicPr>
            <a:picLocks noChangeAspect="1"/>
          </p:cNvPicPr>
          <p:nvPr/>
        </p:nvPicPr>
        <p:blipFill>
          <a:blip r:embed="rId6"/>
          <a:stretch>
            <a:fillRect/>
          </a:stretch>
        </p:blipFill>
        <p:spPr>
          <a:xfrm>
            <a:off x="20935547" y="10370767"/>
            <a:ext cx="10458849" cy="4708069"/>
          </a:xfrm>
          <a:prstGeom prst="rect">
            <a:avLst/>
          </a:prstGeom>
        </p:spPr>
      </p:pic>
      <p:sp>
        <p:nvSpPr>
          <p:cNvPr id="49" name="Rectangle 3">
            <a:extLst>
              <a:ext uri="{FF2B5EF4-FFF2-40B4-BE49-F238E27FC236}">
                <a16:creationId xmlns:a16="http://schemas.microsoft.com/office/drawing/2014/main" id="{D227B93B-CE63-7405-826F-3046670E4507}"/>
              </a:ext>
            </a:extLst>
          </p:cNvPr>
          <p:cNvSpPr>
            <a:spLocks noChangeArrowheads="1"/>
          </p:cNvSpPr>
          <p:nvPr/>
        </p:nvSpPr>
        <p:spPr bwMode="auto">
          <a:xfrm>
            <a:off x="21059018" y="5317032"/>
            <a:ext cx="10392126"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plot compares a </a:t>
            </a:r>
            <a:r>
              <a:rPr kumimoji="0" lang="en-US" altLang="en-US" sz="3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uniformly excited antenna array </a:t>
            </a: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(black dotted) with an </a:t>
            </a:r>
            <a:r>
              <a:rPr kumimoji="0" lang="en-US" altLang="en-US" sz="3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pattern </a:t>
            </a: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(blue solid). The optimized pattern reduces </a:t>
            </a:r>
            <a:r>
              <a:rPr kumimoji="0" lang="en-US" altLang="en-US" sz="3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sidelobe levels</a:t>
            </a: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directivity and minimizing interference. The main lobe is </a:t>
            </a:r>
            <a:r>
              <a:rPr kumimoji="0" lang="en-US" altLang="en-US" sz="3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centred</a:t>
            </a: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t>
            </a:r>
            <a:r>
              <a:rPr kumimoji="0" lang="en-US" altLang="en-US" sz="3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90</a:t>
            </a:r>
            <a:r>
              <a:rPr kumimoji="0" lang="en-US" altLang="en-US" sz="3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the beam's primary direction. </a:t>
            </a:r>
            <a:r>
              <a:rPr lang="en-US" sz="3300" dirty="0">
                <a:latin typeface="Times New Roman" panose="02020603050405020304" pitchFamily="18" charset="0"/>
                <a:cs typeface="Times New Roman" panose="02020603050405020304" pitchFamily="18" charset="0"/>
              </a:rPr>
              <a:t>The sidelobes of the optimized pattern are significantly lower than the uniform case, reducing unwanted radiation. This pattern optimization is essential for applications like beamforming and radar systems</a:t>
            </a:r>
            <a:r>
              <a:rPr lang="en-US" sz="3300" dirty="0"/>
              <a:t>.</a:t>
            </a:r>
            <a:endParaRPr kumimoji="0" lang="en-US" altLang="en-US" sz="3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6" name="Rectangle 8">
            <a:extLst>
              <a:ext uri="{FF2B5EF4-FFF2-40B4-BE49-F238E27FC236}">
                <a16:creationId xmlns:a16="http://schemas.microsoft.com/office/drawing/2014/main" id="{8230D47B-0CE8-94B5-E4F9-39778559CFAB}"/>
              </a:ext>
            </a:extLst>
          </p:cNvPr>
          <p:cNvSpPr>
            <a:spLocks noChangeArrowheads="1"/>
          </p:cNvSpPr>
          <p:nvPr/>
        </p:nvSpPr>
        <p:spPr bwMode="auto">
          <a:xfrm>
            <a:off x="21047062" y="16271136"/>
            <a:ext cx="10347334" cy="8026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optimized antenna array pattern effectively reduces sidelobe levels while maintaining the main lobe's strength, improving directivity and minimizing interference. This enhances signal clarity, making it suitable for applications like radar, wireless communication, and beamforming. Additionally, lower sidelobe levels help reduce power wastage and electromagnetic interference, ensuring better spatial resolution for high-precision tracking and target detection. Single-objective optimization focuses on enhancing a specific parameter, such as minimizing sidelobe levels or maximizing gain, simplifying decision-making but overlooking trade-offs. In contrast, multi-objective optimization balances multiple conflicting criteria, providing a set of optimal solutions (Pareto front) that allow designers to select the best trade-off for specific applications, making it ideal for complex engineering problems.</a:t>
            </a:r>
          </a:p>
        </p:txBody>
      </p:sp>
      <p:sp>
        <p:nvSpPr>
          <p:cNvPr id="58" name="Rectangle 10">
            <a:extLst>
              <a:ext uri="{FF2B5EF4-FFF2-40B4-BE49-F238E27FC236}">
                <a16:creationId xmlns:a16="http://schemas.microsoft.com/office/drawing/2014/main" id="{A2E3B99A-6B49-2435-511B-1A11E5637B71}"/>
              </a:ext>
            </a:extLst>
          </p:cNvPr>
          <p:cNvSpPr>
            <a:spLocks noChangeArrowheads="1"/>
          </p:cNvSpPr>
          <p:nvPr/>
        </p:nvSpPr>
        <p:spPr bwMode="auto">
          <a:xfrm rot="10800000" flipV="1">
            <a:off x="10994675" y="26079850"/>
            <a:ext cx="20456467"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research includes AI-driven adaptive antenna systems, enhanced beamforming for 5G/6G, and energy-efficient wireless communication. Exploring hybrid optimization methods can improve radar, IoT, and satellite system performance. Advanced optimization techniques can enhance spectrum efficiency, reduce power consumption, and improve real-time adaptability. These advancements will contribute to smarter, more reliable communication and sensing technologies.</a:t>
            </a:r>
          </a:p>
        </p:txBody>
      </p:sp>
      <p:sp>
        <p:nvSpPr>
          <p:cNvPr id="59" name="Rectangle 11">
            <a:extLst>
              <a:ext uri="{FF2B5EF4-FFF2-40B4-BE49-F238E27FC236}">
                <a16:creationId xmlns:a16="http://schemas.microsoft.com/office/drawing/2014/main" id="{98681985-7116-90A0-7404-85984EDF6AEF}"/>
              </a:ext>
            </a:extLst>
          </p:cNvPr>
          <p:cNvSpPr>
            <a:spLocks noChangeArrowheads="1"/>
          </p:cNvSpPr>
          <p:nvPr/>
        </p:nvSpPr>
        <p:spPr bwMode="auto">
          <a:xfrm>
            <a:off x="10972800" y="30153659"/>
            <a:ext cx="20702181" cy="303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research impacts society by </a:t>
            </a:r>
            <a:r>
              <a:rPr kumimoji="0" lang="en-US" altLang="en-US" sz="3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communication systems</a:t>
            </a:r>
            <a:r>
              <a:rPr kumimoji="0" lang="en-US" altLang="en-US" sz="3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through optimized antenna designs, leading to </a:t>
            </a:r>
            <a:r>
              <a:rPr kumimoji="0" lang="en-US" altLang="en-US" sz="3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signal quality, reduced interference, and improved network efficiency</a:t>
            </a:r>
            <a:r>
              <a:rPr kumimoji="0" lang="en-US" altLang="en-US" sz="3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benefits </a:t>
            </a:r>
            <a:r>
              <a:rPr kumimoji="0" lang="en-US" altLang="en-US" sz="3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wireless, radar, and</a:t>
            </a:r>
            <a:r>
              <a:rPr kumimoji="0" lang="en-US" altLang="en-US" sz="3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satellite communications</a:t>
            </a:r>
            <a:r>
              <a:rPr kumimoji="0" lang="en-US" altLang="en-US" sz="3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enabling </a:t>
            </a:r>
            <a:r>
              <a:rPr kumimoji="0" lang="en-US" altLang="en-US" sz="3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more reliable connections</a:t>
            </a:r>
            <a:r>
              <a:rPr kumimoji="0" lang="en-US" altLang="en-US" sz="3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Additionally, it supports </a:t>
            </a:r>
            <a:r>
              <a:rPr kumimoji="0" lang="en-US" altLang="en-US" sz="3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defense</a:t>
            </a:r>
            <a:r>
              <a:rPr kumimoji="0" lang="en-US" altLang="en-US" sz="3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a:t>
            </a:r>
            <a:r>
              <a:rPr kumimoji="0" lang="en-US" altLang="en-US" sz="3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(medical imaging), and IoT applications</a:t>
            </a:r>
            <a:r>
              <a:rPr kumimoji="0" lang="en-US" altLang="en-US" sz="3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overall </a:t>
            </a:r>
            <a:r>
              <a:rPr kumimoji="0" lang="en-US" altLang="en-US" sz="3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technological advancements and sustainability.</a:t>
            </a:r>
          </a:p>
        </p:txBody>
      </p:sp>
      <p:sp>
        <p:nvSpPr>
          <p:cNvPr id="60" name="Rectangle 12">
            <a:extLst>
              <a:ext uri="{FF2B5EF4-FFF2-40B4-BE49-F238E27FC236}">
                <a16:creationId xmlns:a16="http://schemas.microsoft.com/office/drawing/2014/main" id="{1AEE399B-6B37-914E-B9A1-6DC2B4151A3C}"/>
              </a:ext>
            </a:extLst>
          </p:cNvPr>
          <p:cNvSpPr>
            <a:spLocks noChangeArrowheads="1"/>
          </p:cNvSpPr>
          <p:nvPr/>
        </p:nvSpPr>
        <p:spPr bwMode="auto">
          <a:xfrm>
            <a:off x="11017083" y="5451087"/>
            <a:ext cx="973713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Harmony Search</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optimizing antenna element positions and amplitudes by mimicking the process of musical harmony. Helps in reducing </a:t>
            </a: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SLL and improving gain.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Firefly Algorithm</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Mimics firefly </a:t>
            </a:r>
            <a:r>
              <a:rPr kumimoji="0" lang="en-US" altLang="en-US"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behaviour</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solve multi-objective problems, balancing </a:t>
            </a: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interference reduction and main beam enhancement.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Particle Swarm Optimization</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Inspired by swarm intelligence, widely applied in </a:t>
            </a: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beamforming, sidelobe suppression, and adaptive array synthesis. </a:t>
            </a:r>
          </a:p>
        </p:txBody>
      </p:sp>
      <p:sp>
        <p:nvSpPr>
          <p:cNvPr id="1024" name="Rectangle 14">
            <a:extLst>
              <a:ext uri="{FF2B5EF4-FFF2-40B4-BE49-F238E27FC236}">
                <a16:creationId xmlns:a16="http://schemas.microsoft.com/office/drawing/2014/main" id="{70D03858-E072-CEE3-10C9-2C24C6F6FC26}"/>
              </a:ext>
            </a:extLst>
          </p:cNvPr>
          <p:cNvSpPr>
            <a:spLocks noChangeArrowheads="1"/>
          </p:cNvSpPr>
          <p:nvPr/>
        </p:nvSpPr>
        <p:spPr bwMode="auto">
          <a:xfrm>
            <a:off x="10955226" y="8556632"/>
            <a:ext cx="9857618"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Steps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the Population</a:t>
            </a:r>
            <a:r>
              <a:rPr lang="en-US" altLang="en-US" sz="2500" dirty="0">
                <a:latin typeface="Times New Roman" panose="02020603050405020304" pitchFamily="18" charset="0"/>
                <a:cs typeface="Times New Roman" panose="02020603050405020304" pitchFamily="18" charset="0"/>
              </a:rPr>
              <a:t>:-</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random solutions for antenna parameters, including element positions, excitation amplitudes, and phase shifts.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Fitness Function</a:t>
            </a:r>
            <a:r>
              <a:rPr lang="en-US" altLang="en-US" sz="2500" dirty="0">
                <a:latin typeface="Times New Roman" panose="02020603050405020304" pitchFamily="18" charset="0"/>
                <a:cs typeface="Times New Roman" panose="02020603050405020304" pitchFamily="18" charset="0"/>
              </a:rPr>
              <a:t>:-</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 the radiation pattern performance based on key metrics such as </a:t>
            </a: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Sidelobe Level, Beamwidth</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Gain</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determine solution quality.</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the Optimization Algorithm</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a:t>
            </a: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Harmony Search Algorithm, Firefly Algorithm, or</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Particle Swarm Optimization Algorithm </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refine the antenna array configuration iteratively.</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Iterate Until Convergence</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Continue optimization until a stopping criterion is met, such as reaching the maximum number of iterations or finding the best possible solution.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the Best Configuration</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Choose the final optimized antenna array design that provides the best trade-off between sidelobe suppression, directivity enhancement, and interference minimization.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000" b="0" i="0" u="none" strike="noStrike" cap="none" normalizeH="0" baseline="0" dirty="0">
              <a:ln>
                <a:noFill/>
              </a:ln>
              <a:solidFill>
                <a:schemeClr val="tx1"/>
              </a:solidFill>
              <a:effectLst/>
              <a:latin typeface="Arial" panose="020B0604020202020204" pitchFamily="34" charset="0"/>
            </a:endParaRPr>
          </a:p>
        </p:txBody>
      </p:sp>
      <p:pic>
        <p:nvPicPr>
          <p:cNvPr id="1040" name="Picture 16" descr="Basic harmony search algorithm. | Download Scientific Diagram">
            <a:extLst>
              <a:ext uri="{FF2B5EF4-FFF2-40B4-BE49-F238E27FC236}">
                <a16:creationId xmlns:a16="http://schemas.microsoft.com/office/drawing/2014/main" id="{9E413E44-C315-59D0-266B-4BE9C86BB7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6577" y="14841293"/>
            <a:ext cx="4839523" cy="512947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Flowchart of the firefly algorithm | Download Scientific Diagram">
            <a:extLst>
              <a:ext uri="{FF2B5EF4-FFF2-40B4-BE49-F238E27FC236}">
                <a16:creationId xmlns:a16="http://schemas.microsoft.com/office/drawing/2014/main" id="{1576BC72-D1E1-70A6-1EAB-6AD9EBBBD6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51524" y="14841293"/>
            <a:ext cx="4385933" cy="512947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The Particle Swarm Optimization (PSO) algorithm. | Download Scientific  Diagram">
            <a:extLst>
              <a:ext uri="{FF2B5EF4-FFF2-40B4-BE49-F238E27FC236}">
                <a16:creationId xmlns:a16="http://schemas.microsoft.com/office/drawing/2014/main" id="{19214846-4338-3278-5B21-3014A9485A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94676" y="20143911"/>
            <a:ext cx="9655524" cy="420038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D5CC9B69-9F93-7C63-5F60-CD93C7CA371E}"/>
              </a:ext>
            </a:extLst>
          </p:cNvPr>
          <p:cNvSpPr txBox="1"/>
          <p:nvPr/>
        </p:nvSpPr>
        <p:spPr>
          <a:xfrm rot="10800000" flipV="1">
            <a:off x="14640060" y="34536789"/>
            <a:ext cx="15916140" cy="553998"/>
          </a:xfrm>
          <a:prstGeom prst="rect">
            <a:avLst/>
          </a:prstGeom>
          <a:noFill/>
        </p:spPr>
        <p:txBody>
          <a:bodyPr wrap="square">
            <a:spAutoFit/>
          </a:bodyPr>
          <a:lstStyle/>
          <a:p>
            <a:r>
              <a:rPr lang="en-IN" sz="3000" dirty="0">
                <a:latin typeface="Times New Roman" panose="02020603050405020304" pitchFamily="18" charset="0"/>
                <a:cs typeface="Times New Roman" panose="02020603050405020304" pitchFamily="18" charset="0"/>
              </a:rPr>
              <a:t>https://github.com/Hafeez111/Single-and-multi-objective-optimization-Final</a:t>
            </a:r>
          </a:p>
        </p:txBody>
      </p:sp>
      <p:pic>
        <p:nvPicPr>
          <p:cNvPr id="37" name="Picture 36">
            <a:extLst>
              <a:ext uri="{FF2B5EF4-FFF2-40B4-BE49-F238E27FC236}">
                <a16:creationId xmlns:a16="http://schemas.microsoft.com/office/drawing/2014/main" id="{EE855300-7AE7-F5B7-0BC2-69005506D579}"/>
              </a:ext>
            </a:extLst>
          </p:cNvPr>
          <p:cNvPicPr>
            <a:picLocks noChangeAspect="1"/>
          </p:cNvPicPr>
          <p:nvPr/>
        </p:nvPicPr>
        <p:blipFill>
          <a:blip r:embed="rId10"/>
          <a:stretch>
            <a:fillRect/>
          </a:stretch>
        </p:blipFill>
        <p:spPr>
          <a:xfrm>
            <a:off x="28956000" y="33564074"/>
            <a:ext cx="2545748" cy="2545748"/>
          </a:xfrm>
          <a:prstGeom prst="rect">
            <a:avLst/>
          </a:prstGeom>
        </p:spPr>
      </p:pic>
      <p:sp>
        <p:nvSpPr>
          <p:cNvPr id="44" name="TextBox 43">
            <a:extLst>
              <a:ext uri="{FF2B5EF4-FFF2-40B4-BE49-F238E27FC236}">
                <a16:creationId xmlns:a16="http://schemas.microsoft.com/office/drawing/2014/main" id="{C16666F4-651F-FDE3-18D7-52D88A6C3AFD}"/>
              </a:ext>
            </a:extLst>
          </p:cNvPr>
          <p:cNvSpPr txBox="1"/>
          <p:nvPr/>
        </p:nvSpPr>
        <p:spPr>
          <a:xfrm rot="10800000" flipV="1">
            <a:off x="14616784" y="35204271"/>
            <a:ext cx="14014297" cy="1015663"/>
          </a:xfrm>
          <a:prstGeom prst="rect">
            <a:avLst/>
          </a:prstGeom>
          <a:noFill/>
        </p:spPr>
        <p:txBody>
          <a:bodyPr wrap="square">
            <a:spAutoFit/>
          </a:bodyPr>
          <a:lstStyle/>
          <a:p>
            <a:r>
              <a:rPr lang="en-IN" sz="3000" dirty="0">
                <a:latin typeface="Times New Roman" panose="02020603050405020304" pitchFamily="18" charset="0"/>
                <a:cs typeface="Times New Roman" panose="02020603050405020304" pitchFamily="18" charset="0"/>
              </a:rPr>
              <a:t>https://drive.google.com/drive/folders/1nC6H3xG3-uAMfZHVLZyfLHAhHSIu2V6M?usp=drive_link</a:t>
            </a: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7094</TotalTime>
  <Words>1027</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Varun Sai</cp:lastModifiedBy>
  <cp:revision>204</cp:revision>
  <cp:lastPrinted>2013-08-04T02:58:23Z</cp:lastPrinted>
  <dcterms:created xsi:type="dcterms:W3CDTF">2011-10-21T15:46:33Z</dcterms:created>
  <dcterms:modified xsi:type="dcterms:W3CDTF">2025-03-19T09:16:02Z</dcterms:modified>
</cp:coreProperties>
</file>