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4" r:id="rId3"/>
    <p:sldId id="256"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11:51:15.012"/>
    </inkml:context>
    <inkml:brush xml:id="br0">
      <inkml:brushProperty name="width" value="0.05" units="cm"/>
      <inkml:brushProperty name="height" value="0.05" units="cm"/>
      <inkml:brushProperty name="ignorePressure" value="1"/>
    </inkml:brush>
  </inkml:definitions>
  <inkml:trace contextRef="#ctx0" brushRef="#br0">0 0,'32307'0,"-30767"0,-1523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11:52:10.615"/>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customXml" Target="../ink/ink2.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95D1-300E-F094-28DD-E631CC978002}"/>
              </a:ext>
            </a:extLst>
          </p:cNvPr>
          <p:cNvSpPr>
            <a:spLocks noGrp="1"/>
          </p:cNvSpPr>
          <p:nvPr>
            <p:ph type="ctrTitle"/>
          </p:nvPr>
        </p:nvSpPr>
        <p:spPr>
          <a:xfrm>
            <a:off x="1929123" y="1502820"/>
            <a:ext cx="6395753" cy="5310589"/>
          </a:xfrm>
        </p:spPr>
        <p:txBody>
          <a:bodyPr>
            <a:noAutofit/>
          </a:bodyPr>
          <a:lstStyle/>
          <a:p>
            <a:pPr algn="ctr"/>
            <a:r>
              <a:rPr lang="en-IN" sz="1800" b="1" dirty="0">
                <a:solidFill>
                  <a:schemeClr val="tx1"/>
                </a:solidFill>
                <a:latin typeface="Bahnschrift SemiBold" panose="020B0502040204020203" pitchFamily="34" charset="0"/>
              </a:rPr>
              <a:t>MINI PROJECT</a:t>
            </a:r>
            <a:br>
              <a:rPr lang="en-IN" sz="1800" b="1" dirty="0">
                <a:solidFill>
                  <a:schemeClr val="tx1"/>
                </a:solidFill>
                <a:latin typeface="Bahnschrift SemiBold" panose="020B0502040204020203" pitchFamily="34" charset="0"/>
              </a:rPr>
            </a:br>
            <a:r>
              <a:rPr lang="en-IN" sz="1800" b="1" dirty="0">
                <a:solidFill>
                  <a:schemeClr val="tx1"/>
                </a:solidFill>
                <a:latin typeface="Bahnschrift SemiBold" panose="020B0502040204020203" pitchFamily="34" charset="0"/>
              </a:rPr>
              <a:t>ON</a:t>
            </a:r>
            <a:br>
              <a:rPr lang="en-IN" sz="1800" b="1" dirty="0">
                <a:solidFill>
                  <a:schemeClr val="tx1"/>
                </a:solidFill>
                <a:latin typeface="Bahnschrift SemiBold" panose="020B0502040204020203" pitchFamily="34" charset="0"/>
              </a:rPr>
            </a:br>
            <a:br>
              <a:rPr lang="en-IN" sz="1800" b="1" dirty="0">
                <a:solidFill>
                  <a:schemeClr val="tx1"/>
                </a:solidFill>
                <a:latin typeface="Book Antiqua" panose="02040602050305030304" pitchFamily="18" charset="0"/>
              </a:rPr>
            </a:br>
            <a:r>
              <a:rPr lang="en-IN" sz="1800" b="1" dirty="0">
                <a:solidFill>
                  <a:schemeClr val="tx1"/>
                </a:solidFill>
                <a:latin typeface="Book Antiqua" panose="02040602050305030304" pitchFamily="18" charset="0"/>
              </a:rPr>
              <a:t>UNAUTHENTIC INFORMATION DISCOVERER</a:t>
            </a:r>
            <a:br>
              <a:rPr lang="en-IN" sz="1800" b="1" dirty="0">
                <a:solidFill>
                  <a:schemeClr val="tx1"/>
                </a:solidFill>
                <a:latin typeface="Book Antiqua" panose="02040602050305030304" pitchFamily="18" charset="0"/>
              </a:rPr>
            </a:br>
            <a:br>
              <a:rPr lang="en-IN" sz="1800" b="1" dirty="0">
                <a:solidFill>
                  <a:schemeClr val="tx1"/>
                </a:solidFill>
                <a:latin typeface="Bahnschrift SemiBold" panose="020B0502040204020203" pitchFamily="34" charset="0"/>
              </a:rPr>
            </a:br>
            <a:r>
              <a:rPr lang="en-IN" sz="1800" b="1" dirty="0">
                <a:solidFill>
                  <a:schemeClr val="tx1"/>
                </a:solidFill>
                <a:latin typeface="Bahnschrift SemiBold" panose="020B0502040204020203" pitchFamily="34" charset="0"/>
              </a:rPr>
              <a:t>BACHELOR OF TECHNOLOGY</a:t>
            </a:r>
            <a:br>
              <a:rPr lang="en-IN" sz="1800" b="1" dirty="0">
                <a:solidFill>
                  <a:schemeClr val="tx1"/>
                </a:solidFill>
                <a:latin typeface="Bahnschrift SemiBold" panose="020B0502040204020203" pitchFamily="34" charset="0"/>
              </a:rPr>
            </a:br>
            <a:r>
              <a:rPr lang="en-IN" sz="1800" b="1" dirty="0">
                <a:solidFill>
                  <a:schemeClr val="tx1"/>
                </a:solidFill>
                <a:latin typeface="Bahnschrift SemiBold" panose="020B0502040204020203" pitchFamily="34" charset="0"/>
              </a:rPr>
              <a:t>IN</a:t>
            </a:r>
            <a:br>
              <a:rPr lang="en-IN" sz="1800" b="1" dirty="0">
                <a:solidFill>
                  <a:schemeClr val="tx1"/>
                </a:solidFill>
                <a:latin typeface="Bahnschrift SemiBold" panose="020B0502040204020203" pitchFamily="34" charset="0"/>
              </a:rPr>
            </a:br>
            <a:r>
              <a:rPr lang="en-IN" sz="1800" b="1" dirty="0">
                <a:solidFill>
                  <a:schemeClr val="tx1"/>
                </a:solidFill>
                <a:latin typeface="Bahnschrift SemiBold" panose="020B0502040204020203" pitchFamily="34" charset="0"/>
              </a:rPr>
              <a:t>COMPUTER SCIENCE AND ENGINEERING</a:t>
            </a:r>
            <a:br>
              <a:rPr lang="en-IN" sz="1800" b="1" dirty="0">
                <a:solidFill>
                  <a:schemeClr val="tx1"/>
                </a:solidFill>
                <a:latin typeface="Book Antiqua" panose="02040602050305030304" pitchFamily="18" charset="0"/>
              </a:rPr>
            </a:br>
            <a:br>
              <a:rPr lang="en-IN" sz="1800" b="1" dirty="0">
                <a:solidFill>
                  <a:schemeClr val="tx1"/>
                </a:solidFill>
                <a:latin typeface="Book Antiqua" panose="02040602050305030304" pitchFamily="18" charset="0"/>
              </a:rPr>
            </a:br>
            <a:r>
              <a:rPr lang="en-IN" sz="1800" u="sng" dirty="0">
                <a:solidFill>
                  <a:schemeClr val="tx1"/>
                </a:solidFill>
                <a:latin typeface="Arial Narrow" panose="020B0606020202030204" pitchFamily="34" charset="0"/>
              </a:rPr>
              <a:t>Under the esteemed guidance of: </a:t>
            </a:r>
            <a:br>
              <a:rPr lang="en-IN" sz="1800" u="sng" dirty="0">
                <a:solidFill>
                  <a:schemeClr val="tx1"/>
                </a:solidFill>
                <a:latin typeface="Arial Narrow" panose="020B0606020202030204" pitchFamily="34" charset="0"/>
              </a:rPr>
            </a:br>
            <a:r>
              <a:rPr lang="en-IN" sz="1800" b="1" dirty="0" err="1">
                <a:solidFill>
                  <a:schemeClr val="tx1"/>
                </a:solidFill>
                <a:latin typeface="Arial Narrow" panose="020B0606020202030204" pitchFamily="34" charset="0"/>
              </a:rPr>
              <a:t>Dr.</a:t>
            </a:r>
            <a:r>
              <a:rPr lang="en-IN" sz="1800" b="1" dirty="0">
                <a:solidFill>
                  <a:schemeClr val="tx1"/>
                </a:solidFill>
                <a:latin typeface="Arial Narrow" panose="020B0606020202030204" pitchFamily="34" charset="0"/>
              </a:rPr>
              <a:t> S. Ramesh Babu</a:t>
            </a:r>
            <a:br>
              <a:rPr lang="en-IN" sz="1800" b="1" dirty="0">
                <a:solidFill>
                  <a:schemeClr val="tx1"/>
                </a:solidFill>
                <a:latin typeface="Arial Narrow" panose="020B0606020202030204" pitchFamily="34" charset="0"/>
              </a:rPr>
            </a:br>
            <a:r>
              <a:rPr lang="en-IN" sz="1800" b="1" dirty="0">
                <a:solidFill>
                  <a:schemeClr val="tx1"/>
                </a:solidFill>
                <a:latin typeface="Arial Narrow" panose="020B0606020202030204" pitchFamily="34" charset="0"/>
              </a:rPr>
              <a:t>Associate Professor</a:t>
            </a:r>
            <a:br>
              <a:rPr lang="en-IN" sz="1800" b="1" dirty="0">
                <a:solidFill>
                  <a:schemeClr val="tx1"/>
                </a:solidFill>
                <a:latin typeface="Arial Narrow" panose="020B0606020202030204" pitchFamily="34" charset="0"/>
              </a:rPr>
            </a:br>
            <a:r>
              <a:rPr lang="en-IN" sz="1800" b="1" dirty="0">
                <a:solidFill>
                  <a:schemeClr val="tx1"/>
                </a:solidFill>
                <a:latin typeface="Arial Narrow" panose="020B0606020202030204" pitchFamily="34" charset="0"/>
              </a:rPr>
              <a:t>by</a:t>
            </a:r>
            <a:br>
              <a:rPr lang="en-IN" sz="1800" b="1" dirty="0">
                <a:solidFill>
                  <a:schemeClr val="tx1"/>
                </a:solidFill>
                <a:latin typeface="Arial Narrow" panose="020B0606020202030204" pitchFamily="34" charset="0"/>
              </a:rPr>
            </a:br>
            <a:r>
              <a:rPr lang="en-IN" sz="1800" u="sng" dirty="0">
                <a:solidFill>
                  <a:schemeClr val="tx1"/>
                </a:solidFill>
                <a:latin typeface="Bahnschrift SemiBold SemiConden" panose="020B0502040204020203" pitchFamily="34" charset="0"/>
              </a:rPr>
              <a:t>Batch: C7</a:t>
            </a:r>
            <a:br>
              <a:rPr lang="en-IN" sz="1800" u="sng" dirty="0">
                <a:solidFill>
                  <a:schemeClr val="tx1"/>
                </a:solidFill>
                <a:latin typeface="Bahnschrift SemiBold SemiConden" panose="020B0502040204020203" pitchFamily="34" charset="0"/>
              </a:rPr>
            </a:br>
            <a:r>
              <a:rPr lang="en-IN" sz="1800" dirty="0">
                <a:solidFill>
                  <a:schemeClr val="tx1"/>
                </a:solidFill>
                <a:latin typeface="Bahnschrift SemiBold SemiConden" panose="020B0502040204020203" pitchFamily="34" charset="0"/>
              </a:rPr>
              <a:t>SHAIK KHAJA MOIN - 205U1A05C3</a:t>
            </a:r>
            <a:br>
              <a:rPr lang="en-IN" sz="1800" dirty="0">
                <a:solidFill>
                  <a:schemeClr val="tx1"/>
                </a:solidFill>
                <a:latin typeface="Bahnschrift SemiBold SemiConden" panose="020B0502040204020203" pitchFamily="34" charset="0"/>
              </a:rPr>
            </a:br>
            <a:r>
              <a:rPr lang="en-IN" sz="1800" dirty="0">
                <a:solidFill>
                  <a:schemeClr val="tx1"/>
                </a:solidFill>
                <a:latin typeface="Bahnschrift SemiBold SemiConden" panose="020B0502040204020203" pitchFamily="34" charset="0"/>
              </a:rPr>
              <a:t> GUDUGUNTLA YASHWANTH - 215U5A0515 </a:t>
            </a:r>
            <a:br>
              <a:rPr lang="en-IN" sz="1800" dirty="0">
                <a:solidFill>
                  <a:schemeClr val="tx1"/>
                </a:solidFill>
                <a:latin typeface="Bahnschrift SemiBold SemiConden" panose="020B0502040204020203" pitchFamily="34" charset="0"/>
              </a:rPr>
            </a:br>
            <a:r>
              <a:rPr lang="en-IN" sz="1800" dirty="0">
                <a:solidFill>
                  <a:schemeClr val="tx1"/>
                </a:solidFill>
                <a:latin typeface="Bahnschrift SemiBold SemiConden" panose="020B0502040204020203" pitchFamily="34" charset="0"/>
              </a:rPr>
              <a:t>MOHAMMED ABDUL HAFEEZ BAIG – 215U5A0524 </a:t>
            </a:r>
            <a:br>
              <a:rPr lang="en-IN" sz="1800" dirty="0">
                <a:solidFill>
                  <a:schemeClr val="tx1"/>
                </a:solidFill>
                <a:latin typeface="Bahnschrift SemiBold SemiConden" panose="020B0502040204020203" pitchFamily="34" charset="0"/>
              </a:rPr>
            </a:br>
            <a:r>
              <a:rPr lang="en-IN" sz="1800" dirty="0">
                <a:solidFill>
                  <a:schemeClr val="tx1"/>
                </a:solidFill>
                <a:latin typeface="Bahnschrift SemiBold SemiConden" panose="020B0502040204020203" pitchFamily="34" charset="0"/>
              </a:rPr>
              <a:t>VADIYALA SRAVANI - 205U1A05D7</a:t>
            </a:r>
            <a:br>
              <a:rPr lang="en-IN" sz="1800" dirty="0">
                <a:solidFill>
                  <a:schemeClr val="tx1"/>
                </a:solidFill>
                <a:latin typeface="Bahnschrift SemiBold SemiConden" panose="020B0502040204020203" pitchFamily="34" charset="0"/>
              </a:rPr>
            </a:br>
            <a:endParaRPr lang="en-IN" sz="1800" dirty="0">
              <a:solidFill>
                <a:schemeClr val="tx1"/>
              </a:solidFill>
              <a:latin typeface="Bahnschrift SemiBold SemiConden" panose="020B0502040204020203" pitchFamily="34" charset="0"/>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1CBF397C-7A11-DF46-A049-B4EB42FD5166}"/>
                  </a:ext>
                </a:extLst>
              </p14:cNvPr>
              <p14:cNvContentPartPr/>
              <p14:nvPr/>
            </p14:nvContentPartPr>
            <p14:xfrm>
              <a:off x="0" y="1370418"/>
              <a:ext cx="12191280" cy="360"/>
            </p14:xfrm>
          </p:contentPart>
        </mc:Choice>
        <mc:Fallback>
          <p:pic>
            <p:nvPicPr>
              <p:cNvPr id="9" name="Ink 8">
                <a:extLst>
                  <a:ext uri="{FF2B5EF4-FFF2-40B4-BE49-F238E27FC236}">
                    <a16:creationId xmlns:a16="http://schemas.microsoft.com/office/drawing/2014/main" id="{1CBF397C-7A11-DF46-A049-B4EB42FD5166}"/>
                  </a:ext>
                </a:extLst>
              </p:cNvPr>
              <p:cNvPicPr/>
              <p:nvPr/>
            </p:nvPicPr>
            <p:blipFill>
              <a:blip r:embed="rId3"/>
              <a:stretch>
                <a:fillRect/>
              </a:stretch>
            </p:blipFill>
            <p:spPr>
              <a:xfrm>
                <a:off x="-9000" y="1361418"/>
                <a:ext cx="12208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4ED78A5-5A90-D679-E950-791C378F6C55}"/>
                  </a:ext>
                </a:extLst>
              </p14:cNvPr>
              <p14:cNvContentPartPr/>
              <p14:nvPr/>
            </p14:nvContentPartPr>
            <p14:xfrm>
              <a:off x="333720" y="1502820"/>
              <a:ext cx="360" cy="360"/>
            </p14:xfrm>
          </p:contentPart>
        </mc:Choice>
        <mc:Fallback xmlns="">
          <p:pic>
            <p:nvPicPr>
              <p:cNvPr id="11" name="Ink 10">
                <a:extLst>
                  <a:ext uri="{FF2B5EF4-FFF2-40B4-BE49-F238E27FC236}">
                    <a16:creationId xmlns:a16="http://schemas.microsoft.com/office/drawing/2014/main" id="{14ED78A5-5A90-D679-E950-791C378F6C55}"/>
                  </a:ext>
                </a:extLst>
              </p:cNvPr>
              <p:cNvPicPr/>
              <p:nvPr/>
            </p:nvPicPr>
            <p:blipFill>
              <a:blip r:embed="rId8"/>
              <a:stretch>
                <a:fillRect/>
              </a:stretch>
            </p:blipFill>
            <p:spPr>
              <a:xfrm>
                <a:off x="324720" y="1493820"/>
                <a:ext cx="18000" cy="18000"/>
              </a:xfrm>
              <a:prstGeom prst="rect">
                <a:avLst/>
              </a:prstGeom>
            </p:spPr>
          </p:pic>
        </mc:Fallback>
      </mc:AlternateContent>
      <p:pic>
        <p:nvPicPr>
          <p:cNvPr id="4" name="Picture 3">
            <a:extLst>
              <a:ext uri="{FF2B5EF4-FFF2-40B4-BE49-F238E27FC236}">
                <a16:creationId xmlns:a16="http://schemas.microsoft.com/office/drawing/2014/main" id="{B59DD5DC-1CEB-3D3E-2163-33A4EC77F1F5}"/>
              </a:ext>
            </a:extLst>
          </p:cNvPr>
          <p:cNvPicPr>
            <a:picLocks noChangeAspect="1"/>
          </p:cNvPicPr>
          <p:nvPr/>
        </p:nvPicPr>
        <p:blipFill>
          <a:blip r:embed="rId9"/>
          <a:stretch>
            <a:fillRect/>
          </a:stretch>
        </p:blipFill>
        <p:spPr>
          <a:xfrm>
            <a:off x="3286126" y="0"/>
            <a:ext cx="5435843" cy="1325635"/>
          </a:xfrm>
          <a:prstGeom prst="rect">
            <a:avLst/>
          </a:prstGeom>
        </p:spPr>
      </p:pic>
    </p:spTree>
    <p:extLst>
      <p:ext uri="{BB962C8B-B14F-4D97-AF65-F5344CB8AC3E}">
        <p14:creationId xmlns:p14="http://schemas.microsoft.com/office/powerpoint/2010/main" val="131233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861E-B0F8-BC83-FDA0-3C5C40C262F9}"/>
              </a:ext>
            </a:extLst>
          </p:cNvPr>
          <p:cNvSpPr>
            <a:spLocks noGrp="1"/>
          </p:cNvSpPr>
          <p:nvPr>
            <p:ph type="ctrTitle"/>
          </p:nvPr>
        </p:nvSpPr>
        <p:spPr>
          <a:xfrm>
            <a:off x="3829782" y="650630"/>
            <a:ext cx="2690446" cy="517769"/>
          </a:xfrm>
        </p:spPr>
        <p:txBody>
          <a:bodyPr>
            <a:noAutofit/>
          </a:bodyPr>
          <a:lstStyle/>
          <a:p>
            <a:r>
              <a:rPr lang="en-US" sz="3600" dirty="0">
                <a:solidFill>
                  <a:schemeClr val="tx1"/>
                </a:solidFill>
              </a:rPr>
              <a:t>ABSTRACT</a:t>
            </a:r>
            <a:endParaRPr lang="en-IN" sz="3600" dirty="0">
              <a:solidFill>
                <a:schemeClr val="tx1"/>
              </a:solidFill>
              <a:latin typeface="Book Antiqua" panose="02040602050305030304" pitchFamily="18" charset="0"/>
            </a:endParaRPr>
          </a:p>
        </p:txBody>
      </p:sp>
      <p:sp>
        <p:nvSpPr>
          <p:cNvPr id="3" name="Subtitle 2">
            <a:extLst>
              <a:ext uri="{FF2B5EF4-FFF2-40B4-BE49-F238E27FC236}">
                <a16:creationId xmlns:a16="http://schemas.microsoft.com/office/drawing/2014/main" id="{D3AEAD0A-401A-CF23-ECBC-A94A02033F2F}"/>
              </a:ext>
            </a:extLst>
          </p:cNvPr>
          <p:cNvSpPr>
            <a:spLocks noGrp="1"/>
          </p:cNvSpPr>
          <p:nvPr>
            <p:ph type="subTitle" idx="1"/>
          </p:nvPr>
        </p:nvSpPr>
        <p:spPr>
          <a:xfrm>
            <a:off x="862744" y="1538654"/>
            <a:ext cx="8624522" cy="3305908"/>
          </a:xfrm>
        </p:spPr>
        <p:txBody>
          <a:bodyPr>
            <a:noAutofit/>
          </a:bodyPr>
          <a:lstStyle/>
          <a:p>
            <a:pPr algn="just"/>
            <a:r>
              <a:rPr lang="en-US" dirty="0">
                <a:solidFill>
                  <a:schemeClr val="tx1"/>
                </a:solidFill>
              </a:rPr>
              <a:t>A lot of things we read online, especially in the news, may seem true, but often they are not. False or unverified information is disseminated as accurate information on the web, which can go viral and influence public opinion and decisions. People intentionally disseminate these counterfeit articles using online social media sites. The ultimate goal of fake news sites is to influence popular beliefs on specific topics. The main purpose of fake news websites is to affect public opinion on certain issues. The proliferation of fake news on social media and the internet is misleading people to an extent that must be stopped. Current systems are not efficient when it comes to giving an accurate statistical assessment of a certain news item. Also, restrictions on entry and category of news make it less varied. We have found a reliable model that classifies a dataset as it can tell the difference between "real" and "fake" information using machine learning techniques. Now that you have your training and testing data, you can build your classifiers. To get a good idea if the words and tokens in the articles had a significant impact on whether the news was fake or real.</a:t>
            </a:r>
            <a:endParaRPr lang="en-IN" b="1" dirty="0">
              <a:solidFill>
                <a:schemeClr val="tx1"/>
              </a:solidFill>
              <a:latin typeface="Book Antiqua" panose="02040602050305030304" pitchFamily="18" charset="0"/>
            </a:endParaRPr>
          </a:p>
          <a:p>
            <a:endParaRPr lang="en-IN" dirty="0">
              <a:solidFill>
                <a:schemeClr val="tx1"/>
              </a:solidFill>
            </a:endParaRPr>
          </a:p>
        </p:txBody>
      </p:sp>
    </p:spTree>
    <p:extLst>
      <p:ext uri="{BB962C8B-B14F-4D97-AF65-F5344CB8AC3E}">
        <p14:creationId xmlns:p14="http://schemas.microsoft.com/office/powerpoint/2010/main" val="220216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0257-A491-DBCD-2885-79FD01089C17}"/>
              </a:ext>
            </a:extLst>
          </p:cNvPr>
          <p:cNvSpPr>
            <a:spLocks noGrp="1"/>
          </p:cNvSpPr>
          <p:nvPr>
            <p:ph type="title"/>
          </p:nvPr>
        </p:nvSpPr>
        <p:spPr>
          <a:xfrm>
            <a:off x="2694602" y="393480"/>
            <a:ext cx="6267631" cy="846316"/>
          </a:xfrm>
        </p:spPr>
        <p:txBody>
          <a:bodyPr/>
          <a:lstStyle/>
          <a:p>
            <a:r>
              <a:rPr lang="en-US" dirty="0">
                <a:solidFill>
                  <a:schemeClr val="tx1"/>
                </a:solidFill>
              </a:rPr>
              <a:t>        INTRODUCTION </a:t>
            </a:r>
          </a:p>
        </p:txBody>
      </p:sp>
      <p:sp>
        <p:nvSpPr>
          <p:cNvPr id="3" name="Subtitle 2">
            <a:extLst>
              <a:ext uri="{FF2B5EF4-FFF2-40B4-BE49-F238E27FC236}">
                <a16:creationId xmlns:a16="http://schemas.microsoft.com/office/drawing/2014/main" id="{C193B913-6082-3B61-7E69-CAD88FBAF43E}"/>
              </a:ext>
            </a:extLst>
          </p:cNvPr>
          <p:cNvSpPr>
            <a:spLocks noGrp="1"/>
          </p:cNvSpPr>
          <p:nvPr>
            <p:ph idx="1"/>
          </p:nvPr>
        </p:nvSpPr>
        <p:spPr>
          <a:xfrm>
            <a:off x="578951" y="1691443"/>
            <a:ext cx="8888581" cy="4398463"/>
          </a:xfrm>
        </p:spPr>
        <p:txBody>
          <a:bodyPr>
            <a:noAutofit/>
          </a:bodyPr>
          <a:lstStyle/>
          <a:p>
            <a:pPr algn="just"/>
            <a:r>
              <a:rPr lang="en-US" sz="2000" dirty="0">
                <a:solidFill>
                  <a:schemeClr val="tx1"/>
                </a:solidFill>
              </a:rPr>
              <a:t>Unauthentic news refers to fake news published under the pretext of being real news, commonly referred to as “fake </a:t>
            </a:r>
            <a:r>
              <a:rPr lang="en-US" sz="2000" dirty="0" err="1">
                <a:solidFill>
                  <a:schemeClr val="tx1"/>
                </a:solidFill>
              </a:rPr>
              <a:t>news”.Fake</a:t>
            </a:r>
            <a:r>
              <a:rPr lang="en-US" sz="2000" dirty="0">
                <a:solidFill>
                  <a:schemeClr val="tx1"/>
                </a:solidFill>
              </a:rPr>
              <a:t> news is now considered one of the biggest threats to </a:t>
            </a:r>
            <a:r>
              <a:rPr lang="en-US" sz="2000" dirty="0" err="1">
                <a:solidFill>
                  <a:schemeClr val="tx1"/>
                </a:solidFill>
              </a:rPr>
              <a:t>democracy,journalism</a:t>
            </a:r>
            <a:r>
              <a:rPr lang="en-US" sz="2000" dirty="0">
                <a:solidFill>
                  <a:schemeClr val="tx1"/>
                </a:solidFill>
              </a:rPr>
              <a:t> and freedom of </a:t>
            </a:r>
            <a:r>
              <a:rPr lang="en-US" sz="2000" dirty="0" err="1">
                <a:solidFill>
                  <a:schemeClr val="tx1"/>
                </a:solidFill>
              </a:rPr>
              <a:t>expression.The</a:t>
            </a:r>
            <a:r>
              <a:rPr lang="en-US" sz="2000" dirty="0">
                <a:solidFill>
                  <a:schemeClr val="tx1"/>
                </a:solidFill>
              </a:rPr>
              <a:t> </a:t>
            </a:r>
            <a:r>
              <a:rPr lang="en-US" sz="2000" dirty="0" err="1">
                <a:solidFill>
                  <a:schemeClr val="tx1"/>
                </a:solidFill>
              </a:rPr>
              <a:t>scipe</a:t>
            </a:r>
            <a:r>
              <a:rPr lang="en-US" sz="2000" dirty="0">
                <a:solidFill>
                  <a:schemeClr val="tx1"/>
                </a:solidFill>
              </a:rPr>
              <a:t> of the fake news was that India called on Pakistan to make motivated false propaganda on social </a:t>
            </a:r>
            <a:r>
              <a:rPr lang="en-US" sz="2000" dirty="0" err="1">
                <a:solidFill>
                  <a:schemeClr val="tx1"/>
                </a:solidFill>
              </a:rPr>
              <a:t>media.During</a:t>
            </a:r>
            <a:r>
              <a:rPr lang="en-US" sz="2000" dirty="0">
                <a:solidFill>
                  <a:schemeClr val="tx1"/>
                </a:solidFill>
              </a:rPr>
              <a:t> the period, Facebook suspended 103 pages,78 groups, 453 Facebook accounts and 107 Instagram accounts for engaging in unauthentic coordinator </a:t>
            </a:r>
            <a:r>
              <a:rPr lang="en-US" sz="2000" dirty="0" err="1">
                <a:solidFill>
                  <a:schemeClr val="tx1"/>
                </a:solidFill>
              </a:rPr>
              <a:t>behaviour.Our</a:t>
            </a:r>
            <a:r>
              <a:rPr lang="en-US" sz="2000" dirty="0">
                <a:solidFill>
                  <a:schemeClr val="tx1"/>
                </a:solidFill>
              </a:rPr>
              <a:t> economics are not immune to the spread of counterfeits news because fake news is related to stock market fluctuations and large </a:t>
            </a:r>
            <a:r>
              <a:rPr lang="en-US" sz="2000" dirty="0" err="1">
                <a:solidFill>
                  <a:schemeClr val="tx1"/>
                </a:solidFill>
              </a:rPr>
              <a:t>transactions.The</a:t>
            </a:r>
            <a:r>
              <a:rPr lang="en-US" sz="2000" dirty="0">
                <a:solidFill>
                  <a:schemeClr val="tx1"/>
                </a:solidFill>
              </a:rPr>
              <a:t> main reason is that fake news can be created and published online faster and more cheaply compared to traditional </a:t>
            </a:r>
            <a:r>
              <a:rPr lang="en-US" sz="2000" dirty="0" err="1">
                <a:solidFill>
                  <a:schemeClr val="tx1"/>
                </a:solidFill>
              </a:rPr>
              <a:t>news.Media</a:t>
            </a:r>
            <a:r>
              <a:rPr lang="en-US" sz="2000" dirty="0">
                <a:solidFill>
                  <a:schemeClr val="tx1"/>
                </a:solidFill>
              </a:rPr>
              <a:t> such as newspaper and television.</a:t>
            </a:r>
          </a:p>
        </p:txBody>
      </p:sp>
    </p:spTree>
    <p:extLst>
      <p:ext uri="{BB962C8B-B14F-4D97-AF65-F5344CB8AC3E}">
        <p14:creationId xmlns:p14="http://schemas.microsoft.com/office/powerpoint/2010/main" val="163250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96DA-7D3F-20ED-4766-0C60FBA30B5C}"/>
              </a:ext>
            </a:extLst>
          </p:cNvPr>
          <p:cNvSpPr>
            <a:spLocks noGrp="1"/>
          </p:cNvSpPr>
          <p:nvPr>
            <p:ph type="title"/>
          </p:nvPr>
        </p:nvSpPr>
        <p:spPr/>
        <p:txBody>
          <a:bodyPr/>
          <a:lstStyle/>
          <a:p>
            <a:r>
              <a:rPr lang="en-US" dirty="0">
                <a:solidFill>
                  <a:schemeClr val="tx1"/>
                </a:solidFill>
              </a:rPr>
              <a:t>SYSTEM CONFIGURATION</a:t>
            </a:r>
          </a:p>
        </p:txBody>
      </p:sp>
      <p:sp>
        <p:nvSpPr>
          <p:cNvPr id="3" name="Content Placeholder 2">
            <a:extLst>
              <a:ext uri="{FF2B5EF4-FFF2-40B4-BE49-F238E27FC236}">
                <a16:creationId xmlns:a16="http://schemas.microsoft.com/office/drawing/2014/main" id="{F4AC55FC-8CFF-AD0B-1623-8C1426E9B89B}"/>
              </a:ext>
            </a:extLst>
          </p:cNvPr>
          <p:cNvSpPr>
            <a:spLocks noGrp="1"/>
          </p:cNvSpPr>
          <p:nvPr>
            <p:ph idx="1"/>
          </p:nvPr>
        </p:nvSpPr>
        <p:spPr>
          <a:xfrm>
            <a:off x="580032" y="1695381"/>
            <a:ext cx="6133839" cy="3996814"/>
          </a:xfrm>
        </p:spPr>
        <p:txBody>
          <a:bodyPr/>
          <a:lstStyle/>
          <a:p>
            <a:pPr marL="0" indent="0">
              <a:buNone/>
            </a:pPr>
            <a:r>
              <a:rPr lang="en-US" b="1" dirty="0">
                <a:solidFill>
                  <a:schemeClr val="tx1"/>
                </a:solidFill>
                <a:latin typeface="Aharoni" panose="02000000000000000000" pitchFamily="2" charset="0"/>
                <a:ea typeface="Aharoni" panose="02000000000000000000" pitchFamily="2" charset="0"/>
              </a:rPr>
              <a:t> </a:t>
            </a:r>
            <a:r>
              <a:rPr lang="en-US" dirty="0">
                <a:solidFill>
                  <a:schemeClr val="tx1"/>
                </a:solidFill>
                <a:latin typeface="Aptos Black" panose="02000000000000000000" pitchFamily="2" charset="0"/>
                <a:ea typeface="Aptos Black" panose="02000000000000000000" pitchFamily="2" charset="0"/>
              </a:rPr>
              <a:t>HARDWARE REQUIREMENTS:</a:t>
            </a:r>
          </a:p>
          <a:p>
            <a:r>
              <a:rPr lang="en-US" dirty="0">
                <a:solidFill>
                  <a:schemeClr val="tx1"/>
                </a:solidFill>
              </a:rPr>
              <a:t>Processor-1GHz or more</a:t>
            </a:r>
          </a:p>
          <a:p>
            <a:r>
              <a:rPr lang="en-US" dirty="0">
                <a:solidFill>
                  <a:schemeClr val="tx1"/>
                </a:solidFill>
              </a:rPr>
              <a:t>Hard Drive-32GB or more</a:t>
            </a:r>
          </a:p>
          <a:p>
            <a:r>
              <a:rPr lang="en-US" dirty="0">
                <a:solidFill>
                  <a:schemeClr val="tx1"/>
                </a:solidFill>
              </a:rPr>
              <a:t>Memory(RAM)-1GB or more</a:t>
            </a:r>
          </a:p>
          <a:p>
            <a:pPr marL="0" indent="0">
              <a:buNone/>
            </a:pPr>
            <a:r>
              <a:rPr lang="en-US" b="1" dirty="0">
                <a:solidFill>
                  <a:schemeClr val="tx1"/>
                </a:solidFill>
                <a:latin typeface="Aptos Black" panose="020B0004020202020204" pitchFamily="34" charset="0"/>
              </a:rPr>
              <a:t>  SOFTWARE REQUIREMENTS:</a:t>
            </a:r>
          </a:p>
          <a:p>
            <a:r>
              <a:rPr lang="en-US" dirty="0">
                <a:solidFill>
                  <a:schemeClr val="tx1"/>
                </a:solidFill>
              </a:rPr>
              <a:t>OS- any Windows version</a:t>
            </a:r>
          </a:p>
          <a:p>
            <a:r>
              <a:rPr lang="en-US" dirty="0">
                <a:solidFill>
                  <a:schemeClr val="tx1"/>
                </a:solidFill>
              </a:rPr>
              <a:t>Programming </a:t>
            </a:r>
            <a:r>
              <a:rPr lang="en-US" dirty="0" err="1">
                <a:solidFill>
                  <a:schemeClr val="tx1"/>
                </a:solidFill>
              </a:rPr>
              <a:t>Platforms:Notebook,Visual</a:t>
            </a:r>
            <a:r>
              <a:rPr lang="en-US" dirty="0">
                <a:solidFill>
                  <a:schemeClr val="tx1"/>
                </a:solidFill>
              </a:rPr>
              <a:t> studio code</a:t>
            </a:r>
          </a:p>
          <a:p>
            <a:r>
              <a:rPr lang="en-US" dirty="0">
                <a:solidFill>
                  <a:schemeClr val="tx1"/>
                </a:solidFill>
              </a:rPr>
              <a:t>Front-End programming </a:t>
            </a:r>
            <a:r>
              <a:rPr lang="en-US" dirty="0" err="1">
                <a:solidFill>
                  <a:schemeClr val="tx1"/>
                </a:solidFill>
              </a:rPr>
              <a:t>languages:HTML,CSS,JS</a:t>
            </a:r>
            <a:endParaRPr lang="en-US" dirty="0">
              <a:solidFill>
                <a:schemeClr val="tx1"/>
              </a:solidFill>
            </a:endParaRPr>
          </a:p>
          <a:p>
            <a:r>
              <a:rPr lang="en-US" dirty="0">
                <a:solidFill>
                  <a:schemeClr val="tx1"/>
                </a:solidFill>
              </a:rPr>
              <a:t>Back-End programming languages: </a:t>
            </a:r>
            <a:r>
              <a:rPr lang="en-US" dirty="0" err="1">
                <a:solidFill>
                  <a:schemeClr val="tx1"/>
                </a:solidFill>
              </a:rPr>
              <a:t>Python,MySQL</a:t>
            </a:r>
            <a:endParaRPr lang="en-US" dirty="0">
              <a:solidFill>
                <a:schemeClr val="tx1"/>
              </a:solidFill>
            </a:endParaRPr>
          </a:p>
        </p:txBody>
      </p:sp>
      <p:pic>
        <p:nvPicPr>
          <p:cNvPr id="4" name="Picture 4">
            <a:extLst>
              <a:ext uri="{FF2B5EF4-FFF2-40B4-BE49-F238E27FC236}">
                <a16:creationId xmlns:a16="http://schemas.microsoft.com/office/drawing/2014/main" id="{3BAF7558-7F05-4548-2367-BF304248DFEC}"/>
              </a:ext>
            </a:extLst>
          </p:cNvPr>
          <p:cNvPicPr>
            <a:picLocks noChangeAspect="1"/>
          </p:cNvPicPr>
          <p:nvPr/>
        </p:nvPicPr>
        <p:blipFill>
          <a:blip r:embed="rId2"/>
          <a:stretch>
            <a:fillRect/>
          </a:stretch>
        </p:blipFill>
        <p:spPr>
          <a:xfrm>
            <a:off x="6749757" y="1563572"/>
            <a:ext cx="4764909" cy="3364029"/>
          </a:xfrm>
          <a:prstGeom prst="rect">
            <a:avLst/>
          </a:prstGeom>
        </p:spPr>
      </p:pic>
    </p:spTree>
    <p:extLst>
      <p:ext uri="{BB962C8B-B14F-4D97-AF65-F5344CB8AC3E}">
        <p14:creationId xmlns:p14="http://schemas.microsoft.com/office/powerpoint/2010/main" val="385453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02F8-3BA8-F2E4-81E1-F38E04FC31AC}"/>
              </a:ext>
            </a:extLst>
          </p:cNvPr>
          <p:cNvSpPr>
            <a:spLocks noGrp="1"/>
          </p:cNvSpPr>
          <p:nvPr>
            <p:ph type="title"/>
          </p:nvPr>
        </p:nvSpPr>
        <p:spPr/>
        <p:txBody>
          <a:bodyPr/>
          <a:lstStyle/>
          <a:p>
            <a:r>
              <a:rPr lang="en-US" b="1" dirty="0">
                <a:solidFill>
                  <a:schemeClr val="tx1"/>
                </a:solidFill>
              </a:rPr>
              <a:t>SCOPE OF THE PROJECT </a:t>
            </a:r>
          </a:p>
        </p:txBody>
      </p:sp>
      <p:sp>
        <p:nvSpPr>
          <p:cNvPr id="3" name="Content Placeholder 2">
            <a:extLst>
              <a:ext uri="{FF2B5EF4-FFF2-40B4-BE49-F238E27FC236}">
                <a16:creationId xmlns:a16="http://schemas.microsoft.com/office/drawing/2014/main" id="{56FA03BD-0F56-CDE2-78C5-AA917509672C}"/>
              </a:ext>
            </a:extLst>
          </p:cNvPr>
          <p:cNvSpPr>
            <a:spLocks noGrp="1"/>
          </p:cNvSpPr>
          <p:nvPr>
            <p:ph idx="1"/>
          </p:nvPr>
        </p:nvSpPr>
        <p:spPr>
          <a:xfrm>
            <a:off x="677334" y="1656059"/>
            <a:ext cx="8596668" cy="2266674"/>
          </a:xfrm>
        </p:spPr>
        <p:txBody>
          <a:bodyPr>
            <a:noAutofit/>
          </a:bodyPr>
          <a:lstStyle/>
          <a:p>
            <a:r>
              <a:rPr lang="en-US" sz="2800" b="1" dirty="0">
                <a:solidFill>
                  <a:schemeClr val="tx1"/>
                </a:solidFill>
              </a:rPr>
              <a:t>The project works with all types of information regardless of their type.</a:t>
            </a:r>
          </a:p>
          <a:p>
            <a:r>
              <a:rPr lang="en-US" sz="2800" b="1" dirty="0">
                <a:solidFill>
                  <a:schemeClr val="tx1"/>
                </a:solidFill>
              </a:rPr>
              <a:t>The project produces the user with precision.</a:t>
            </a:r>
          </a:p>
          <a:p>
            <a:r>
              <a:rPr lang="en-US" sz="2800" b="1" dirty="0">
                <a:solidFill>
                  <a:schemeClr val="tx1"/>
                </a:solidFill>
              </a:rPr>
              <a:t>The website is only accessible via internet.</a:t>
            </a:r>
          </a:p>
          <a:p>
            <a:r>
              <a:rPr lang="en-US" sz="2800" b="1" dirty="0">
                <a:solidFill>
                  <a:schemeClr val="tx1"/>
                </a:solidFill>
              </a:rPr>
              <a:t>The output will be generated in less than a minute.</a:t>
            </a:r>
          </a:p>
          <a:p>
            <a:r>
              <a:rPr lang="en-US" sz="2800" b="1" dirty="0">
                <a:solidFill>
                  <a:schemeClr val="tx1"/>
                </a:solidFill>
              </a:rPr>
              <a:t>The project only gives the result when the information transmitted is in English. </a:t>
            </a:r>
          </a:p>
        </p:txBody>
      </p:sp>
    </p:spTree>
    <p:extLst>
      <p:ext uri="{BB962C8B-B14F-4D97-AF65-F5344CB8AC3E}">
        <p14:creationId xmlns:p14="http://schemas.microsoft.com/office/powerpoint/2010/main" val="396718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FF63-3F43-7289-259D-6067858710FD}"/>
              </a:ext>
            </a:extLst>
          </p:cNvPr>
          <p:cNvSpPr>
            <a:spLocks noGrp="1"/>
          </p:cNvSpPr>
          <p:nvPr>
            <p:ph type="title"/>
          </p:nvPr>
        </p:nvSpPr>
        <p:spPr/>
        <p:txBody>
          <a:bodyPr/>
          <a:lstStyle/>
          <a:p>
            <a:r>
              <a:rPr lang="en-US" dirty="0">
                <a:solidFill>
                  <a:schemeClr val="tx1"/>
                </a:solidFill>
              </a:rPr>
              <a:t>AGILE MODEL</a:t>
            </a:r>
          </a:p>
        </p:txBody>
      </p:sp>
      <p:pic>
        <p:nvPicPr>
          <p:cNvPr id="4" name="Picture 4">
            <a:extLst>
              <a:ext uri="{FF2B5EF4-FFF2-40B4-BE49-F238E27FC236}">
                <a16:creationId xmlns:a16="http://schemas.microsoft.com/office/drawing/2014/main" id="{CD1B8FB8-55F6-6603-BCD2-F5B4751F5C3A}"/>
              </a:ext>
            </a:extLst>
          </p:cNvPr>
          <p:cNvPicPr>
            <a:picLocks noChangeAspect="1"/>
          </p:cNvPicPr>
          <p:nvPr/>
        </p:nvPicPr>
        <p:blipFill>
          <a:blip r:embed="rId2"/>
          <a:stretch>
            <a:fillRect/>
          </a:stretch>
        </p:blipFill>
        <p:spPr>
          <a:xfrm>
            <a:off x="110277" y="1473083"/>
            <a:ext cx="9163725" cy="4121809"/>
          </a:xfrm>
          <a:prstGeom prst="rect">
            <a:avLst/>
          </a:prstGeom>
        </p:spPr>
      </p:pic>
    </p:spTree>
    <p:extLst>
      <p:ext uri="{BB962C8B-B14F-4D97-AF65-F5344CB8AC3E}">
        <p14:creationId xmlns:p14="http://schemas.microsoft.com/office/powerpoint/2010/main" val="8438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C5C2-0536-5FC1-0BC4-DB9036125FD1}"/>
              </a:ext>
            </a:extLst>
          </p:cNvPr>
          <p:cNvSpPr>
            <a:spLocks noGrp="1"/>
          </p:cNvSpPr>
          <p:nvPr>
            <p:ph type="title"/>
          </p:nvPr>
        </p:nvSpPr>
        <p:spPr>
          <a:xfrm>
            <a:off x="1467917" y="2494836"/>
            <a:ext cx="8797494" cy="1567543"/>
          </a:xfrm>
        </p:spPr>
        <p:txBody>
          <a:bodyPr>
            <a:normAutofit/>
          </a:bodyPr>
          <a:lstStyle/>
          <a:p>
            <a:r>
              <a:rPr lang="en-US" sz="9600" dirty="0">
                <a:solidFill>
                  <a:schemeClr val="tx1"/>
                </a:solidFill>
              </a:rPr>
              <a:t>ANY QUERIES?</a:t>
            </a:r>
          </a:p>
        </p:txBody>
      </p:sp>
    </p:spTree>
    <p:extLst>
      <p:ext uri="{BB962C8B-B14F-4D97-AF65-F5344CB8AC3E}">
        <p14:creationId xmlns:p14="http://schemas.microsoft.com/office/powerpoint/2010/main" val="30940121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549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Aharoni</vt:lpstr>
      <vt:lpstr>Aptos Black</vt:lpstr>
      <vt:lpstr>Arial</vt:lpstr>
      <vt:lpstr>Arial Narrow</vt:lpstr>
      <vt:lpstr>Bahnschrift SemiBold</vt:lpstr>
      <vt:lpstr>Bahnschrift SemiBold SemiConden</vt:lpstr>
      <vt:lpstr>Book Antiqua</vt:lpstr>
      <vt:lpstr>Trebuchet MS</vt:lpstr>
      <vt:lpstr>Wingdings 3</vt:lpstr>
      <vt:lpstr>Facet</vt:lpstr>
      <vt:lpstr>MINI PROJECT ON  UNAUTHENTIC INFORMATION DISCOVERER  BACHELOR OF TECHNOLOGY IN COMPUTER SCIENCE AND ENGINEERING  Under the esteemed guidance of:  Dr. S. Ramesh Babu Associate Professor by Batch: C7 SHAIK KHAJA MOIN - 205U1A05C3  GUDUGUNTLA YASHWANTH - 215U5A0515  MOHAMMED ABDUL HAFEEZ BAIG – 215U5A0524  VADIYALA SRAVANI - 205U1A05D7 </vt:lpstr>
      <vt:lpstr>ABSTRACT</vt:lpstr>
      <vt:lpstr>        INTRODUCTION </vt:lpstr>
      <vt:lpstr>SYSTEM CONFIGURATION</vt:lpstr>
      <vt:lpstr>SCOPE OF THE PROJECT </vt:lpstr>
      <vt:lpstr>AGILE MODEL</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Moin Shaik</dc:creator>
  <cp:lastModifiedBy>hafeez baig</cp:lastModifiedBy>
  <cp:revision>8</cp:revision>
  <dcterms:created xsi:type="dcterms:W3CDTF">2023-09-08T13:42:23Z</dcterms:created>
  <dcterms:modified xsi:type="dcterms:W3CDTF">2023-09-08T17:57:30Z</dcterms:modified>
</cp:coreProperties>
</file>