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7" autoAdjust="0"/>
  </p:normalViewPr>
  <p:slideViewPr>
    <p:cSldViewPr snapToGrid="0">
      <p:cViewPr varScale="1">
        <p:scale>
          <a:sx n="72" d="100"/>
          <a:sy n="72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? </a:t>
            </a: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budget ? </a:t>
            </a: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règles fournies par le client ? </a:t>
            </a: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chartes ? </a:t>
            </a: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demandes particulières ? 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Référentiels qualité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W3C...)  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Modalités de recette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au minimum dans chaque catégorie : 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1050" dirty="0">
                <a:latin typeface="Montserrat"/>
                <a:ea typeface="Montserrat"/>
                <a:cs typeface="Montserrat"/>
                <a:sym typeface="Montserrat"/>
              </a:rPr>
              <a:t>Coûts 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1050" dirty="0">
                <a:latin typeface="Montserrat"/>
                <a:ea typeface="Montserrat"/>
                <a:cs typeface="Montserrat"/>
                <a:sym typeface="Montserrat"/>
              </a:rPr>
              <a:t>Délais 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1050" dirty="0">
                <a:latin typeface="Montserrat"/>
                <a:ea typeface="Montserrat"/>
                <a:cs typeface="Montserrat"/>
                <a:sym typeface="Montserrat"/>
              </a:rPr>
              <a:t>Qualité 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1050" dirty="0">
                <a:latin typeface="Montserrat"/>
                <a:ea typeface="Montserrat"/>
                <a:cs typeface="Montserrat"/>
                <a:sym typeface="Montserrat"/>
              </a:rPr>
              <a:t>Efficacité et avancement du projet</a:t>
            </a:r>
            <a:endParaRPr dirty="0"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des dates clés du projet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et coût des différentes catégories du devis </a:t>
            </a: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RH, achats matériels et immatériels ainsi que la marge commerciale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Prix final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Prise en compte du besoin client et de ses potentielles évolutions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Prise en compte de la législation française et européenne (RGPD)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Exemples de choix techniques pour le portfolio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Nom de l'hébergeur et nom de domaine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Types d'appareils et navigateurs compatibles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CMS et extensions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Exemples de choix techniques pour le portfolio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Nom de l'hébergeur et nom de domaine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Types d'appareils et navigateurs compatibles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CMS et extensions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13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CDB62-2788-E1FA-B126-62E54AD24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2234" y="1483112"/>
            <a:ext cx="11041566" cy="469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Contraintes : </a:t>
            </a:r>
          </a:p>
          <a:p>
            <a:pPr lvl="1"/>
            <a:r>
              <a:rPr lang="fr-FR" dirty="0"/>
              <a:t>respect du calendrier pédagogique (11 au 31 août 2025)</a:t>
            </a:r>
          </a:p>
          <a:p>
            <a:pPr lvl="1"/>
            <a:r>
              <a:rPr lang="fr-FR" dirty="0"/>
              <a:t>rendu validé avant soutenance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Référentiels qualité : </a:t>
            </a:r>
          </a:p>
          <a:p>
            <a:pPr lvl="1"/>
            <a:r>
              <a:rPr lang="fr-FR" dirty="0"/>
              <a:t>bonnes pratiques de communication professionnelle</a:t>
            </a:r>
          </a:p>
          <a:p>
            <a:pPr lvl="1"/>
            <a:r>
              <a:rPr lang="fr-FR" dirty="0"/>
              <a:t>ergonomie web</a:t>
            </a:r>
          </a:p>
          <a:p>
            <a:pPr lvl="1"/>
            <a:r>
              <a:rPr lang="fr-FR" dirty="0"/>
              <a:t>clarté des visualisations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Modalités de recette :</a:t>
            </a:r>
          </a:p>
          <a:p>
            <a:pPr lvl="1"/>
            <a:r>
              <a:rPr lang="fr-FR" dirty="0"/>
              <a:t>validation de chaque étape avec le mentor.</a:t>
            </a:r>
          </a:p>
          <a:p>
            <a:pPr lvl="1"/>
            <a:r>
              <a:rPr lang="fr-FR" dirty="0"/>
              <a:t>vérification du fonctionnement du site et de l’accessibilité des livrables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681D01-D322-9786-9ED6-3EE4181FC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fr-FR" sz="2400" dirty="0"/>
              <a:t>KPI à suivre pour vérifier le bon déroulé du projet :</a:t>
            </a:r>
          </a:p>
          <a:p>
            <a:pPr marL="11430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Coûts : respect du budget temps prévu (70 heures maximum)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Délais : 100 % des livrables remis avant le 31 août 2025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Qualité :  cohérence visuelle et clarté des </a:t>
            </a:r>
            <a:r>
              <a:rPr lang="fr-FR" sz="2400" dirty="0" err="1"/>
              <a:t>dashboards</a:t>
            </a:r>
            <a:r>
              <a:rPr lang="fr-FR" sz="2400" dirty="0"/>
              <a:t>, professionnalisme et posture data </a:t>
            </a:r>
            <a:r>
              <a:rPr lang="fr-FR" sz="2400" dirty="0" err="1"/>
              <a:t>analyst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Efficacité et avancement : adoption et validation par le mentor à chaque étape (3 validations intermédiaires minimum)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ED4657-8BF0-0ACA-C710-290306A59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Semaine 1 (11 – 17 août 2025) : Élaboration carte mentale et cadrage du projet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Semaine 2 (18 – 24 août 2025) : Cahier des charges, diagramme de Gantt et conception des </a:t>
            </a:r>
            <a:r>
              <a:rPr lang="fr-FR" dirty="0" err="1"/>
              <a:t>mock-ups</a:t>
            </a:r>
            <a:r>
              <a:rPr lang="fr-FR" dirty="0"/>
              <a:t> (portfolio + </a:t>
            </a:r>
            <a:r>
              <a:rPr lang="fr-FR" dirty="0" err="1"/>
              <a:t>dashboards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Semaine 3 (25 – 31 août 2025) : Réalisation des </a:t>
            </a:r>
            <a:r>
              <a:rPr lang="fr-FR" dirty="0" err="1"/>
              <a:t>dashboards</a:t>
            </a:r>
            <a:r>
              <a:rPr lang="fr-FR" dirty="0"/>
              <a:t>, documentation, vidéo et intégration finale du portfolio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2CA9B8-578F-1F5D-0692-9EB994E13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5859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fr-FR" dirty="0"/>
              <a:t>Devis estimatif en temps et ressources :</a:t>
            </a:r>
          </a:p>
          <a:p>
            <a:pPr marL="11430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Temps de réalisation : environ 70 heures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Ressources logicielles : accès Power BI, </a:t>
            </a:r>
            <a:r>
              <a:rPr lang="fr-FR" dirty="0" err="1"/>
              <a:t>Figma</a:t>
            </a:r>
            <a:r>
              <a:rPr lang="fr-FR" dirty="0"/>
              <a:t>, </a:t>
            </a:r>
            <a:r>
              <a:rPr lang="fr-FR" dirty="0" err="1"/>
              <a:t>Loom</a:t>
            </a:r>
            <a:r>
              <a:rPr lang="fr-FR" dirty="0"/>
              <a:t> ainsi que des outils gratuits ou sous licence pédagogique.</a:t>
            </a:r>
          </a:p>
          <a:p>
            <a:pPr marL="11430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Accompagnement mentor : 3 validations intermédiaires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Coût matériel : néant (utilisation PC et outils en ligne gratuits)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Total estimé : 70 heures de travail + outils pédagogiques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ED6881-15C1-911C-6595-5392C2D88F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9EF4E1-1CBE-E4EE-CEBA-CD886B2B1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367246"/>
            <a:ext cx="10515600" cy="48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fr-FR" dirty="0"/>
              <a:t>Dans le cadre du processus de recrutement de Data </a:t>
            </a:r>
            <a:r>
              <a:rPr lang="fr-FR" dirty="0" err="1"/>
              <a:t>Analyst</a:t>
            </a:r>
            <a:r>
              <a:rPr lang="fr-FR" dirty="0"/>
              <a:t> Chef de projet, un portfolio en ligne doit être élaboré. Ce dernier servira de démonstration des compétences techniques, méthodologiques et de la posture de consultant du candidat. </a:t>
            </a:r>
          </a:p>
          <a:p>
            <a:pPr marL="114300" indent="0">
              <a:buNone/>
            </a:pPr>
            <a:r>
              <a:rPr lang="fr-FR" dirty="0"/>
              <a:t>Il devra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Présenter le profil du candidat et ses compétences.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Valoriser les projets menés et les outils maîtrisés.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Intégrer des livrables concrets (</a:t>
            </a:r>
            <a:r>
              <a:rPr lang="fr-FR" dirty="0" err="1"/>
              <a:t>dashboards</a:t>
            </a:r>
            <a:r>
              <a:rPr lang="fr-FR" dirty="0"/>
              <a:t>, documentation, vidéo de formation).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Être structuré de manière claire, ergonomique et professionnelle.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230B85-52D2-4ED8-05AA-E131D8952A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471749"/>
            <a:ext cx="10515600" cy="515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fr-FR" b="1" dirty="0"/>
              <a:t>Besoins de l’entreprise </a:t>
            </a:r>
            <a:r>
              <a:rPr lang="fr-FR" b="1" dirty="0" err="1"/>
              <a:t>Aéroworld</a:t>
            </a:r>
            <a:r>
              <a:rPr lang="fr-FR" b="1" dirty="0"/>
              <a:t>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Vérifier les compétences techniques et analytiques du candidat.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Évaluer sa capacité à cadrer un projet data (organisation, gestion, documentation).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Observer sa posture de consultant (vulgarisation, accompagnement, conseil).</a:t>
            </a:r>
          </a:p>
          <a:p>
            <a:pPr marL="114300" indent="0">
              <a:buNone/>
            </a:pPr>
            <a:r>
              <a:rPr lang="fr-FR" b="1" dirty="0"/>
              <a:t>Raisons du besoin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Aéroworld</a:t>
            </a:r>
            <a:r>
              <a:rPr lang="fr-FR" dirty="0"/>
              <a:t> souhaite recruter un Data </a:t>
            </a:r>
            <a:r>
              <a:rPr lang="fr-FR" dirty="0" err="1"/>
              <a:t>Analyst</a:t>
            </a:r>
            <a:r>
              <a:rPr lang="fr-FR" dirty="0"/>
              <a:t> Chef de projet polyvalent.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L’entreprise doit s’assurer que le candidat peut répondre à ses problématiques complexes de gestion de données.</a:t>
            </a:r>
          </a:p>
          <a:p>
            <a:pPr marL="114300" indent="0">
              <a:buNone/>
            </a:pPr>
            <a:r>
              <a:rPr lang="fr-FR" b="1" dirty="0"/>
              <a:t>Objectifs SMART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Concevoir un portfolio complet et interactif en 3 semaines.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Inclure au moins 2 tableaux de bord réalisés sur un outil BI (Power BI ou Tableau).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Fournir une vidéo de formation et une documentation pédagogique avant la soutenance.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Livrer un portfolio en ligne fonctionnel, responsive et facile d’accès.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Réaliser le projet dans un temps limité à 70 heures.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E3C4F5-A08D-5C81-2FAA-FF3F54D6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Qui travaille sur le projet ?</a:t>
            </a:r>
          </a:p>
          <a:p>
            <a:pPr marL="91440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Candidat Data </a:t>
            </a:r>
            <a:r>
              <a:rPr lang="fr-FR" dirty="0" err="1"/>
              <a:t>Analyst</a:t>
            </a:r>
            <a:r>
              <a:rPr lang="fr-FR" dirty="0"/>
              <a:t> Chef de projet (Data ESN): responsable de la conception et de la réalisation du portfolio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Mentor / Manager pédagogique : accompagnement, validation des livrables</a:t>
            </a:r>
          </a:p>
          <a:p>
            <a:pPr marL="11430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Évaluateur (Suzanne / RH) : réception du portfolio et évaluation lors de la soutenance</a:t>
            </a: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0D93CC-FAC5-FC64-FE2E-9CFCC303FF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Portfolio clair, visuel et professionnel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Navigation intuitive entre sections (profil, projets, </a:t>
            </a:r>
            <a:r>
              <a:rPr lang="fr-FR" dirty="0" err="1"/>
              <a:t>dashboards</a:t>
            </a:r>
            <a:r>
              <a:rPr lang="fr-FR" dirty="0"/>
              <a:t>, documentation, contact)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Responsive design (desktop et mobile)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2DE0D7-26C9-55F5-1A2F-7C91FC1176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415142"/>
            <a:ext cx="10515600" cy="54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Profil : présentation du parcours, compétences techniques et soft </a:t>
            </a:r>
            <a:r>
              <a:rPr lang="fr-FR" dirty="0" err="1"/>
              <a:t>skills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Projets : description synthétique de projets réalisés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Tableaux de bord : intégration de 2 </a:t>
            </a:r>
            <a:r>
              <a:rPr lang="fr-FR" dirty="0" err="1"/>
              <a:t>dashboards</a:t>
            </a:r>
            <a:r>
              <a:rPr lang="fr-FR" dirty="0"/>
              <a:t> interactifs (veille technologique et compétences)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Documentation : méthodologie, procédures, supports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Vidéo : intégration d’une capsule de 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Section Contact : liens LinkedIn, GitHub, mail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121529-7353-E69D-3540-E9FEBA2E5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CMS : GitHub Pages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Outils BI : Power BI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Mock-ups</a:t>
            </a:r>
            <a:r>
              <a:rPr lang="fr-FR" dirty="0"/>
              <a:t> réalisés sur </a:t>
            </a:r>
            <a:r>
              <a:rPr lang="fr-FR" dirty="0" err="1"/>
              <a:t>Figma</a:t>
            </a:r>
            <a:r>
              <a:rPr lang="fr-FR" dirty="0"/>
              <a:t> ou Miro. Main levée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Vidéo enregistrée avec </a:t>
            </a:r>
            <a:r>
              <a:rPr lang="fr-FR" dirty="0" err="1"/>
              <a:t>Loom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Respect du RGPD (gestion des données personnelles affichées)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FB673F-798C-9CB7-1D51-C0C089151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Contraintes techniques et règlementaires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Respect de la confidentialité (ne pas inclure de données sensibles réelles)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Utilisation de données simulées ou publiques pour les </a:t>
            </a:r>
            <a:r>
              <a:rPr lang="fr-FR" dirty="0" err="1"/>
              <a:t>dashboards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Portfolio accessible via un lien public sécurisé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4F0B80-6B92-3795-DE57-DE28A42627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356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7D31"/>
      </a:accent1>
      <a:accent2>
        <a:srgbClr val="70AD47"/>
      </a:accent2>
      <a:accent3>
        <a:srgbClr val="C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</TotalTime>
  <Words>946</Words>
  <Application>Microsoft Office PowerPoint</Application>
  <PresentationFormat>Grand écran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Montserrat</vt:lpstr>
      <vt:lpstr>Arial</vt:lpstr>
      <vt:lpstr>Calibri</vt:lpstr>
      <vt:lpstr>Wingdings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Spécifications techniques</vt:lpstr>
      <vt:lpstr>Contraintes techniques et règlementaires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FAMILLE</dc:creator>
  <cp:lastModifiedBy>ha b</cp:lastModifiedBy>
  <cp:revision>21</cp:revision>
  <dcterms:modified xsi:type="dcterms:W3CDTF">2025-08-25T12:10:43Z</dcterms:modified>
</cp:coreProperties>
</file>