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23"/>
  </p:notesMasterIdLst>
  <p:sldIdLst>
    <p:sldId id="609" r:id="rId3"/>
    <p:sldId id="585" r:id="rId4"/>
    <p:sldId id="586" r:id="rId5"/>
    <p:sldId id="587" r:id="rId6"/>
    <p:sldId id="590" r:id="rId7"/>
    <p:sldId id="598" r:id="rId8"/>
    <p:sldId id="597" r:id="rId9"/>
    <p:sldId id="594" r:id="rId10"/>
    <p:sldId id="593" r:id="rId11"/>
    <p:sldId id="595" r:id="rId12"/>
    <p:sldId id="606" r:id="rId13"/>
    <p:sldId id="603" r:id="rId14"/>
    <p:sldId id="604" r:id="rId15"/>
    <p:sldId id="600" r:id="rId16"/>
    <p:sldId id="591" r:id="rId17"/>
    <p:sldId id="602" r:id="rId18"/>
    <p:sldId id="610" r:id="rId19"/>
    <p:sldId id="611" r:id="rId20"/>
    <p:sldId id="612" r:id="rId21"/>
    <p:sldId id="548" r:id="rId22"/>
  </p:sldIdLst>
  <p:sldSz cx="9144000" cy="6858000" type="screen4x3"/>
  <p:notesSz cx="6858000" cy="9144000"/>
  <p:defaultTextStyle>
    <a:defPPr>
      <a:defRPr lang="en-US"/>
    </a:defPPr>
    <a:lvl1pPr marL="0" algn="l" defTabSz="9142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1" algn="l" defTabSz="9142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3" algn="l" defTabSz="9142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5" algn="l" defTabSz="9142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26" algn="l" defTabSz="9142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58" algn="l" defTabSz="9142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90" algn="l" defTabSz="9142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22" algn="l" defTabSz="9142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53" algn="l" defTabSz="9142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EE"/>
    <a:srgbClr val="224A23"/>
    <a:srgbClr val="000000"/>
    <a:srgbClr val="FFFF00"/>
    <a:srgbClr val="FF6600"/>
    <a:srgbClr val="00FF00"/>
    <a:srgbClr val="6666FF"/>
    <a:srgbClr val="FA6500"/>
    <a:srgbClr val="C1C1FF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4406" autoAdjust="0"/>
  </p:normalViewPr>
  <p:slideViewPr>
    <p:cSldViewPr>
      <p:cViewPr varScale="1">
        <p:scale>
          <a:sx n="84" d="100"/>
          <a:sy n="84" d="100"/>
        </p:scale>
        <p:origin x="1670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B8752-058A-494D-9C5E-D5621527D1E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F1F6B-90EC-475F-A810-55E4A293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97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1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3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5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26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58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90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22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53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1F1F6B-90EC-475F-A810-55E4A29351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0304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181" indent="0" algn="ctr">
              <a:buNone/>
            </a:lvl2pPr>
            <a:lvl3pPr marL="914363" indent="0" algn="ctr">
              <a:buNone/>
            </a:lvl3pPr>
            <a:lvl4pPr marL="1371544" indent="0" algn="ctr">
              <a:buNone/>
            </a:lvl4pPr>
            <a:lvl5pPr marL="1828725" indent="0" algn="ctr">
              <a:buNone/>
            </a:lvl5pPr>
            <a:lvl6pPr marL="2285906" indent="0" algn="ctr">
              <a:buNone/>
            </a:lvl6pPr>
            <a:lvl7pPr marL="2743088" indent="0" algn="ctr">
              <a:buNone/>
            </a:lvl7pPr>
            <a:lvl8pPr marL="3200269" indent="0" algn="ctr">
              <a:buNone/>
            </a:lvl8pPr>
            <a:lvl9pPr marL="365745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AEAC986-A98B-4E05-8554-A9BBE88DF26B}" type="datetime1">
              <a:rPr lang="en-US" smtClean="0">
                <a:solidFill>
                  <a:srgbClr val="5A6378"/>
                </a:solidFill>
              </a:rPr>
              <a:t>1/16/2023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>
              <a:solidFill>
                <a:srgbClr val="5A6378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DCD6C05-E569-46D5-9DCB-07356907FC36}" type="slidenum">
              <a:rPr lang="en-US" smtClean="0">
                <a:solidFill>
                  <a:srgbClr val="5A6378"/>
                </a:solidFill>
              </a:rPr>
              <a:pPr/>
              <a:t>‹#›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764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764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764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764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12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5FF5-8765-455C-891F-AA2E22A4EC0A}" type="datetime1">
              <a:rPr lang="en-US" smtClean="0">
                <a:solidFill>
                  <a:srgbClr val="5A6378"/>
                </a:solidFill>
              </a:rPr>
              <a:t>1/16/2023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A637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6C05-E569-46D5-9DCB-07356907FC36}" type="slidenum">
              <a:rPr lang="en-US" smtClean="0">
                <a:solidFill>
                  <a:srgbClr val="5A6378"/>
                </a:solidFill>
              </a:rPr>
              <a:pPr/>
              <a:t>‹#›</a:t>
            </a:fld>
            <a:endParaRPr lang="en-US">
              <a:solidFill>
                <a:srgbClr val="5A63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21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DFB0-D469-48CD-8773-500DF66B359B}" type="datetime1">
              <a:rPr lang="en-US" smtClean="0">
                <a:solidFill>
                  <a:srgbClr val="5A6378"/>
                </a:solidFill>
              </a:rPr>
              <a:t>1/16/2023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A637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6C05-E569-46D5-9DCB-07356907FC36}" type="slidenum">
              <a:rPr lang="en-US" smtClean="0">
                <a:solidFill>
                  <a:srgbClr val="5A6378"/>
                </a:solidFill>
              </a:rPr>
              <a:pPr/>
              <a:t>‹#›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3764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1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764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3764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195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75A0A-28DD-483E-8E23-88B1856AA1D8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6C05-E569-46D5-9DCB-07356907FC3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  <a:sym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  <a:sym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  <a:sym typeface="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3857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F9E1D-9AB4-48CA-BC6C-A04BFCB7DE3F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6C05-E569-46D5-9DCB-07356907FC3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33415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D85AF0-D70B-425A-BEED-0E8D4D0C446B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D4D4D6"/>
                </a:solidFill>
                <a:effectLst/>
                <a:uLnTx/>
                <a:uFillTx/>
                <a:latin typeface="Gill Sans MT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D4D4D6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D4D4D6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6C05-E569-46D5-9DCB-07356907FC3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D4D4D6"/>
                </a:solidFill>
                <a:effectLst/>
                <a:uLnTx/>
                <a:uFillTx/>
                <a:latin typeface="Gill Sans MT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D4D4D6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  <a:sym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2239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77AA5B-0B90-4CA6-86DB-8FCD360881C8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6C05-E569-46D5-9DCB-07356907FC3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54474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3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C4B891-FD48-42DB-9E04-8967F81CBF71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6C05-E569-46D5-9DCB-07356907FC3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10014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5806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828075-DB16-4E67-995B-F0FDC278C4B4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6C05-E569-46D5-9DCB-07356907FC3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85516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2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661F5B-613A-49B8-9304-8705C238A4BB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6C05-E569-46D5-9DCB-07356907FC3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  <a:sym typeface="Arial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791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FC1A-7A86-4212-8EFA-1923A97BDD58}" type="datetime1">
              <a:rPr lang="en-US" smtClean="0">
                <a:solidFill>
                  <a:srgbClr val="5A6378"/>
                </a:solidFill>
              </a:rPr>
              <a:t>1/16/2023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A637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6C05-E569-46D5-9DCB-07356907FC36}" type="slidenum">
              <a:rPr lang="en-US" smtClean="0">
                <a:solidFill>
                  <a:srgbClr val="5A6378"/>
                </a:solidFill>
              </a:rPr>
              <a:pPr/>
              <a:t>‹#›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72404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F25AF2-9DED-4CE2-B063-C91DA678AB27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D4D4D6"/>
                </a:solidFill>
                <a:effectLst/>
                <a:uLnTx/>
                <a:uFillTx/>
                <a:latin typeface="Gill Sans MT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D4D4D6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D4D4D6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6C05-E569-46D5-9DCB-07356907FC3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D4D4D6"/>
                </a:solidFill>
                <a:effectLst/>
                <a:uLnTx/>
                <a:uFillTx/>
                <a:latin typeface="Gill Sans MT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D4D4D6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1499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85D304-9A0B-448B-94C7-A8E83D7A225A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6C05-E569-46D5-9DCB-07356907FC3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0313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4C092-00CA-4568-AC90-CF78EF3F28F3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6C05-E569-46D5-9DCB-07356907FC3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  <a:sym typeface="Arial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104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47971A5-6111-4FC2-BC30-82003DA1B988}" type="datetime1">
              <a:rPr lang="en-US" smtClean="0">
                <a:solidFill>
                  <a:srgbClr val="D4D4D6"/>
                </a:solidFill>
              </a:rPr>
              <a:t>1/16/2023</a:t>
            </a:fld>
            <a:endParaRPr lang="en-US">
              <a:solidFill>
                <a:srgbClr val="D4D4D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>
              <a:solidFill>
                <a:srgbClr val="D4D4D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DCD6C05-E569-46D5-9DCB-07356907FC36}" type="slidenum">
              <a:rPr lang="en-US" smtClean="0">
                <a:solidFill>
                  <a:srgbClr val="D4D4D6"/>
                </a:solidFill>
              </a:rPr>
              <a:pPr/>
              <a:t>‹#›</a:t>
            </a:fld>
            <a:endParaRPr lang="en-US">
              <a:solidFill>
                <a:srgbClr val="D4D4D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764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764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5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7B9-422A-4C58-97AA-A43B9640859F}" type="datetime1">
              <a:rPr lang="en-US" smtClean="0">
                <a:solidFill>
                  <a:srgbClr val="5A6378"/>
                </a:solidFill>
              </a:rPr>
              <a:t>1/16/2023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A637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6C05-E569-46D5-9DCB-07356907FC36}" type="slidenum">
              <a:rPr lang="en-US" smtClean="0">
                <a:solidFill>
                  <a:srgbClr val="5A6378"/>
                </a:solidFill>
              </a:rPr>
              <a:pPr/>
              <a:t>‹#›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7916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5A9F-FC68-4CD7-9A78-E68F695D44D2}" type="datetime1">
              <a:rPr lang="en-US" smtClean="0">
                <a:solidFill>
                  <a:srgbClr val="5A6378"/>
                </a:solidFill>
              </a:rPr>
              <a:t>1/16/2023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A637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6C05-E569-46D5-9DCB-07356907FC36}" type="slidenum">
              <a:rPr lang="en-US" smtClean="0">
                <a:solidFill>
                  <a:srgbClr val="5A6378"/>
                </a:solidFill>
              </a:rPr>
              <a:pPr/>
              <a:t>‹#›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6741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C202-0505-4D28-9BED-12106CD3065B}" type="datetime1">
              <a:rPr lang="en-US" smtClean="0">
                <a:solidFill>
                  <a:srgbClr val="5A6378"/>
                </a:solidFill>
              </a:rPr>
              <a:t>1/16/2023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A637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6C05-E569-46D5-9DCB-07356907FC36}" type="slidenum">
              <a:rPr lang="en-US" smtClean="0">
                <a:solidFill>
                  <a:srgbClr val="5A6378"/>
                </a:solidFill>
              </a:rPr>
              <a:pPr/>
              <a:t>‹#›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764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23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8832-78DC-4BD3-936F-543F92DA3331}" type="datetime1">
              <a:rPr lang="en-US" smtClean="0">
                <a:solidFill>
                  <a:srgbClr val="5A6378"/>
                </a:solidFill>
              </a:rPr>
              <a:t>1/16/2023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A637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6C05-E569-46D5-9DCB-07356907FC36}" type="slidenum">
              <a:rPr lang="en-US" smtClean="0">
                <a:solidFill>
                  <a:srgbClr val="5A6378"/>
                </a:solidFill>
              </a:rPr>
              <a:pPr/>
              <a:t>‹#›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3764">
              <a:solidFill>
                <a:prstClr val="black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764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45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1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694E-06E4-4CF5-8BA0-4DC7F5103DC3}" type="datetime1">
              <a:rPr lang="en-US" smtClean="0">
                <a:solidFill>
                  <a:srgbClr val="5A6378"/>
                </a:solidFill>
              </a:rPr>
              <a:t>1/16/2023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A637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6C05-E569-46D5-9DCB-07356907FC36}" type="slidenum">
              <a:rPr lang="en-US" smtClean="0">
                <a:solidFill>
                  <a:srgbClr val="5A6378"/>
                </a:solidFill>
              </a:rPr>
              <a:pPr/>
              <a:t>‹#›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3764">
              <a:solidFill>
                <a:prstClr val="black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3764" dirty="0">
              <a:solidFill>
                <a:prstClr val="black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764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5205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4844-804B-4FB8-8138-A15910B48FC6}" type="datetime1">
              <a:rPr lang="en-US" smtClean="0">
                <a:solidFill>
                  <a:srgbClr val="D4D4D6"/>
                </a:solidFill>
              </a:rPr>
              <a:t>1/16/2023</a:t>
            </a:fld>
            <a:endParaRPr lang="en-US">
              <a:solidFill>
                <a:srgbClr val="D4D4D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4D4D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6C05-E569-46D5-9DCB-07356907FC36}" type="slidenum">
              <a:rPr lang="en-US" smtClean="0">
                <a:solidFill>
                  <a:srgbClr val="D4D4D6"/>
                </a:solidFill>
              </a:rPr>
              <a:pPr/>
              <a:t>‹#›</a:t>
            </a:fld>
            <a:endParaRPr lang="en-US">
              <a:solidFill>
                <a:srgbClr val="D4D4D6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3764">
              <a:solidFill>
                <a:prstClr val="white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764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764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CC388E0-3EBA-40EC-8FD6-12911AA22A74}" type="datetime1">
              <a:rPr lang="en-US" smtClean="0">
                <a:solidFill>
                  <a:srgbClr val="5A6378"/>
                </a:solidFill>
              </a:rPr>
              <a:t>1/16/2023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5A6378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DCD6C05-E569-46D5-9DCB-07356907FC36}" type="slidenum">
              <a:rPr lang="en-US" smtClean="0">
                <a:solidFill>
                  <a:srgbClr val="5A6378"/>
                </a:solidFill>
              </a:rPr>
              <a:pPr/>
              <a:t>‹#›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3764">
              <a:solidFill>
                <a:prstClr val="black"/>
              </a:solidFill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3764">
              <a:solidFill>
                <a:prstClr val="black"/>
              </a:solidFill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1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764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69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09" indent="-274309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18" indent="-274309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26" indent="-228591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35" indent="-228591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4" indent="-228591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852" indent="-182873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725" indent="-182873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597" indent="-182873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470" indent="-182873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80E645-1232-428A-8041-45DCCBBAAC66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6C05-E569-46D5-9DCB-07356907FC3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600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hyperlink" Target="mailto:https://cu.ac.bd/public_profile/index.php?ein=5905" TargetMode="External"/><Relationship Id="rId4" Type="http://schemas.openxmlformats.org/officeDocument/2006/relationships/hyperlink" Target="https://cu.ac.bd/public_profile/index.php?ein=5905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https://overiq.com/c-examples/c-program-to-print-various-triangular-pattern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https://www.programiz.com/c-programming/examples/pyramid-patter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426348" y="3351981"/>
            <a:ext cx="4223087" cy="409762"/>
          </a:xfrm>
        </p:spPr>
        <p:txBody>
          <a:bodyPr>
            <a:noAutofit/>
          </a:bodyPr>
          <a:lstStyle/>
          <a:p>
            <a:pPr marL="182880" lvl="0" algn="ctr" fontAlgn="base">
              <a:spcAft>
                <a:spcPct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University of Chittagong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Date Placeholder 5"/>
          <p:cNvSpPr>
            <a:spLocks noGrp="1"/>
          </p:cNvSpPr>
          <p:nvPr>
            <p:ph type="dt" sz="half" idx="10"/>
          </p:nvPr>
        </p:nvSpPr>
        <p:spPr>
          <a:xfrm>
            <a:off x="3320823" y="3800604"/>
            <a:ext cx="2434135" cy="32918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/>
              </a:rPr>
              <a:t>January 16, 2023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  <a:sym typeface="Arial"/>
            </a:endParaRPr>
          </a:p>
        </p:txBody>
      </p:sp>
      <p:sp>
        <p:nvSpPr>
          <p:cNvPr id="15" name="Subtitle 2"/>
          <p:cNvSpPr>
            <a:spLocks noGrp="1"/>
          </p:cNvSpPr>
          <p:nvPr>
            <p:ph sz="quarter" idx="1"/>
          </p:nvPr>
        </p:nvSpPr>
        <p:spPr>
          <a:xfrm>
            <a:off x="2664911" y="2109246"/>
            <a:ext cx="3722735" cy="533400"/>
          </a:xfrm>
          <a:noFill/>
          <a:ln>
            <a:noFill/>
          </a:ln>
        </p:spPr>
        <p:txBody>
          <a:bodyPr>
            <a:noAutofit/>
          </a:bodyPr>
          <a:lstStyle/>
          <a:p>
            <a:pPr marL="0" indent="0" algn="ctr">
              <a:buClr>
                <a:srgbClr val="0BD0D9"/>
              </a:buClr>
              <a:buNone/>
            </a:pPr>
            <a:r>
              <a:rPr 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Dr. Abu Nowshed Chy</a:t>
            </a:r>
            <a:endParaRPr lang="en-US" sz="2800" baseline="30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38325" y="2891484"/>
            <a:ext cx="569976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Arial"/>
              </a:rPr>
              <a:t>Department of Computer Science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Arial"/>
              </a:rPr>
              <a:t>and 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Arial"/>
              </a:rPr>
              <a:t>Engineering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859546" y="1210956"/>
            <a:ext cx="5356688" cy="649453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ja-JP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itchFamily="34" charset="0"/>
                <a:sym typeface="Arial"/>
              </a:rPr>
              <a:t>Nested</a:t>
            </a:r>
            <a:r>
              <a:rPr kumimoji="0" lang="en-US" altLang="ja-JP" sz="40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itchFamily="34" charset="0"/>
                <a:sym typeface="Arial"/>
              </a:rPr>
              <a:t> </a:t>
            </a:r>
            <a:r>
              <a:rPr kumimoji="0" lang="en-US" altLang="ja-JP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itchFamily="34" charset="0"/>
                <a:sym typeface="Arial"/>
              </a:rPr>
              <a:t>Loops</a:t>
            </a:r>
            <a:endParaRPr kumimoji="0" lang="en-US" altLang="ja-JP" sz="4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ＭＳ Ｐゴシック" charset="-128"/>
              <a:cs typeface="Arial" pitchFamily="34" charset="0"/>
              <a:sym typeface="Arial"/>
            </a:endParaRPr>
          </a:p>
        </p:txBody>
      </p:sp>
      <p:sp>
        <p:nvSpPr>
          <p:cNvPr id="8" name="Date Placeholder 5">
            <a:hlinkClick r:id="rId4"/>
          </p:cNvPr>
          <p:cNvSpPr txBox="1">
            <a:spLocks/>
          </p:cNvSpPr>
          <p:nvPr/>
        </p:nvSpPr>
        <p:spPr>
          <a:xfrm>
            <a:off x="3471137" y="4702309"/>
            <a:ext cx="2434135" cy="583168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ja-JP" sz="2800" b="0" i="0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abriola" panose="04040605051002020D02" pitchFamily="82" charset="0"/>
                <a:ea typeface="ＭＳ Ｐゴシック" panose="020B0600070205080204" pitchFamily="34" charset="-128"/>
                <a:cs typeface="Arial" panose="020B0604020202020204" pitchFamily="34" charset="0"/>
                <a:sym typeface="Arial"/>
                <a:hlinkClick r:id="rId5"/>
              </a:rPr>
              <a:t>Faculty Profile</a:t>
            </a:r>
            <a:endParaRPr kumimoji="1" lang="ja-JP" altLang="en-US" sz="2800" b="0" i="0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abriola" panose="04040605051002020D02" pitchFamily="82" charset="0"/>
              <a:ea typeface="ＭＳ Ｐゴシック" panose="020B0600070205080204" pitchFamily="34" charset="-128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315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Display Right Triangle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4"/>
          <p:cNvSpPr txBox="1">
            <a:spLocks/>
          </p:cNvSpPr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/>
              <a:t>10</a:t>
            </a:fld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295400"/>
            <a:ext cx="69913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Display Right Triangle Flowchart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4"/>
          <p:cNvSpPr txBox="1">
            <a:spLocks/>
          </p:cNvSpPr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/>
              <a:t>11</a:t>
            </a:fld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F87BC45-84E6-403F-9A14-A7E84C9DEC9F}"/>
              </a:ext>
            </a:extLst>
          </p:cNvPr>
          <p:cNvSpPr/>
          <p:nvPr/>
        </p:nvSpPr>
        <p:spPr>
          <a:xfrm>
            <a:off x="2951033" y="4567385"/>
            <a:ext cx="2049489" cy="48120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End of for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1E2C24E3-FF80-4F27-87FC-99F8C17B84CC}"/>
              </a:ext>
            </a:extLst>
          </p:cNvPr>
          <p:cNvSpPr/>
          <p:nvPr/>
        </p:nvSpPr>
        <p:spPr>
          <a:xfrm>
            <a:off x="3008751" y="1841874"/>
            <a:ext cx="1981200" cy="932736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row&lt;=n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B7A9681-0D5C-4C6E-A990-A48C4062A093}"/>
              </a:ext>
            </a:extLst>
          </p:cNvPr>
          <p:cNvSpPr/>
          <p:nvPr/>
        </p:nvSpPr>
        <p:spPr>
          <a:xfrm>
            <a:off x="2981465" y="5728053"/>
            <a:ext cx="2049489" cy="48120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End of for</a:t>
            </a: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B9C19694-22B0-4D36-9CC3-FE9FEF6C5843}"/>
              </a:ext>
            </a:extLst>
          </p:cNvPr>
          <p:cNvSpPr/>
          <p:nvPr/>
        </p:nvSpPr>
        <p:spPr>
          <a:xfrm>
            <a:off x="2809961" y="2916520"/>
            <a:ext cx="2397252" cy="932736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col&lt;=row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F1D513-D25C-4E6D-8C73-542A83F5FC90}"/>
              </a:ext>
            </a:extLst>
          </p:cNvPr>
          <p:cNvSpPr/>
          <p:nvPr/>
        </p:nvSpPr>
        <p:spPr>
          <a:xfrm>
            <a:off x="6578609" y="2139196"/>
            <a:ext cx="914400" cy="3546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row++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EEC8D6-5C62-41EF-A7C0-F9E1A80689C8}"/>
              </a:ext>
            </a:extLst>
          </p:cNvPr>
          <p:cNvSpPr/>
          <p:nvPr/>
        </p:nvSpPr>
        <p:spPr>
          <a:xfrm>
            <a:off x="5599551" y="3199072"/>
            <a:ext cx="914400" cy="3546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col++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F26DC9-7341-4039-B697-EBD870E07552}"/>
              </a:ext>
            </a:extLst>
          </p:cNvPr>
          <p:cNvCxnSpPr>
            <a:cxnSpLocks/>
            <a:stCxn id="35" idx="4"/>
            <a:endCxn id="17" idx="0"/>
          </p:cNvCxnSpPr>
          <p:nvPr/>
        </p:nvCxnSpPr>
        <p:spPr>
          <a:xfrm flipH="1">
            <a:off x="3999351" y="1603018"/>
            <a:ext cx="1884" cy="238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01E0F2-6414-4281-B532-BB595283FC75}"/>
              </a:ext>
            </a:extLst>
          </p:cNvPr>
          <p:cNvCxnSpPr>
            <a:cxnSpLocks/>
            <a:stCxn id="27" idx="1"/>
            <a:endCxn id="17" idx="3"/>
          </p:cNvCxnSpPr>
          <p:nvPr/>
        </p:nvCxnSpPr>
        <p:spPr>
          <a:xfrm flipH="1" flipV="1">
            <a:off x="4989951" y="2308242"/>
            <a:ext cx="1588658" cy="82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" name="Straight Arrow Connector 2049">
            <a:extLst>
              <a:ext uri="{FF2B5EF4-FFF2-40B4-BE49-F238E27FC236}">
                <a16:creationId xmlns:a16="http://schemas.microsoft.com/office/drawing/2014/main" id="{B9579C8B-5291-4C51-9140-199384064513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3999351" y="2774610"/>
            <a:ext cx="0" cy="1419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Arrow Connector 2054">
            <a:extLst>
              <a:ext uri="{FF2B5EF4-FFF2-40B4-BE49-F238E27FC236}">
                <a16:creationId xmlns:a16="http://schemas.microsoft.com/office/drawing/2014/main" id="{C59B7FDE-2F60-4093-9BAE-2840BC3EAAE2}"/>
              </a:ext>
            </a:extLst>
          </p:cNvPr>
          <p:cNvCxnSpPr>
            <a:cxnSpLocks/>
            <a:stCxn id="28" idx="1"/>
            <a:endCxn id="26" idx="3"/>
          </p:cNvCxnSpPr>
          <p:nvPr/>
        </p:nvCxnSpPr>
        <p:spPr>
          <a:xfrm flipH="1">
            <a:off x="5207213" y="3376382"/>
            <a:ext cx="392338" cy="65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Straight Arrow Connector 2057">
            <a:extLst>
              <a:ext uri="{FF2B5EF4-FFF2-40B4-BE49-F238E27FC236}">
                <a16:creationId xmlns:a16="http://schemas.microsoft.com/office/drawing/2014/main" id="{692F9E5F-FF2F-4D70-80B3-382B2902C17E}"/>
              </a:ext>
            </a:extLst>
          </p:cNvPr>
          <p:cNvCxnSpPr>
            <a:cxnSpLocks/>
            <a:stCxn id="26" idx="2"/>
            <a:endCxn id="36" idx="0"/>
          </p:cNvCxnSpPr>
          <p:nvPr/>
        </p:nvCxnSpPr>
        <p:spPr>
          <a:xfrm>
            <a:off x="4008587" y="3849256"/>
            <a:ext cx="11100" cy="223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Arrow Connector 2060">
            <a:extLst>
              <a:ext uri="{FF2B5EF4-FFF2-40B4-BE49-F238E27FC236}">
                <a16:creationId xmlns:a16="http://schemas.microsoft.com/office/drawing/2014/main" id="{E04CFCCE-8BFE-4A0D-8B7A-F3E13023ABF0}"/>
              </a:ext>
            </a:extLst>
          </p:cNvPr>
          <p:cNvCxnSpPr>
            <a:cxnSpLocks/>
            <a:stCxn id="15" idx="4"/>
            <a:endCxn id="37" idx="0"/>
          </p:cNvCxnSpPr>
          <p:nvPr/>
        </p:nvCxnSpPr>
        <p:spPr>
          <a:xfrm flipH="1">
            <a:off x="3962370" y="5048591"/>
            <a:ext cx="13408" cy="194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8" name="Connector: Elbow 2067">
            <a:extLst>
              <a:ext uri="{FF2B5EF4-FFF2-40B4-BE49-F238E27FC236}">
                <a16:creationId xmlns:a16="http://schemas.microsoft.com/office/drawing/2014/main" id="{64F38791-9567-4C64-8A4D-0813FEE16C07}"/>
              </a:ext>
            </a:extLst>
          </p:cNvPr>
          <p:cNvCxnSpPr>
            <a:cxnSpLocks/>
            <a:stCxn id="36" idx="2"/>
            <a:endCxn id="28" idx="2"/>
          </p:cNvCxnSpPr>
          <p:nvPr/>
        </p:nvCxnSpPr>
        <p:spPr>
          <a:xfrm flipV="1">
            <a:off x="4812906" y="3553692"/>
            <a:ext cx="1243845" cy="69617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Connector: Elbow 2073">
            <a:extLst>
              <a:ext uri="{FF2B5EF4-FFF2-40B4-BE49-F238E27FC236}">
                <a16:creationId xmlns:a16="http://schemas.microsoft.com/office/drawing/2014/main" id="{1C0ECE1F-94F6-4439-AE8E-B06A4FFE4C4F}"/>
              </a:ext>
            </a:extLst>
          </p:cNvPr>
          <p:cNvCxnSpPr>
            <a:cxnSpLocks/>
            <a:stCxn id="37" idx="2"/>
            <a:endCxn id="27" idx="2"/>
          </p:cNvCxnSpPr>
          <p:nvPr/>
        </p:nvCxnSpPr>
        <p:spPr>
          <a:xfrm flipV="1">
            <a:off x="4839344" y="2493816"/>
            <a:ext cx="2196465" cy="292649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2" name="Connector: Elbow 2081">
            <a:extLst>
              <a:ext uri="{FF2B5EF4-FFF2-40B4-BE49-F238E27FC236}">
                <a16:creationId xmlns:a16="http://schemas.microsoft.com/office/drawing/2014/main" id="{87658999-76B4-45D3-ACFA-ADF41F3DBEE9}"/>
              </a:ext>
            </a:extLst>
          </p:cNvPr>
          <p:cNvCxnSpPr>
            <a:cxnSpLocks/>
            <a:stCxn id="26" idx="1"/>
            <a:endCxn id="15" idx="2"/>
          </p:cNvCxnSpPr>
          <p:nvPr/>
        </p:nvCxnSpPr>
        <p:spPr>
          <a:xfrm rot="10800000" flipH="1" flipV="1">
            <a:off x="2809961" y="3382888"/>
            <a:ext cx="141072" cy="1425100"/>
          </a:xfrm>
          <a:prstGeom prst="bentConnector3">
            <a:avLst>
              <a:gd name="adj1" fmla="val -16204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9" name="Connector: Elbow 2088">
            <a:extLst>
              <a:ext uri="{FF2B5EF4-FFF2-40B4-BE49-F238E27FC236}">
                <a16:creationId xmlns:a16="http://schemas.microsoft.com/office/drawing/2014/main" id="{091F0108-BA34-4200-B5D4-41CF066F9DFC}"/>
              </a:ext>
            </a:extLst>
          </p:cNvPr>
          <p:cNvCxnSpPr>
            <a:cxnSpLocks/>
            <a:stCxn id="17" idx="1"/>
            <a:endCxn id="21" idx="2"/>
          </p:cNvCxnSpPr>
          <p:nvPr/>
        </p:nvCxnSpPr>
        <p:spPr>
          <a:xfrm rot="10800000" flipV="1">
            <a:off x="2981465" y="2308242"/>
            <a:ext cx="27286" cy="3660414"/>
          </a:xfrm>
          <a:prstGeom prst="bentConnector3">
            <a:avLst>
              <a:gd name="adj1" fmla="val 371350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866F920-7779-4AB2-BCF3-AAFE13DC6585}"/>
              </a:ext>
            </a:extLst>
          </p:cNvPr>
          <p:cNvSpPr txBox="1"/>
          <p:nvPr/>
        </p:nvSpPr>
        <p:spPr>
          <a:xfrm>
            <a:off x="2613868" y="1980767"/>
            <a:ext cx="461357" cy="3052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9630F7-2107-48F0-A298-1FD356BCB277}"/>
              </a:ext>
            </a:extLst>
          </p:cNvPr>
          <p:cNvSpPr txBox="1"/>
          <p:nvPr/>
        </p:nvSpPr>
        <p:spPr>
          <a:xfrm>
            <a:off x="2514600" y="3047567"/>
            <a:ext cx="461357" cy="3052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027AE1-EA63-41C4-9C86-5995D3B5C12A}"/>
              </a:ext>
            </a:extLst>
          </p:cNvPr>
          <p:cNvSpPr txBox="1"/>
          <p:nvPr/>
        </p:nvSpPr>
        <p:spPr>
          <a:xfrm>
            <a:off x="4032208" y="2681707"/>
            <a:ext cx="558242" cy="229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672A4E-32D2-4AC1-A4FF-BA4585936110}"/>
              </a:ext>
            </a:extLst>
          </p:cNvPr>
          <p:cNvSpPr txBox="1"/>
          <p:nvPr/>
        </p:nvSpPr>
        <p:spPr>
          <a:xfrm>
            <a:off x="4110720" y="3790986"/>
            <a:ext cx="558242" cy="229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5" name="Parallelogram 34">
            <a:extLst>
              <a:ext uri="{FF2B5EF4-FFF2-40B4-BE49-F238E27FC236}">
                <a16:creationId xmlns:a16="http://schemas.microsoft.com/office/drawing/2014/main" id="{9220B548-F2FA-4F0D-81EF-A26FA5F66B4A}"/>
              </a:ext>
            </a:extLst>
          </p:cNvPr>
          <p:cNvSpPr/>
          <p:nvPr/>
        </p:nvSpPr>
        <p:spPr>
          <a:xfrm>
            <a:off x="3429178" y="1248397"/>
            <a:ext cx="1144113" cy="354621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row=1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38FB0799-03C6-4AF1-80F2-5F46D9474D5C}"/>
              </a:ext>
            </a:extLst>
          </p:cNvPr>
          <p:cNvSpPr/>
          <p:nvPr/>
        </p:nvSpPr>
        <p:spPr>
          <a:xfrm>
            <a:off x="3182139" y="4072552"/>
            <a:ext cx="1675095" cy="354621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print “*”</a:t>
            </a:r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466C8BDD-5A2D-4E17-A52B-E0B3674461F0}"/>
              </a:ext>
            </a:extLst>
          </p:cNvPr>
          <p:cNvSpPr/>
          <p:nvPr/>
        </p:nvSpPr>
        <p:spPr>
          <a:xfrm>
            <a:off x="3041067" y="5242998"/>
            <a:ext cx="1842605" cy="354621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print “\n”</a:t>
            </a:r>
          </a:p>
        </p:txBody>
      </p:sp>
    </p:spTree>
    <p:extLst>
      <p:ext uri="{BB962C8B-B14F-4D97-AF65-F5344CB8AC3E}">
        <p14:creationId xmlns:p14="http://schemas.microsoft.com/office/powerpoint/2010/main" val="259521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Display Inverted Right Triangle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4"/>
          <p:cNvSpPr txBox="1">
            <a:spLocks/>
          </p:cNvSpPr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/>
              <a:t>12</a:t>
            </a:fld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C4A1C6-3747-48B7-B185-E449520BF96E}"/>
              </a:ext>
            </a:extLst>
          </p:cNvPr>
          <p:cNvSpPr/>
          <p:nvPr/>
        </p:nvSpPr>
        <p:spPr>
          <a:xfrm>
            <a:off x="467364" y="1420838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EE"/>
              </a:buClr>
              <a:buSzPct val="118000"/>
              <a:buFont typeface="Wingdings" pitchFamily="2" charset="2"/>
              <a:buChar char="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Output: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C3A4E7-0971-4BBF-B1A4-AAB5A47DCD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5873" b="26826"/>
          <a:stretch/>
        </p:blipFill>
        <p:spPr>
          <a:xfrm>
            <a:off x="581425" y="2133600"/>
            <a:ext cx="8043184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5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Display </a:t>
            </a: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Inverted Right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Triangle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4"/>
          <p:cNvSpPr txBox="1">
            <a:spLocks/>
          </p:cNvSpPr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/>
              <a:t>13</a:t>
            </a:fld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425" y="1343025"/>
            <a:ext cx="705802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1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Display Inverted Right Triangle Flowchart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4"/>
          <p:cNvSpPr txBox="1">
            <a:spLocks/>
          </p:cNvSpPr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/>
              <a:t>14</a:t>
            </a:fld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F87BC45-84E6-403F-9A14-A7E84C9DEC9F}"/>
              </a:ext>
            </a:extLst>
          </p:cNvPr>
          <p:cNvSpPr/>
          <p:nvPr/>
        </p:nvSpPr>
        <p:spPr>
          <a:xfrm>
            <a:off x="2951033" y="4567385"/>
            <a:ext cx="2049489" cy="48120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End of for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1E2C24E3-FF80-4F27-87FC-99F8C17B84CC}"/>
              </a:ext>
            </a:extLst>
          </p:cNvPr>
          <p:cNvSpPr/>
          <p:nvPr/>
        </p:nvSpPr>
        <p:spPr>
          <a:xfrm>
            <a:off x="3008751" y="1841874"/>
            <a:ext cx="1981200" cy="932736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row&gt;=1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B7A9681-0D5C-4C6E-A990-A48C4062A093}"/>
              </a:ext>
            </a:extLst>
          </p:cNvPr>
          <p:cNvSpPr/>
          <p:nvPr/>
        </p:nvSpPr>
        <p:spPr>
          <a:xfrm>
            <a:off x="2981465" y="5728053"/>
            <a:ext cx="2049489" cy="48120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End of for</a:t>
            </a: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B9C19694-22B0-4D36-9CC3-FE9FEF6C5843}"/>
              </a:ext>
            </a:extLst>
          </p:cNvPr>
          <p:cNvSpPr/>
          <p:nvPr/>
        </p:nvSpPr>
        <p:spPr>
          <a:xfrm>
            <a:off x="2809961" y="2916520"/>
            <a:ext cx="2397252" cy="932736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col&lt;=row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F1D513-D25C-4E6D-8C73-542A83F5FC90}"/>
              </a:ext>
            </a:extLst>
          </p:cNvPr>
          <p:cNvSpPr/>
          <p:nvPr/>
        </p:nvSpPr>
        <p:spPr>
          <a:xfrm>
            <a:off x="6578609" y="2139196"/>
            <a:ext cx="914400" cy="3546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row--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EEC8D6-5C62-41EF-A7C0-F9E1A80689C8}"/>
              </a:ext>
            </a:extLst>
          </p:cNvPr>
          <p:cNvSpPr/>
          <p:nvPr/>
        </p:nvSpPr>
        <p:spPr>
          <a:xfrm>
            <a:off x="5599551" y="3199072"/>
            <a:ext cx="914400" cy="3546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col++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F26DC9-7341-4039-B697-EBD870E07552}"/>
              </a:ext>
            </a:extLst>
          </p:cNvPr>
          <p:cNvCxnSpPr>
            <a:cxnSpLocks/>
            <a:stCxn id="35" idx="4"/>
            <a:endCxn id="17" idx="0"/>
          </p:cNvCxnSpPr>
          <p:nvPr/>
        </p:nvCxnSpPr>
        <p:spPr>
          <a:xfrm flipH="1">
            <a:off x="3999351" y="1603018"/>
            <a:ext cx="1884" cy="238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01E0F2-6414-4281-B532-BB595283FC75}"/>
              </a:ext>
            </a:extLst>
          </p:cNvPr>
          <p:cNvCxnSpPr>
            <a:cxnSpLocks/>
            <a:stCxn id="27" idx="1"/>
            <a:endCxn id="17" idx="3"/>
          </p:cNvCxnSpPr>
          <p:nvPr/>
        </p:nvCxnSpPr>
        <p:spPr>
          <a:xfrm flipH="1" flipV="1">
            <a:off x="4989951" y="2308242"/>
            <a:ext cx="1588658" cy="82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" name="Straight Arrow Connector 2049">
            <a:extLst>
              <a:ext uri="{FF2B5EF4-FFF2-40B4-BE49-F238E27FC236}">
                <a16:creationId xmlns:a16="http://schemas.microsoft.com/office/drawing/2014/main" id="{B9579C8B-5291-4C51-9140-199384064513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3999351" y="2774610"/>
            <a:ext cx="0" cy="1419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Arrow Connector 2054">
            <a:extLst>
              <a:ext uri="{FF2B5EF4-FFF2-40B4-BE49-F238E27FC236}">
                <a16:creationId xmlns:a16="http://schemas.microsoft.com/office/drawing/2014/main" id="{C59B7FDE-2F60-4093-9BAE-2840BC3EAAE2}"/>
              </a:ext>
            </a:extLst>
          </p:cNvPr>
          <p:cNvCxnSpPr>
            <a:cxnSpLocks/>
            <a:stCxn id="28" idx="1"/>
            <a:endCxn id="26" idx="3"/>
          </p:cNvCxnSpPr>
          <p:nvPr/>
        </p:nvCxnSpPr>
        <p:spPr>
          <a:xfrm flipH="1">
            <a:off x="5207213" y="3376382"/>
            <a:ext cx="392338" cy="65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Straight Arrow Connector 2057">
            <a:extLst>
              <a:ext uri="{FF2B5EF4-FFF2-40B4-BE49-F238E27FC236}">
                <a16:creationId xmlns:a16="http://schemas.microsoft.com/office/drawing/2014/main" id="{692F9E5F-FF2F-4D70-80B3-382B2902C17E}"/>
              </a:ext>
            </a:extLst>
          </p:cNvPr>
          <p:cNvCxnSpPr>
            <a:cxnSpLocks/>
            <a:stCxn id="26" idx="2"/>
            <a:endCxn id="36" idx="0"/>
          </p:cNvCxnSpPr>
          <p:nvPr/>
        </p:nvCxnSpPr>
        <p:spPr>
          <a:xfrm>
            <a:off x="4008587" y="3849256"/>
            <a:ext cx="11100" cy="223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Arrow Connector 2060">
            <a:extLst>
              <a:ext uri="{FF2B5EF4-FFF2-40B4-BE49-F238E27FC236}">
                <a16:creationId xmlns:a16="http://schemas.microsoft.com/office/drawing/2014/main" id="{E04CFCCE-8BFE-4A0D-8B7A-F3E13023ABF0}"/>
              </a:ext>
            </a:extLst>
          </p:cNvPr>
          <p:cNvCxnSpPr>
            <a:cxnSpLocks/>
            <a:stCxn id="15" idx="4"/>
            <a:endCxn id="37" idx="0"/>
          </p:cNvCxnSpPr>
          <p:nvPr/>
        </p:nvCxnSpPr>
        <p:spPr>
          <a:xfrm flipH="1">
            <a:off x="3962370" y="5048591"/>
            <a:ext cx="13408" cy="194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8" name="Connector: Elbow 2067">
            <a:extLst>
              <a:ext uri="{FF2B5EF4-FFF2-40B4-BE49-F238E27FC236}">
                <a16:creationId xmlns:a16="http://schemas.microsoft.com/office/drawing/2014/main" id="{64F38791-9567-4C64-8A4D-0813FEE16C07}"/>
              </a:ext>
            </a:extLst>
          </p:cNvPr>
          <p:cNvCxnSpPr>
            <a:cxnSpLocks/>
            <a:stCxn id="36" idx="2"/>
            <a:endCxn id="28" idx="2"/>
          </p:cNvCxnSpPr>
          <p:nvPr/>
        </p:nvCxnSpPr>
        <p:spPr>
          <a:xfrm flipV="1">
            <a:off x="4812906" y="3553692"/>
            <a:ext cx="1243845" cy="69617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Connector: Elbow 2073">
            <a:extLst>
              <a:ext uri="{FF2B5EF4-FFF2-40B4-BE49-F238E27FC236}">
                <a16:creationId xmlns:a16="http://schemas.microsoft.com/office/drawing/2014/main" id="{1C0ECE1F-94F6-4439-AE8E-B06A4FFE4C4F}"/>
              </a:ext>
            </a:extLst>
          </p:cNvPr>
          <p:cNvCxnSpPr>
            <a:cxnSpLocks/>
            <a:stCxn id="37" idx="2"/>
            <a:endCxn id="27" idx="2"/>
          </p:cNvCxnSpPr>
          <p:nvPr/>
        </p:nvCxnSpPr>
        <p:spPr>
          <a:xfrm flipV="1">
            <a:off x="4839344" y="2493816"/>
            <a:ext cx="2196465" cy="292649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2" name="Connector: Elbow 2081">
            <a:extLst>
              <a:ext uri="{FF2B5EF4-FFF2-40B4-BE49-F238E27FC236}">
                <a16:creationId xmlns:a16="http://schemas.microsoft.com/office/drawing/2014/main" id="{87658999-76B4-45D3-ACFA-ADF41F3DBEE9}"/>
              </a:ext>
            </a:extLst>
          </p:cNvPr>
          <p:cNvCxnSpPr>
            <a:cxnSpLocks/>
            <a:stCxn id="26" idx="1"/>
            <a:endCxn id="15" idx="2"/>
          </p:cNvCxnSpPr>
          <p:nvPr/>
        </p:nvCxnSpPr>
        <p:spPr>
          <a:xfrm rot="10800000" flipH="1" flipV="1">
            <a:off x="2809961" y="3382888"/>
            <a:ext cx="141072" cy="1425100"/>
          </a:xfrm>
          <a:prstGeom prst="bentConnector3">
            <a:avLst>
              <a:gd name="adj1" fmla="val -16204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9" name="Connector: Elbow 2088">
            <a:extLst>
              <a:ext uri="{FF2B5EF4-FFF2-40B4-BE49-F238E27FC236}">
                <a16:creationId xmlns:a16="http://schemas.microsoft.com/office/drawing/2014/main" id="{091F0108-BA34-4200-B5D4-41CF066F9DFC}"/>
              </a:ext>
            </a:extLst>
          </p:cNvPr>
          <p:cNvCxnSpPr>
            <a:cxnSpLocks/>
            <a:stCxn id="17" idx="1"/>
            <a:endCxn id="21" idx="2"/>
          </p:cNvCxnSpPr>
          <p:nvPr/>
        </p:nvCxnSpPr>
        <p:spPr>
          <a:xfrm rot="10800000" flipV="1">
            <a:off x="2981465" y="2308242"/>
            <a:ext cx="27286" cy="3660414"/>
          </a:xfrm>
          <a:prstGeom prst="bentConnector3">
            <a:avLst>
              <a:gd name="adj1" fmla="val 371350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866F920-7779-4AB2-BCF3-AAFE13DC6585}"/>
              </a:ext>
            </a:extLst>
          </p:cNvPr>
          <p:cNvSpPr txBox="1"/>
          <p:nvPr/>
        </p:nvSpPr>
        <p:spPr>
          <a:xfrm>
            <a:off x="2613868" y="1980767"/>
            <a:ext cx="461357" cy="3052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9630F7-2107-48F0-A298-1FD356BCB277}"/>
              </a:ext>
            </a:extLst>
          </p:cNvPr>
          <p:cNvSpPr txBox="1"/>
          <p:nvPr/>
        </p:nvSpPr>
        <p:spPr>
          <a:xfrm>
            <a:off x="2514600" y="3047567"/>
            <a:ext cx="461357" cy="3052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027AE1-EA63-41C4-9C86-5995D3B5C12A}"/>
              </a:ext>
            </a:extLst>
          </p:cNvPr>
          <p:cNvSpPr txBox="1"/>
          <p:nvPr/>
        </p:nvSpPr>
        <p:spPr>
          <a:xfrm>
            <a:off x="4041352" y="2690851"/>
            <a:ext cx="558242" cy="229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672A4E-32D2-4AC1-A4FF-BA4585936110}"/>
              </a:ext>
            </a:extLst>
          </p:cNvPr>
          <p:cNvSpPr txBox="1"/>
          <p:nvPr/>
        </p:nvSpPr>
        <p:spPr>
          <a:xfrm>
            <a:off x="4110720" y="3778610"/>
            <a:ext cx="558242" cy="229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5" name="Parallelogram 34">
            <a:extLst>
              <a:ext uri="{FF2B5EF4-FFF2-40B4-BE49-F238E27FC236}">
                <a16:creationId xmlns:a16="http://schemas.microsoft.com/office/drawing/2014/main" id="{9220B548-F2FA-4F0D-81EF-A26FA5F66B4A}"/>
              </a:ext>
            </a:extLst>
          </p:cNvPr>
          <p:cNvSpPr/>
          <p:nvPr/>
        </p:nvSpPr>
        <p:spPr>
          <a:xfrm>
            <a:off x="3429178" y="1248397"/>
            <a:ext cx="1144113" cy="354621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row=n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38FB0799-03C6-4AF1-80F2-5F46D9474D5C}"/>
              </a:ext>
            </a:extLst>
          </p:cNvPr>
          <p:cNvSpPr/>
          <p:nvPr/>
        </p:nvSpPr>
        <p:spPr>
          <a:xfrm>
            <a:off x="3182139" y="4072552"/>
            <a:ext cx="1675095" cy="354621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print “*”</a:t>
            </a:r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466C8BDD-5A2D-4E17-A52B-E0B3674461F0}"/>
              </a:ext>
            </a:extLst>
          </p:cNvPr>
          <p:cNvSpPr/>
          <p:nvPr/>
        </p:nvSpPr>
        <p:spPr>
          <a:xfrm>
            <a:off x="3041067" y="5242998"/>
            <a:ext cx="1842605" cy="354621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print “\n”</a:t>
            </a:r>
          </a:p>
        </p:txBody>
      </p:sp>
    </p:spTree>
    <p:extLst>
      <p:ext uri="{BB962C8B-B14F-4D97-AF65-F5344CB8AC3E}">
        <p14:creationId xmlns:p14="http://schemas.microsoft.com/office/powerpoint/2010/main" val="38875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Display Star Pyramid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4"/>
          <p:cNvSpPr txBox="1">
            <a:spLocks/>
          </p:cNvSpPr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/>
              <a:t>15</a:t>
            </a:fld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C4A1C6-3747-48B7-B185-E449520BF96E}"/>
              </a:ext>
            </a:extLst>
          </p:cNvPr>
          <p:cNvSpPr/>
          <p:nvPr/>
        </p:nvSpPr>
        <p:spPr>
          <a:xfrm>
            <a:off x="467364" y="1420838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EE"/>
              </a:buClr>
              <a:buSzPct val="118000"/>
              <a:buFont typeface="Wingdings" pitchFamily="2" charset="2"/>
              <a:buChar char="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Output: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F7A4C6-4799-4B02-9FF9-F22021B3FC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5011" b="26377"/>
          <a:stretch/>
        </p:blipFill>
        <p:spPr>
          <a:xfrm>
            <a:off x="623769" y="2362200"/>
            <a:ext cx="8058484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2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Display Star Pyramid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4"/>
          <p:cNvSpPr txBox="1">
            <a:spLocks/>
          </p:cNvSpPr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/>
              <a:t>16</a:t>
            </a:fld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344" y="1202054"/>
            <a:ext cx="6773456" cy="50993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F7A4C6-4799-4B02-9FF9-F22021B3FC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531" r="81424" b="30723"/>
          <a:stretch/>
        </p:blipFill>
        <p:spPr>
          <a:xfrm>
            <a:off x="152400" y="2590800"/>
            <a:ext cx="2605466" cy="296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5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Practice Task (Nested Loops)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4"/>
          <p:cNvSpPr txBox="1">
            <a:spLocks/>
          </p:cNvSpPr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/>
              <a:t>17</a:t>
            </a:fld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C4A1C6-3747-48B7-B185-E449520BF96E}"/>
              </a:ext>
            </a:extLst>
          </p:cNvPr>
          <p:cNvSpPr/>
          <p:nvPr/>
        </p:nvSpPr>
        <p:spPr>
          <a:xfrm>
            <a:off x="467364" y="1199174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EE"/>
              </a:buClr>
              <a:buSzPct val="118000"/>
              <a:buFont typeface="Wingdings" pitchFamily="2" charset="2"/>
              <a:buChar char="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Program: Display left triangle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ED37DB-D3F9-4207-A88F-98B966A084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72"/>
          <a:stretch/>
        </p:blipFill>
        <p:spPr>
          <a:xfrm>
            <a:off x="613392" y="2307336"/>
            <a:ext cx="8063031" cy="347485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40DB873-504C-4A75-95AE-58B93DDEA4C5}"/>
              </a:ext>
            </a:extLst>
          </p:cNvPr>
          <p:cNvSpPr/>
          <p:nvPr/>
        </p:nvSpPr>
        <p:spPr>
          <a:xfrm>
            <a:off x="487220" y="176278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EE"/>
              </a:buClr>
              <a:buSzPct val="118000"/>
              <a:buFont typeface="Wingdings" pitchFamily="2" charset="2"/>
              <a:buChar char="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Output: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21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Practice Task (Nested Loops)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4"/>
          <p:cNvSpPr txBox="1">
            <a:spLocks/>
          </p:cNvSpPr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/>
              <a:t>18</a:t>
            </a:fld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C4A1C6-3747-48B7-B185-E449520BF96E}"/>
              </a:ext>
            </a:extLst>
          </p:cNvPr>
          <p:cNvSpPr/>
          <p:nvPr/>
        </p:nvSpPr>
        <p:spPr>
          <a:xfrm>
            <a:off x="467364" y="1199174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EE"/>
              </a:buClr>
              <a:buSzPct val="118000"/>
              <a:buFont typeface="Wingdings" pitchFamily="2" charset="2"/>
              <a:buChar char="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Program: Display inverted left triangle</a:t>
            </a:r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DB873-504C-4A75-95AE-58B93DDEA4C5}"/>
              </a:ext>
            </a:extLst>
          </p:cNvPr>
          <p:cNvSpPr/>
          <p:nvPr/>
        </p:nvSpPr>
        <p:spPr>
          <a:xfrm>
            <a:off x="487220" y="176278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EE"/>
              </a:buClr>
              <a:buSzPct val="118000"/>
              <a:buFont typeface="Wingdings" pitchFamily="2" charset="2"/>
              <a:buChar char="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Output: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23BA89-78A6-4382-BA0A-8DC3D2259B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82"/>
          <a:stretch/>
        </p:blipFill>
        <p:spPr>
          <a:xfrm>
            <a:off x="699807" y="2438400"/>
            <a:ext cx="8001000" cy="348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53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Practice Task (Nested Loops)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4"/>
          <p:cNvSpPr txBox="1">
            <a:spLocks/>
          </p:cNvSpPr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/>
              <a:t>19</a:t>
            </a:fld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1434" y="2107530"/>
            <a:ext cx="8534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https://overiq.com/c-examples/c-program-to-print-various-triangular-patterns/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8225" y="3105835"/>
            <a:ext cx="8072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https://www.programiz.com/c-programming/examples/pyramid-pattern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0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Nested “For” Loop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4"/>
          <p:cNvSpPr txBox="1">
            <a:spLocks/>
          </p:cNvSpPr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/>
              <a:t>2</a:t>
            </a:fld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7000" y="5710535"/>
            <a:ext cx="327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0000EE"/>
              </a:buClr>
              <a:buSzPct val="118000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General Form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77236E-3E81-4C51-ABF4-37C3BF0BEAC5}"/>
              </a:ext>
            </a:extLst>
          </p:cNvPr>
          <p:cNvSpPr/>
          <p:nvPr/>
        </p:nvSpPr>
        <p:spPr>
          <a:xfrm>
            <a:off x="746574" y="2975426"/>
            <a:ext cx="672564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for(initialization; test condition; increment)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{</a:t>
            </a:r>
          </a:p>
          <a:p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       for (initialization; test condition; increment)</a:t>
            </a:r>
          </a:p>
          <a:p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     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        	  body of the loop</a:t>
            </a:r>
          </a:p>
          <a:p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      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</a:rPr>
              <a:t> }</a:t>
            </a:r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E141BA-6345-4985-A55E-1C5C89EA07F8}"/>
              </a:ext>
            </a:extLst>
          </p:cNvPr>
          <p:cNvSpPr/>
          <p:nvPr/>
        </p:nvSpPr>
        <p:spPr>
          <a:xfrm>
            <a:off x="533400" y="1295400"/>
            <a:ext cx="6781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EE"/>
              </a:buClr>
              <a:buSzPct val="118000"/>
              <a:buFont typeface="Wingdings" pitchFamily="2" charset="2"/>
              <a:buChar char="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Condition:</a:t>
            </a:r>
            <a:endParaRPr lang="en-US" sz="2800" b="1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6ADA386-E40D-4E5E-930B-E3934EB3AEAD}"/>
              </a:ext>
            </a:extLst>
          </p:cNvPr>
          <p:cNvSpPr txBox="1">
            <a:spLocks/>
          </p:cNvSpPr>
          <p:nvPr/>
        </p:nvSpPr>
        <p:spPr>
          <a:xfrm>
            <a:off x="1038824" y="1736952"/>
            <a:ext cx="7571775" cy="89627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tx1"/>
              </a:buClr>
              <a:buSzPct val="92000"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Nested loops consist of an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outer loop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with one or more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inner loops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buClr>
                <a:schemeClr val="tx1"/>
              </a:buClr>
              <a:buSzPct val="92000"/>
              <a:buNone/>
            </a:pPr>
            <a:endParaRPr lang="en-US" altLang="ja-JP" sz="1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AutoShape 5">
            <a:extLst>
              <a:ext uri="{FF2B5EF4-FFF2-40B4-BE49-F238E27FC236}">
                <a16:creationId xmlns:a16="http://schemas.microsoft.com/office/drawing/2014/main" id="{55F39356-B534-4557-905E-36EA766B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521367"/>
            <a:ext cx="975855" cy="669809"/>
          </a:xfrm>
          <a:prstGeom prst="wedgeRoundRectCallout">
            <a:avLst>
              <a:gd name="adj1" fmla="val -102801"/>
              <a:gd name="adj2" fmla="val 16245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b="1" dirty="0">
                <a:solidFill>
                  <a:schemeClr val="bg1"/>
                </a:solidFill>
              </a:rPr>
              <a:t>Inner loop</a:t>
            </a:r>
          </a:p>
        </p:txBody>
      </p:sp>
      <p:sp>
        <p:nvSpPr>
          <p:cNvPr id="22" name="AutoShape 6">
            <a:extLst>
              <a:ext uri="{FF2B5EF4-FFF2-40B4-BE49-F238E27FC236}">
                <a16:creationId xmlns:a16="http://schemas.microsoft.com/office/drawing/2014/main" id="{1EDB7EF4-8A3D-4C11-AFE9-10DA70005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775358"/>
            <a:ext cx="975855" cy="669809"/>
          </a:xfrm>
          <a:prstGeom prst="wedgeRoundRectCallout">
            <a:avLst>
              <a:gd name="adj1" fmla="val -102801"/>
              <a:gd name="adj2" fmla="val 16245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b="1" dirty="0">
                <a:solidFill>
                  <a:schemeClr val="bg1"/>
                </a:solidFill>
              </a:rPr>
              <a:t>Outer loop</a:t>
            </a:r>
          </a:p>
        </p:txBody>
      </p:sp>
    </p:spTree>
    <p:extLst>
      <p:ext uri="{BB962C8B-B14F-4D97-AF65-F5344CB8AC3E}">
        <p14:creationId xmlns:p14="http://schemas.microsoft.com/office/powerpoint/2010/main" val="369303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6320094"/>
            <a:ext cx="8229600" cy="365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533399" y="1447800"/>
            <a:ext cx="8167407" cy="33528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92000"/>
              <a:buNone/>
            </a:pPr>
            <a:endParaRPr lang="en-US" altLang="ja-JP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/>
              <a:t>20</a:t>
            </a:fld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 descr="http://image.slidesharecdn.com/finalprojectpresentation-130614085733-phpapp02/95/sentiment-analysis-of-twitter-data-21-638.jpg?cb=137120037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5"/>
          <a:stretch/>
        </p:blipFill>
        <p:spPr bwMode="auto">
          <a:xfrm>
            <a:off x="2800930" y="2362200"/>
            <a:ext cx="3632344" cy="255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87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Nested “For” Loop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4"/>
          <p:cNvSpPr txBox="1">
            <a:spLocks/>
          </p:cNvSpPr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/>
              <a:t>3</a:t>
            </a:fld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BCD12-E30B-4C09-A40E-6EE24E62D12F}"/>
              </a:ext>
            </a:extLst>
          </p:cNvPr>
          <p:cNvSpPr/>
          <p:nvPr/>
        </p:nvSpPr>
        <p:spPr>
          <a:xfrm>
            <a:off x="2493816" y="5798287"/>
            <a:ext cx="327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0000EE"/>
              </a:buClr>
              <a:buSzPct val="118000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Flow Chart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C44459-97E3-484E-B9C2-295003AA0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182256"/>
            <a:ext cx="5033963" cy="463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0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Display Star Square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4"/>
          <p:cNvSpPr txBox="1">
            <a:spLocks/>
          </p:cNvSpPr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/>
              <a:t>4</a:t>
            </a:fld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C4A1C6-3747-48B7-B185-E449520BF96E}"/>
              </a:ext>
            </a:extLst>
          </p:cNvPr>
          <p:cNvSpPr/>
          <p:nvPr/>
        </p:nvSpPr>
        <p:spPr>
          <a:xfrm>
            <a:off x="467364" y="1420838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EE"/>
              </a:buClr>
              <a:buSzPct val="118000"/>
              <a:buFont typeface="Wingdings" pitchFamily="2" charset="2"/>
              <a:buChar char="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Output: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745390-6FD2-49FC-A106-36B2DC40C8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4982" b="34049"/>
          <a:stretch/>
        </p:blipFill>
        <p:spPr>
          <a:xfrm>
            <a:off x="561316" y="2209800"/>
            <a:ext cx="805944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8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Display Star Square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4"/>
          <p:cNvSpPr txBox="1">
            <a:spLocks/>
          </p:cNvSpPr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/>
              <a:t>5</a:t>
            </a:fld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219200"/>
            <a:ext cx="6616408" cy="497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Display Star Square Flowchart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4"/>
          <p:cNvSpPr txBox="1">
            <a:spLocks/>
          </p:cNvSpPr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/>
              <a:t>6</a:t>
            </a:fld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F87BC45-84E6-403F-9A14-A7E84C9DEC9F}"/>
              </a:ext>
            </a:extLst>
          </p:cNvPr>
          <p:cNvSpPr/>
          <p:nvPr/>
        </p:nvSpPr>
        <p:spPr>
          <a:xfrm>
            <a:off x="2951033" y="4567385"/>
            <a:ext cx="2049489" cy="48120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End of for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1E2C24E3-FF80-4F27-87FC-99F8C17B84CC}"/>
              </a:ext>
            </a:extLst>
          </p:cNvPr>
          <p:cNvSpPr/>
          <p:nvPr/>
        </p:nvSpPr>
        <p:spPr>
          <a:xfrm>
            <a:off x="3008751" y="1841874"/>
            <a:ext cx="1981200" cy="932736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row&lt;=n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B7A9681-0D5C-4C6E-A990-A48C4062A093}"/>
              </a:ext>
            </a:extLst>
          </p:cNvPr>
          <p:cNvSpPr/>
          <p:nvPr/>
        </p:nvSpPr>
        <p:spPr>
          <a:xfrm>
            <a:off x="2981465" y="5728053"/>
            <a:ext cx="2049489" cy="48120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End of for</a:t>
            </a: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B9C19694-22B0-4D36-9CC3-FE9FEF6C5843}"/>
              </a:ext>
            </a:extLst>
          </p:cNvPr>
          <p:cNvSpPr/>
          <p:nvPr/>
        </p:nvSpPr>
        <p:spPr>
          <a:xfrm>
            <a:off x="2809961" y="2916520"/>
            <a:ext cx="2397252" cy="932736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col&lt;=n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F1D513-D25C-4E6D-8C73-542A83F5FC90}"/>
              </a:ext>
            </a:extLst>
          </p:cNvPr>
          <p:cNvSpPr/>
          <p:nvPr/>
        </p:nvSpPr>
        <p:spPr>
          <a:xfrm>
            <a:off x="6578609" y="2139196"/>
            <a:ext cx="914400" cy="3546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row++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EEC8D6-5C62-41EF-A7C0-F9E1A80689C8}"/>
              </a:ext>
            </a:extLst>
          </p:cNvPr>
          <p:cNvSpPr/>
          <p:nvPr/>
        </p:nvSpPr>
        <p:spPr>
          <a:xfrm>
            <a:off x="5599551" y="3199072"/>
            <a:ext cx="914400" cy="3546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col++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F26DC9-7341-4039-B697-EBD870E07552}"/>
              </a:ext>
            </a:extLst>
          </p:cNvPr>
          <p:cNvCxnSpPr>
            <a:cxnSpLocks/>
            <a:stCxn id="11" idx="4"/>
            <a:endCxn id="17" idx="0"/>
          </p:cNvCxnSpPr>
          <p:nvPr/>
        </p:nvCxnSpPr>
        <p:spPr>
          <a:xfrm>
            <a:off x="3999350" y="1603018"/>
            <a:ext cx="1" cy="238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01E0F2-6414-4281-B532-BB595283FC75}"/>
              </a:ext>
            </a:extLst>
          </p:cNvPr>
          <p:cNvCxnSpPr>
            <a:cxnSpLocks/>
            <a:stCxn id="27" idx="1"/>
            <a:endCxn id="17" idx="3"/>
          </p:cNvCxnSpPr>
          <p:nvPr/>
        </p:nvCxnSpPr>
        <p:spPr>
          <a:xfrm flipH="1" flipV="1">
            <a:off x="4989951" y="2308242"/>
            <a:ext cx="1588658" cy="82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" name="Straight Arrow Connector 2049">
            <a:extLst>
              <a:ext uri="{FF2B5EF4-FFF2-40B4-BE49-F238E27FC236}">
                <a16:creationId xmlns:a16="http://schemas.microsoft.com/office/drawing/2014/main" id="{B9579C8B-5291-4C51-9140-199384064513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3999351" y="2774610"/>
            <a:ext cx="0" cy="141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Arrow Connector 2054">
            <a:extLst>
              <a:ext uri="{FF2B5EF4-FFF2-40B4-BE49-F238E27FC236}">
                <a16:creationId xmlns:a16="http://schemas.microsoft.com/office/drawing/2014/main" id="{C59B7FDE-2F60-4093-9BAE-2840BC3EAAE2}"/>
              </a:ext>
            </a:extLst>
          </p:cNvPr>
          <p:cNvCxnSpPr>
            <a:cxnSpLocks/>
            <a:stCxn id="28" idx="1"/>
            <a:endCxn id="26" idx="3"/>
          </p:cNvCxnSpPr>
          <p:nvPr/>
        </p:nvCxnSpPr>
        <p:spPr>
          <a:xfrm flipH="1">
            <a:off x="5207213" y="3376382"/>
            <a:ext cx="392338" cy="65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Straight Arrow Connector 2057">
            <a:extLst>
              <a:ext uri="{FF2B5EF4-FFF2-40B4-BE49-F238E27FC236}">
                <a16:creationId xmlns:a16="http://schemas.microsoft.com/office/drawing/2014/main" id="{692F9E5F-FF2F-4D70-80B3-382B2902C17E}"/>
              </a:ext>
            </a:extLst>
          </p:cNvPr>
          <p:cNvCxnSpPr>
            <a:cxnSpLocks/>
            <a:stCxn id="26" idx="2"/>
            <a:endCxn id="36" idx="0"/>
          </p:cNvCxnSpPr>
          <p:nvPr/>
        </p:nvCxnSpPr>
        <p:spPr>
          <a:xfrm>
            <a:off x="4008587" y="3849256"/>
            <a:ext cx="9215" cy="2140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Arrow Connector 2060">
            <a:extLst>
              <a:ext uri="{FF2B5EF4-FFF2-40B4-BE49-F238E27FC236}">
                <a16:creationId xmlns:a16="http://schemas.microsoft.com/office/drawing/2014/main" id="{E04CFCCE-8BFE-4A0D-8B7A-F3E13023ABF0}"/>
              </a:ext>
            </a:extLst>
          </p:cNvPr>
          <p:cNvCxnSpPr>
            <a:cxnSpLocks/>
            <a:stCxn id="15" idx="4"/>
            <a:endCxn id="39" idx="0"/>
          </p:cNvCxnSpPr>
          <p:nvPr/>
        </p:nvCxnSpPr>
        <p:spPr>
          <a:xfrm flipH="1">
            <a:off x="3960485" y="5048591"/>
            <a:ext cx="15293" cy="222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8" name="Connector: Elbow 2067">
            <a:extLst>
              <a:ext uri="{FF2B5EF4-FFF2-40B4-BE49-F238E27FC236}">
                <a16:creationId xmlns:a16="http://schemas.microsoft.com/office/drawing/2014/main" id="{64F38791-9567-4C64-8A4D-0813FEE16C07}"/>
              </a:ext>
            </a:extLst>
          </p:cNvPr>
          <p:cNvCxnSpPr>
            <a:cxnSpLocks/>
            <a:stCxn id="36" idx="2"/>
            <a:endCxn id="28" idx="2"/>
          </p:cNvCxnSpPr>
          <p:nvPr/>
        </p:nvCxnSpPr>
        <p:spPr>
          <a:xfrm flipV="1">
            <a:off x="4811021" y="3553692"/>
            <a:ext cx="1245730" cy="6869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Connector: Elbow 2073">
            <a:extLst>
              <a:ext uri="{FF2B5EF4-FFF2-40B4-BE49-F238E27FC236}">
                <a16:creationId xmlns:a16="http://schemas.microsoft.com/office/drawing/2014/main" id="{1C0ECE1F-94F6-4439-AE8E-B06A4FFE4C4F}"/>
              </a:ext>
            </a:extLst>
          </p:cNvPr>
          <p:cNvCxnSpPr>
            <a:cxnSpLocks/>
            <a:stCxn id="39" idx="2"/>
            <a:endCxn id="27" idx="2"/>
          </p:cNvCxnSpPr>
          <p:nvPr/>
        </p:nvCxnSpPr>
        <p:spPr>
          <a:xfrm flipV="1">
            <a:off x="4837459" y="2493816"/>
            <a:ext cx="2198350" cy="295420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2" name="Connector: Elbow 2081">
            <a:extLst>
              <a:ext uri="{FF2B5EF4-FFF2-40B4-BE49-F238E27FC236}">
                <a16:creationId xmlns:a16="http://schemas.microsoft.com/office/drawing/2014/main" id="{87658999-76B4-45D3-ACFA-ADF41F3DBEE9}"/>
              </a:ext>
            </a:extLst>
          </p:cNvPr>
          <p:cNvCxnSpPr>
            <a:cxnSpLocks/>
            <a:stCxn id="26" idx="1"/>
            <a:endCxn id="15" idx="2"/>
          </p:cNvCxnSpPr>
          <p:nvPr/>
        </p:nvCxnSpPr>
        <p:spPr>
          <a:xfrm rot="10800000" flipH="1" flipV="1">
            <a:off x="2809961" y="3382888"/>
            <a:ext cx="141072" cy="1425100"/>
          </a:xfrm>
          <a:prstGeom prst="bentConnector3">
            <a:avLst>
              <a:gd name="adj1" fmla="val -16204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9" name="Connector: Elbow 2088">
            <a:extLst>
              <a:ext uri="{FF2B5EF4-FFF2-40B4-BE49-F238E27FC236}">
                <a16:creationId xmlns:a16="http://schemas.microsoft.com/office/drawing/2014/main" id="{091F0108-BA34-4200-B5D4-41CF066F9DFC}"/>
              </a:ext>
            </a:extLst>
          </p:cNvPr>
          <p:cNvCxnSpPr>
            <a:cxnSpLocks/>
            <a:stCxn id="17" idx="1"/>
            <a:endCxn id="21" idx="2"/>
          </p:cNvCxnSpPr>
          <p:nvPr/>
        </p:nvCxnSpPr>
        <p:spPr>
          <a:xfrm rot="10800000" flipV="1">
            <a:off x="2981465" y="2308242"/>
            <a:ext cx="27286" cy="3660414"/>
          </a:xfrm>
          <a:prstGeom prst="bentConnector3">
            <a:avLst>
              <a:gd name="adj1" fmla="val 371350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572545C-2257-48E0-BBA0-0FC0FC30663B}"/>
              </a:ext>
            </a:extLst>
          </p:cNvPr>
          <p:cNvSpPr txBox="1"/>
          <p:nvPr/>
        </p:nvSpPr>
        <p:spPr>
          <a:xfrm>
            <a:off x="4032208" y="2681707"/>
            <a:ext cx="558242" cy="229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71988B-2A39-4D9B-B6D6-370153BBD0E6}"/>
              </a:ext>
            </a:extLst>
          </p:cNvPr>
          <p:cNvSpPr txBox="1"/>
          <p:nvPr/>
        </p:nvSpPr>
        <p:spPr>
          <a:xfrm>
            <a:off x="4119952" y="3779520"/>
            <a:ext cx="558242" cy="229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75D4FE-F992-4EE5-94C0-0B81456B49AF}"/>
              </a:ext>
            </a:extLst>
          </p:cNvPr>
          <p:cNvSpPr txBox="1"/>
          <p:nvPr/>
        </p:nvSpPr>
        <p:spPr>
          <a:xfrm>
            <a:off x="2613868" y="1943247"/>
            <a:ext cx="461357" cy="3052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753E0C-660B-4608-9EAF-88EAAC68E776}"/>
              </a:ext>
            </a:extLst>
          </p:cNvPr>
          <p:cNvSpPr txBox="1"/>
          <p:nvPr/>
        </p:nvSpPr>
        <p:spPr>
          <a:xfrm>
            <a:off x="2510443" y="3047567"/>
            <a:ext cx="461357" cy="3052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94D334E6-9706-4D68-AFC8-41E685B6A378}"/>
              </a:ext>
            </a:extLst>
          </p:cNvPr>
          <p:cNvSpPr/>
          <p:nvPr/>
        </p:nvSpPr>
        <p:spPr>
          <a:xfrm>
            <a:off x="3427293" y="1248397"/>
            <a:ext cx="1144113" cy="354621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row=1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0E0EDB08-AB80-4A57-87C0-D9195F82D97B}"/>
              </a:ext>
            </a:extLst>
          </p:cNvPr>
          <p:cNvSpPr/>
          <p:nvPr/>
        </p:nvSpPr>
        <p:spPr>
          <a:xfrm>
            <a:off x="3180254" y="4063316"/>
            <a:ext cx="1675095" cy="354621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print “*”</a:t>
            </a:r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152A649F-E44F-443F-897E-28FF049383DA}"/>
              </a:ext>
            </a:extLst>
          </p:cNvPr>
          <p:cNvSpPr/>
          <p:nvPr/>
        </p:nvSpPr>
        <p:spPr>
          <a:xfrm>
            <a:off x="3039182" y="5270706"/>
            <a:ext cx="1842605" cy="354621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print “\n”</a:t>
            </a:r>
          </a:p>
        </p:txBody>
      </p:sp>
    </p:spTree>
    <p:extLst>
      <p:ext uri="{BB962C8B-B14F-4D97-AF65-F5344CB8AC3E}">
        <p14:creationId xmlns:p14="http://schemas.microsoft.com/office/powerpoint/2010/main" val="72548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Display Star Square Boundary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4"/>
          <p:cNvSpPr txBox="1">
            <a:spLocks/>
          </p:cNvSpPr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/>
              <a:t>7</a:t>
            </a:fld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C4A1C6-3747-48B7-B185-E449520BF96E}"/>
              </a:ext>
            </a:extLst>
          </p:cNvPr>
          <p:cNvSpPr/>
          <p:nvPr/>
        </p:nvSpPr>
        <p:spPr>
          <a:xfrm>
            <a:off x="467364" y="1420838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EE"/>
              </a:buClr>
              <a:buSzPct val="118000"/>
              <a:buFont typeface="Wingdings" pitchFamily="2" charset="2"/>
              <a:buChar char="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Output: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464A54-F3C2-48A4-A116-412579F6FE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5787" b="33324"/>
          <a:stretch/>
        </p:blipFill>
        <p:spPr>
          <a:xfrm>
            <a:off x="652525" y="2209799"/>
            <a:ext cx="8001000" cy="228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2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Display Star Square Boundary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4"/>
          <p:cNvSpPr txBox="1">
            <a:spLocks/>
          </p:cNvSpPr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/>
              <a:t>8</a:t>
            </a:fld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209651"/>
            <a:ext cx="7705724" cy="508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1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Display Right Triangle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4"/>
          <p:cNvSpPr txBox="1">
            <a:spLocks/>
          </p:cNvSpPr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/>
              <a:t>9</a:t>
            </a:fld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C4A1C6-3747-48B7-B185-E449520BF96E}"/>
              </a:ext>
            </a:extLst>
          </p:cNvPr>
          <p:cNvSpPr/>
          <p:nvPr/>
        </p:nvSpPr>
        <p:spPr>
          <a:xfrm>
            <a:off x="467364" y="1420838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EE"/>
              </a:buClr>
              <a:buSzPct val="118000"/>
              <a:buFont typeface="Wingdings" pitchFamily="2" charset="2"/>
              <a:buChar char="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Output: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BDBDB4-B76A-4CD3-9DA4-E7D3BDEC07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5008" b="29342"/>
          <a:stretch/>
        </p:blipFill>
        <p:spPr>
          <a:xfrm>
            <a:off x="603658" y="1981200"/>
            <a:ext cx="820106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8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rigin">
  <a:themeElements>
    <a:clrScheme name="Custom 4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0070C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rigin">
  <a:themeElements>
    <a:clrScheme name="Custom 4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0070C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74119</TotalTime>
  <Words>286</Words>
  <Application>Microsoft Office PowerPoint</Application>
  <PresentationFormat>On-screen Show (4:3)</PresentationFormat>
  <Paragraphs>107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ＭＳ Ｐゴシック</vt:lpstr>
      <vt:lpstr>Arial</vt:lpstr>
      <vt:lpstr>Bookman Old Style</vt:lpstr>
      <vt:lpstr>Calibri</vt:lpstr>
      <vt:lpstr>Consolas</vt:lpstr>
      <vt:lpstr>Gabriola</vt:lpstr>
      <vt:lpstr>Gill Sans MT</vt:lpstr>
      <vt:lpstr>Times New Roman</vt:lpstr>
      <vt:lpstr>Vrinda</vt:lpstr>
      <vt:lpstr>Wingdings</vt:lpstr>
      <vt:lpstr>Wingdings 3</vt:lpstr>
      <vt:lpstr>1_Origin</vt:lpstr>
      <vt:lpstr>2_Origin</vt:lpstr>
      <vt:lpstr>University of Chittagong</vt:lpstr>
      <vt:lpstr>Nested “For” Loop</vt:lpstr>
      <vt:lpstr>Nested “For” Loop</vt:lpstr>
      <vt:lpstr>Display Star Square</vt:lpstr>
      <vt:lpstr>Display Star Square</vt:lpstr>
      <vt:lpstr>Display Star Square Flowchart</vt:lpstr>
      <vt:lpstr>Display Star Square Boundary</vt:lpstr>
      <vt:lpstr>Display Star Square Boundary</vt:lpstr>
      <vt:lpstr>Display Right Triangle</vt:lpstr>
      <vt:lpstr>Display Right Triangle</vt:lpstr>
      <vt:lpstr>Display Right Triangle Flowchart</vt:lpstr>
      <vt:lpstr>Display Inverted Right Triangle</vt:lpstr>
      <vt:lpstr>Display Inverted Right Triangle</vt:lpstr>
      <vt:lpstr>Display Inverted Right Triangle Flowchart</vt:lpstr>
      <vt:lpstr>Display Star Pyramid</vt:lpstr>
      <vt:lpstr>Display Star Pyramid</vt:lpstr>
      <vt:lpstr>Practice Task (Nested Loops)</vt:lpstr>
      <vt:lpstr>Practice Task (Nested Loops)</vt:lpstr>
      <vt:lpstr>Practice Task (Nested Loops)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Aymun</dc:creator>
  <cp:lastModifiedBy>abu nowshed chy</cp:lastModifiedBy>
  <cp:revision>1606</cp:revision>
  <dcterms:created xsi:type="dcterms:W3CDTF">2015-11-22T13:06:13Z</dcterms:created>
  <dcterms:modified xsi:type="dcterms:W3CDTF">2023-01-16T03:11:06Z</dcterms:modified>
</cp:coreProperties>
</file>