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8"/>
  </p:notesMasterIdLst>
  <p:sldIdLst>
    <p:sldId id="256" r:id="rId2"/>
    <p:sldId id="300" r:id="rId3"/>
    <p:sldId id="301" r:id="rId4"/>
    <p:sldId id="322" r:id="rId5"/>
    <p:sldId id="302" r:id="rId6"/>
    <p:sldId id="297" r:id="rId7"/>
    <p:sldId id="303" r:id="rId8"/>
    <p:sldId id="298" r:id="rId9"/>
    <p:sldId id="304" r:id="rId10"/>
    <p:sldId id="299" r:id="rId11"/>
    <p:sldId id="306" r:id="rId12"/>
    <p:sldId id="307" r:id="rId13"/>
    <p:sldId id="308" r:id="rId14"/>
    <p:sldId id="309" r:id="rId15"/>
    <p:sldId id="314" r:id="rId16"/>
    <p:sldId id="310" r:id="rId17"/>
    <p:sldId id="311" r:id="rId18"/>
    <p:sldId id="312" r:id="rId19"/>
    <p:sldId id="313" r:id="rId20"/>
    <p:sldId id="315" r:id="rId21"/>
    <p:sldId id="316" r:id="rId22"/>
    <p:sldId id="317" r:id="rId23"/>
    <p:sldId id="318" r:id="rId24"/>
    <p:sldId id="319" r:id="rId25"/>
    <p:sldId id="320" r:id="rId26"/>
    <p:sldId id="321" r:id="rId27"/>
  </p:sldIdLst>
  <p:sldSz cx="9144000" cy="5143500" type="screen16x9"/>
  <p:notesSz cx="6858000" cy="9144000"/>
  <p:embeddedFontLst>
    <p:embeddedFont>
      <p:font typeface="Exo 2" charset="0"/>
      <p:regular r:id="rId29"/>
      <p:bold r:id="rId30"/>
      <p:italic r:id="rId31"/>
      <p:boldItalic r:id="rId32"/>
    </p:embeddedFont>
    <p:embeddedFont>
      <p:font typeface="Georgia" pitchFamily="18" charset="0"/>
      <p:regular r:id="rId33"/>
      <p:bold r:id="rId34"/>
      <p:italic r:id="rId35"/>
      <p:boldItalic r:id="rId36"/>
    </p:embeddedFont>
    <p:embeddedFont>
      <p:font typeface="Bookman Old Style" pitchFamily="18" charset="0"/>
      <p:regular r:id="rId37"/>
      <p:bold r:id="rId38"/>
      <p:italic r:id="rId39"/>
      <p:boldItalic r:id="rId40"/>
    </p:embeddedFont>
    <p:embeddedFont>
      <p:font typeface="Edwardian Script ITC" pitchFamily="66" charset="0"/>
      <p:regular r:id="rId41"/>
    </p:embeddedFont>
    <p:embeddedFont>
      <p:font typeface="Roboto Condensed Light" charset="0"/>
      <p:regular r:id="rId42"/>
      <p:bold r:id="rId43"/>
      <p:italic r:id="rId44"/>
      <p:boldItalic r:id="rId45"/>
    </p:embeddedFont>
    <p:embeddedFont>
      <p:font typeface="Squada One" charset="0"/>
      <p:regular r:id="rId46"/>
    </p:embeddedFont>
    <p:embeddedFont>
      <p:font typeface="Fira Sans Extra Condensed Medium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9999"/>
    <a:srgbClr val="33CCCC"/>
    <a:srgbClr val="00CC99"/>
    <a:srgbClr val="CCFFCC"/>
    <a:srgbClr val="FFFF99"/>
    <a:srgbClr val="FFFFCC"/>
    <a:srgbClr val="FFFFFF"/>
    <a:srgbClr val="000066"/>
    <a:srgbClr val="003399"/>
  </p:clrMru>
</p:presentationPr>
</file>

<file path=ppt/tableStyles.xml><?xml version="1.0" encoding="utf-8"?>
<a:tblStyleLst xmlns:a="http://schemas.openxmlformats.org/drawingml/2006/main" def="{8AE1E8BB-75A3-463F-8F38-DCA23C7B7365}">
  <a:tblStyle styleId="{8AE1E8BB-75A3-463F-8F38-DCA23C7B7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60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puja.csecu@gmail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7;p28"/>
          <p:cNvSpPr txBox="1">
            <a:spLocks noGrp="1"/>
          </p:cNvSpPr>
          <p:nvPr>
            <p:ph type="ctrTitle"/>
          </p:nvPr>
        </p:nvSpPr>
        <p:spPr>
          <a:xfrm>
            <a:off x="914400" y="971550"/>
            <a:ext cx="7467600" cy="1899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Getting Started </a:t>
            </a:r>
            <a:r>
              <a:rPr lang="en-US" sz="3600" dirty="0" smtClean="0">
                <a:solidFill>
                  <a:schemeClr val="accent2"/>
                </a:solidFill>
              </a:rPr>
              <a:t/>
            </a:r>
            <a:br>
              <a:rPr lang="en-US" sz="3600" dirty="0" smtClean="0">
                <a:solidFill>
                  <a:schemeClr val="accent2"/>
                </a:solidFill>
              </a:rPr>
            </a:br>
            <a:r>
              <a:rPr lang="en-US" sz="1800" dirty="0" smtClean="0">
                <a:solidFill>
                  <a:schemeClr val="accent2"/>
                </a:solidFill>
              </a:rPr>
              <a:t>with</a:t>
            </a:r>
            <a:r>
              <a:rPr lang="en-US" sz="3600" dirty="0" smtClean="0">
                <a:solidFill>
                  <a:schemeClr val="accent2"/>
                </a:solidFill>
              </a:rPr>
              <a:t/>
            </a:r>
            <a:br>
              <a:rPr lang="en-US" sz="3600" dirty="0" smtClean="0">
                <a:solidFill>
                  <a:schemeClr val="accent2"/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  <a:latin typeface="Georgia" pitchFamily="18" charset="0"/>
              </a:rPr>
              <a:t>C</a:t>
            </a:r>
            <a:endParaRPr sz="3600" dirty="0">
              <a:solidFill>
                <a:srgbClr val="C00000"/>
              </a:solidFill>
              <a:latin typeface="Georgia" pitchFamily="18" charset="0"/>
            </a:endParaRPr>
          </a:p>
        </p:txBody>
      </p:sp>
      <p:cxnSp>
        <p:nvCxnSpPr>
          <p:cNvPr id="8" name="Google Shape;138;p28"/>
          <p:cNvCxnSpPr/>
          <p:nvPr/>
        </p:nvCxnSpPr>
        <p:spPr>
          <a:xfrm>
            <a:off x="2438400" y="2800350"/>
            <a:ext cx="44487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Semicolons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66675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 In a C program, the </a:t>
            </a:r>
            <a:r>
              <a:rPr lang="en-US" sz="1800" dirty="0" smtClean="0">
                <a:solidFill>
                  <a:srgbClr val="C00000"/>
                </a:solidFill>
                <a:latin typeface="Bookman Old Style" pitchFamily="18" charset="0"/>
              </a:rPr>
              <a:t>semicolon</a:t>
            </a:r>
            <a:r>
              <a:rPr lang="en-US" sz="1800" dirty="0" smtClean="0">
                <a:latin typeface="Bookman Old Style" pitchFamily="18" charset="0"/>
              </a:rPr>
              <a:t> is a </a:t>
            </a:r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statement terminator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112395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 Each individual statement 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must</a:t>
            </a:r>
            <a:r>
              <a:rPr lang="en-US" sz="1800" dirty="0" smtClean="0">
                <a:latin typeface="Bookman Old Style" pitchFamily="18" charset="0"/>
              </a:rPr>
              <a:t> be ended with a semicolon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85950"/>
            <a:ext cx="5715000" cy="2554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2000" dirty="0" smtClean="0">
                <a:latin typeface="Bookman Old Style" pitchFamily="18" charset="0"/>
              </a:rPr>
              <a:t> main</a:t>
            </a: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        printf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“Welcome to C Programming”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r>
              <a:rPr lang="en-US" sz="2000" dirty="0" smtClean="0">
                <a:latin typeface="Bookman Old Style" pitchFamily="18" charset="0"/>
              </a:rPr>
              <a:t>        </a:t>
            </a:r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2000" dirty="0" smtClean="0">
                <a:latin typeface="Bookman Old Style" pitchFamily="18" charset="0"/>
              </a:rPr>
              <a:t> 0</a:t>
            </a: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2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667000" y="3638550"/>
            <a:ext cx="4876800" cy="0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096000" y="3333750"/>
            <a:ext cx="1447800" cy="0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00" y="314461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Bookman Old Style" pitchFamily="18" charset="0"/>
              </a:rPr>
              <a:t>End of statements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/>
      <p:bldP spid="20" grpId="0"/>
      <p:bldP spid="21" grpId="0"/>
      <p:bldP spid="22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Keywords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166901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Bookman Old Style" pitchFamily="18" charset="0"/>
              </a:rPr>
              <a:t>32 keywords in C</a:t>
            </a:r>
            <a:endParaRPr lang="en-US" sz="1800" b="1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05941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 A keyword </a:t>
            </a:r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can not</a:t>
            </a:r>
            <a:r>
              <a:rPr lang="en-US" sz="1800" dirty="0" smtClean="0">
                <a:solidFill>
                  <a:schemeClr val="accent2"/>
                </a:solidFill>
                <a:latin typeface="Bookman Old Style" pitchFamily="18" charset="0"/>
              </a:rPr>
              <a:t> be </a:t>
            </a:r>
            <a:r>
              <a:rPr lang="en-US" sz="1800" dirty="0" smtClean="0">
                <a:latin typeface="Bookman Old Style" pitchFamily="18" charset="0"/>
              </a:rPr>
              <a:t>used as a variable name, constant name, etc</a:t>
            </a:r>
            <a:endParaRPr lang="en-US" sz="1800" dirty="0">
              <a:latin typeface="Bookman Old Style" pitchFamily="18" charset="0"/>
            </a:endParaRPr>
          </a:p>
        </p:txBody>
      </p:sp>
      <p:pic>
        <p:nvPicPr>
          <p:cNvPr id="125954" name="Picture 2" descr="C Keywords | Top 24 Keywords of C with Syntax and Examp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76450"/>
            <a:ext cx="5476875" cy="27813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1000" y="74295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 A keyword is a </a:t>
            </a:r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reserved word</a:t>
            </a:r>
            <a:r>
              <a:rPr lang="en-US" sz="1800" dirty="0" smtClean="0">
                <a:latin typeface="Bookman Old Style" pitchFamily="18" charset="0"/>
              </a:rPr>
              <a:t>.</a:t>
            </a:r>
            <a:endParaRPr lang="en-US" sz="18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Identifiers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6675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 </a:t>
            </a:r>
            <a:r>
              <a:rPr lang="en-US" sz="1800" dirty="0" smtClean="0">
                <a:latin typeface="Bookman Old Style" pitchFamily="18" charset="0"/>
              </a:rPr>
              <a:t>An identifier is a name used to identify a </a:t>
            </a:r>
            <a:r>
              <a:rPr lang="en-US" sz="1800" dirty="0" smtClean="0">
                <a:solidFill>
                  <a:srgbClr val="000099"/>
                </a:solidFill>
                <a:latin typeface="Bookman Old Style" pitchFamily="18" charset="0"/>
              </a:rPr>
              <a:t>variable</a:t>
            </a:r>
            <a:r>
              <a:rPr lang="en-US" sz="1800" dirty="0" smtClean="0">
                <a:latin typeface="Bookman Old Style" pitchFamily="18" charset="0"/>
              </a:rPr>
              <a:t>, </a:t>
            </a:r>
            <a:r>
              <a:rPr lang="en-US" sz="1800" dirty="0" smtClean="0">
                <a:solidFill>
                  <a:srgbClr val="000099"/>
                </a:solidFill>
                <a:latin typeface="Bookman Old Style" pitchFamily="18" charset="0"/>
              </a:rPr>
              <a:t>function</a:t>
            </a:r>
            <a:r>
              <a:rPr lang="en-US" sz="1800" dirty="0" smtClean="0">
                <a:latin typeface="Bookman Old Style" pitchFamily="18" charset="0"/>
              </a:rPr>
              <a:t>, or any other </a:t>
            </a:r>
            <a:r>
              <a:rPr lang="en-US" sz="1800" dirty="0" smtClean="0">
                <a:solidFill>
                  <a:srgbClr val="000099"/>
                </a:solidFill>
                <a:latin typeface="Bookman Old Style" pitchFamily="18" charset="0"/>
              </a:rPr>
              <a:t>user-defined</a:t>
            </a:r>
            <a:r>
              <a:rPr lang="en-US" sz="1800" dirty="0" smtClean="0">
                <a:latin typeface="Bookman Old Style" pitchFamily="18" charset="0"/>
              </a:rPr>
              <a:t> item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66901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u="sng" dirty="0" smtClean="0">
                <a:latin typeface="Bookman Old Style" pitchFamily="18" charset="0"/>
              </a:rPr>
              <a:t> Rules of defining identifiers:</a:t>
            </a:r>
            <a:endParaRPr lang="en-US" sz="1800" u="sng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077819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 An identifier can contain alphabets, digits, and underscore</a:t>
            </a:r>
            <a:r>
              <a:rPr lang="en-US" sz="1800" dirty="0" smtClean="0"/>
              <a:t>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07218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 An identifier name can start with the alphabet, and underscore only. </a:t>
            </a:r>
            <a:r>
              <a:rPr lang="en-US" sz="1800" dirty="0" smtClean="0">
                <a:solidFill>
                  <a:srgbClr val="C00000"/>
                </a:solidFill>
                <a:latin typeface="Bookman Old Style" pitchFamily="18" charset="0"/>
              </a:rPr>
              <a:t>It can't start with a digit</a:t>
            </a:r>
            <a:r>
              <a:rPr lang="en-US" sz="1800" dirty="0" smtClean="0">
                <a:latin typeface="Bookman Old Style" pitchFamily="18" charset="0"/>
              </a:rPr>
              <a:t>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3220819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No whitespace is allowed within the identifier.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3726418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 An identifier  name </a:t>
            </a:r>
            <a:r>
              <a:rPr lang="en-US" sz="1800" dirty="0" smtClean="0">
                <a:solidFill>
                  <a:srgbClr val="C00000"/>
                </a:solidFill>
                <a:latin typeface="Bookman Old Style" pitchFamily="18" charset="0"/>
              </a:rPr>
              <a:t>must not </a:t>
            </a:r>
            <a:r>
              <a:rPr lang="en-US" sz="1800" dirty="0" smtClean="0">
                <a:latin typeface="Bookman Old Style" pitchFamily="18" charset="0"/>
              </a:rPr>
              <a:t>be any reserved word or keyword, e.g. int, float, etc.</a:t>
            </a:r>
            <a:endParaRPr lang="en-US" sz="18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Identifiers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581150"/>
            <a:ext cx="2667000" cy="2971800"/>
          </a:xfrm>
          <a:prstGeom prst="rect">
            <a:avLst/>
          </a:prstGeom>
          <a:solidFill>
            <a:srgbClr val="FFFFFF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9999"/>
                </a:solidFill>
                <a:latin typeface="Bookman Old Style" pitchFamily="18" charset="0"/>
              </a:rPr>
              <a:t>abc</a:t>
            </a:r>
          </a:p>
          <a:p>
            <a:pPr algn="ctr"/>
            <a:r>
              <a:rPr lang="en-US" sz="2400" dirty="0" smtClean="0">
                <a:solidFill>
                  <a:srgbClr val="009999"/>
                </a:solidFill>
                <a:latin typeface="Bookman Old Style" pitchFamily="18" charset="0"/>
              </a:rPr>
              <a:t>xyz_12</a:t>
            </a:r>
          </a:p>
          <a:p>
            <a:pPr algn="ctr"/>
            <a:r>
              <a:rPr lang="en-US" sz="2400" dirty="0" smtClean="0">
                <a:solidFill>
                  <a:srgbClr val="009999"/>
                </a:solidFill>
                <a:latin typeface="Bookman Old Style" pitchFamily="18" charset="0"/>
              </a:rPr>
              <a:t>_a1</a:t>
            </a:r>
          </a:p>
          <a:p>
            <a:pPr algn="ctr"/>
            <a:r>
              <a:rPr lang="en-US" sz="2400" dirty="0" smtClean="0">
                <a:solidFill>
                  <a:srgbClr val="009999"/>
                </a:solidFill>
                <a:latin typeface="Bookman Old Style" pitchFamily="18" charset="0"/>
              </a:rPr>
              <a:t>myVariable </a:t>
            </a:r>
          </a:p>
          <a:p>
            <a:pPr algn="ctr"/>
            <a:r>
              <a:rPr lang="en-US" sz="2400" dirty="0" smtClean="0">
                <a:solidFill>
                  <a:srgbClr val="009999"/>
                </a:solidFill>
                <a:latin typeface="Bookman Old Style" pitchFamily="18" charset="0"/>
              </a:rPr>
              <a:t>myVariable2</a:t>
            </a:r>
          </a:p>
          <a:p>
            <a:pPr algn="ctr"/>
            <a:r>
              <a:rPr lang="en-US" sz="2400" dirty="0" smtClean="0">
                <a:solidFill>
                  <a:srgbClr val="009999"/>
                </a:solidFill>
                <a:latin typeface="Bookman Old Style" pitchFamily="18" charset="0"/>
              </a:rPr>
              <a:t>myIdentifier_3</a:t>
            </a:r>
            <a:endParaRPr lang="en-US" sz="2400" dirty="0">
              <a:solidFill>
                <a:srgbClr val="009999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1581150"/>
            <a:ext cx="2667000" cy="2971800"/>
          </a:xfrm>
          <a:prstGeom prst="rect">
            <a:avLst/>
          </a:prstGeom>
          <a:solidFill>
            <a:srgbClr val="FFFFFF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9999"/>
                </a:solidFill>
                <a:latin typeface="Bookman Old Style" pitchFamily="18" charset="0"/>
              </a:rPr>
              <a:t>10abc</a:t>
            </a:r>
          </a:p>
          <a:p>
            <a:pPr algn="ctr"/>
            <a:r>
              <a:rPr lang="en-US" sz="2400" dirty="0" smtClean="0">
                <a:solidFill>
                  <a:srgbClr val="009999"/>
                </a:solidFill>
                <a:latin typeface="Bookman Old Style" pitchFamily="18" charset="0"/>
              </a:rPr>
              <a:t>double</a:t>
            </a:r>
          </a:p>
          <a:p>
            <a:pPr algn="ctr"/>
            <a:r>
              <a:rPr lang="en-US" sz="2400" dirty="0" smtClean="0">
                <a:solidFill>
                  <a:srgbClr val="009999"/>
                </a:solidFill>
                <a:latin typeface="Bookman Old Style" pitchFamily="18" charset="0"/>
              </a:rPr>
              <a:t>_a 13 </a:t>
            </a:r>
          </a:p>
          <a:p>
            <a:pPr algn="ctr"/>
            <a:r>
              <a:rPr lang="en-US" sz="2400" dirty="0" smtClean="0">
                <a:solidFill>
                  <a:srgbClr val="009999"/>
                </a:solidFill>
                <a:latin typeface="Bookman Old Style" pitchFamily="18" charset="0"/>
              </a:rPr>
              <a:t>my Variable </a:t>
            </a:r>
          </a:p>
          <a:p>
            <a:pPr algn="ctr"/>
            <a:r>
              <a:rPr lang="en-US" sz="2400" dirty="0" smtClean="0">
                <a:solidFill>
                  <a:srgbClr val="009999"/>
                </a:solidFill>
                <a:latin typeface="Bookman Old Style" pitchFamily="18" charset="0"/>
              </a:rPr>
              <a:t>my%Variable </a:t>
            </a:r>
          </a:p>
          <a:p>
            <a:pPr algn="ctr"/>
            <a:r>
              <a:rPr lang="en-US" sz="2400" dirty="0" smtClean="0">
                <a:solidFill>
                  <a:srgbClr val="009999"/>
                </a:solidFill>
                <a:latin typeface="Bookman Old Style" pitchFamily="18" charset="0"/>
              </a:rPr>
              <a:t>my@Identifier_3</a:t>
            </a:r>
            <a:endParaRPr lang="en-US" sz="2400" dirty="0">
              <a:solidFill>
                <a:srgbClr val="009999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81915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itchFamily="18" charset="0"/>
              </a:rPr>
              <a:t>Some valid</a:t>
            </a:r>
          </a:p>
          <a:p>
            <a:pPr algn="ctr"/>
            <a:r>
              <a:rPr lang="en-US" sz="2000" dirty="0" smtClean="0">
                <a:latin typeface="Georgia" pitchFamily="18" charset="0"/>
              </a:rPr>
              <a:t>identifier</a:t>
            </a:r>
            <a:endParaRPr lang="en-US" sz="2000" dirty="0"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74295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itchFamily="18" charset="0"/>
              </a:rPr>
              <a:t>Some invalid</a:t>
            </a:r>
          </a:p>
          <a:p>
            <a:pPr algn="ctr"/>
            <a:r>
              <a:rPr lang="en-US" sz="2000" dirty="0" smtClean="0">
                <a:latin typeface="Georgia" pitchFamily="18" charset="0"/>
              </a:rPr>
              <a:t>identifier</a:t>
            </a:r>
            <a:endParaRPr lang="en-US" sz="20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Basic Data Types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6667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Data Types</a:t>
            </a:r>
            <a:endParaRPr lang="en-US" sz="1800" dirty="0">
              <a:latin typeface="Georgia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5800" y="1047750"/>
            <a:ext cx="7620000" cy="685800"/>
            <a:chOff x="685800" y="1047750"/>
            <a:chExt cx="76200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352550"/>
              <a:ext cx="7620000" cy="0"/>
            </a:xfrm>
            <a:prstGeom prst="line">
              <a:avLst/>
            </a:prstGeom>
            <a:ln w="28575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419600" y="1047750"/>
              <a:ext cx="0" cy="304800"/>
            </a:xfrm>
            <a:prstGeom prst="line">
              <a:avLst/>
            </a:prstGeom>
            <a:ln w="28575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85800" y="1352550"/>
              <a:ext cx="0" cy="304800"/>
            </a:xfrm>
            <a:prstGeom prst="line">
              <a:avLst/>
            </a:prstGeom>
            <a:ln w="28575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124200" y="1352550"/>
              <a:ext cx="0" cy="304800"/>
            </a:xfrm>
            <a:prstGeom prst="line">
              <a:avLst/>
            </a:prstGeom>
            <a:ln w="28575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15000" y="1352550"/>
              <a:ext cx="0" cy="304800"/>
            </a:xfrm>
            <a:prstGeom prst="line">
              <a:avLst/>
            </a:prstGeom>
            <a:ln w="28575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305800" y="1352550"/>
              <a:ext cx="0" cy="304800"/>
            </a:xfrm>
            <a:prstGeom prst="line">
              <a:avLst/>
            </a:prstGeom>
            <a:ln w="28575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5800" y="1581150"/>
              <a:ext cx="0" cy="152400"/>
            </a:xfrm>
            <a:prstGeom prst="straightConnector1">
              <a:avLst/>
            </a:prstGeom>
            <a:ln w="28575">
              <a:solidFill>
                <a:srgbClr val="0099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124200" y="1581150"/>
              <a:ext cx="0" cy="152400"/>
            </a:xfrm>
            <a:prstGeom prst="straightConnector1">
              <a:avLst/>
            </a:prstGeom>
            <a:ln w="28575">
              <a:solidFill>
                <a:srgbClr val="0099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715000" y="1581150"/>
              <a:ext cx="0" cy="152400"/>
            </a:xfrm>
            <a:prstGeom prst="straightConnector1">
              <a:avLst/>
            </a:prstGeom>
            <a:ln w="28575">
              <a:solidFill>
                <a:srgbClr val="0099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305800" y="1581150"/>
              <a:ext cx="0" cy="152400"/>
            </a:xfrm>
            <a:prstGeom prst="straightConnector1">
              <a:avLst/>
            </a:prstGeom>
            <a:ln w="28575">
              <a:solidFill>
                <a:srgbClr val="0099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6200" y="17335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Character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17335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Integer Number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9600" y="17335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Floating Point Number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72400" y="17335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Boolean</a:t>
            </a:r>
            <a:endParaRPr lang="en-US" sz="1800" dirty="0">
              <a:latin typeface="Georgia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362200" y="2038350"/>
            <a:ext cx="304800" cy="1752600"/>
            <a:chOff x="2362200" y="2038350"/>
            <a:chExt cx="304800" cy="1752600"/>
          </a:xfrm>
        </p:grpSpPr>
        <p:grpSp>
          <p:nvGrpSpPr>
            <p:cNvPr id="51" name="Group 50"/>
            <p:cNvGrpSpPr/>
            <p:nvPr/>
          </p:nvGrpSpPr>
          <p:grpSpPr>
            <a:xfrm>
              <a:off x="2362200" y="2038350"/>
              <a:ext cx="304800" cy="1752600"/>
              <a:chOff x="2362200" y="2038350"/>
              <a:chExt cx="304800" cy="175260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V="1">
                <a:off x="2362200" y="2038350"/>
                <a:ext cx="0" cy="1752600"/>
              </a:xfrm>
              <a:prstGeom prst="line">
                <a:avLst/>
              </a:prstGeom>
              <a:ln w="28575">
                <a:solidFill>
                  <a:srgbClr val="00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362200" y="2495550"/>
                <a:ext cx="304800" cy="0"/>
              </a:xfrm>
              <a:prstGeom prst="straightConnector1">
                <a:avLst/>
              </a:prstGeom>
              <a:ln w="28575">
                <a:solidFill>
                  <a:srgbClr val="0099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362200" y="2952750"/>
                <a:ext cx="304800" cy="0"/>
              </a:xfrm>
              <a:prstGeom prst="straightConnector1">
                <a:avLst/>
              </a:prstGeom>
              <a:ln w="28575">
                <a:solidFill>
                  <a:srgbClr val="0099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2362200" y="3409950"/>
                <a:ext cx="304800" cy="0"/>
              </a:xfrm>
              <a:prstGeom prst="straightConnector1">
                <a:avLst/>
              </a:prstGeom>
              <a:ln w="28575">
                <a:solidFill>
                  <a:srgbClr val="0099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4"/>
            <p:cNvCxnSpPr/>
            <p:nvPr/>
          </p:nvCxnSpPr>
          <p:spPr>
            <a:xfrm>
              <a:off x="2362200" y="3790950"/>
              <a:ext cx="304800" cy="0"/>
            </a:xfrm>
            <a:prstGeom prst="straightConnector1">
              <a:avLst/>
            </a:prstGeom>
            <a:ln w="28575">
              <a:solidFill>
                <a:srgbClr val="0099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667000" y="2266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short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67000" y="27358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int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67000" y="31168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long int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67000" y="349781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long long int</a:t>
            </a:r>
            <a:endParaRPr lang="en-US" sz="1800" dirty="0">
              <a:latin typeface="Georgia" pitchFamily="18" charset="0"/>
            </a:endParaRPr>
          </a:p>
        </p:txBody>
      </p:sp>
      <p:grpSp>
        <p:nvGrpSpPr>
          <p:cNvPr id="59" name="Group 50"/>
          <p:cNvGrpSpPr/>
          <p:nvPr/>
        </p:nvGrpSpPr>
        <p:grpSpPr>
          <a:xfrm>
            <a:off x="4724400" y="2038350"/>
            <a:ext cx="304800" cy="1371600"/>
            <a:chOff x="2362200" y="2038350"/>
            <a:chExt cx="304800" cy="137160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62200" y="2038350"/>
              <a:ext cx="0" cy="1371600"/>
            </a:xfrm>
            <a:prstGeom prst="line">
              <a:avLst/>
            </a:prstGeom>
            <a:ln w="28575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2362200" y="2495550"/>
              <a:ext cx="304800" cy="0"/>
            </a:xfrm>
            <a:prstGeom prst="straightConnector1">
              <a:avLst/>
            </a:prstGeom>
            <a:ln w="28575">
              <a:solidFill>
                <a:srgbClr val="0099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362200" y="2952750"/>
              <a:ext cx="304800" cy="0"/>
            </a:xfrm>
            <a:prstGeom prst="straightConnector1">
              <a:avLst/>
            </a:prstGeom>
            <a:ln w="28575">
              <a:solidFill>
                <a:srgbClr val="0099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362200" y="3409950"/>
              <a:ext cx="304800" cy="0"/>
            </a:xfrm>
            <a:prstGeom prst="straightConnector1">
              <a:avLst/>
            </a:prstGeom>
            <a:ln w="28575">
              <a:solidFill>
                <a:srgbClr val="0099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105400" y="2266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float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05400" y="27358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double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05400" y="31168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long double</a:t>
            </a:r>
            <a:endParaRPr lang="en-US" sz="18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31" grpId="0"/>
      <p:bldP spid="32" grpId="0"/>
      <p:bldP spid="33" grpId="0"/>
      <p:bldP spid="47" grpId="0"/>
      <p:bldP spid="48" grpId="0"/>
      <p:bldP spid="49" grpId="0"/>
      <p:bldP spid="50" grpId="0"/>
      <p:bldP spid="65" grpId="0"/>
      <p:bldP spid="66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Basic Data Types </a:t>
            </a:r>
            <a:r>
              <a:rPr lang="en-US" sz="2400" b="1" smtClean="0">
                <a:latin typeface="Exo 2" charset="0"/>
              </a:rPr>
              <a:t>in </a:t>
            </a:r>
            <a:r>
              <a:rPr lang="en-US" sz="2400" b="1" smtClean="0">
                <a:solidFill>
                  <a:srgbClr val="C00000"/>
                </a:solidFill>
                <a:latin typeface="Bookman Old Style" pitchFamily="18" charset="0"/>
              </a:rPr>
              <a:t>C</a:t>
            </a:r>
            <a:endParaRPr lang="en-US" sz="2400" b="1" dirty="0">
              <a:solidFill>
                <a:srgbClr val="009999"/>
              </a:solidFill>
              <a:latin typeface="Bookman Old Style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14350"/>
          <a:ext cx="8229601" cy="442471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14600"/>
                <a:gridCol w="1371600"/>
                <a:gridCol w="4343401"/>
              </a:tblGrid>
              <a:tr h="4724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Size (Byte)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Range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4724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short</a:t>
                      </a:r>
                      <a:r>
                        <a:rPr lang="en-US" sz="1600" baseline="0" dirty="0" smtClean="0">
                          <a:solidFill>
                            <a:schemeClr val="accent2"/>
                          </a:solidFill>
                        </a:rPr>
                        <a:t> int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-32,768 </a:t>
                      </a:r>
                      <a:r>
                        <a:rPr lang="en-US" sz="1600" b="1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 32,767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4724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unsigned short int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0 </a:t>
                      </a:r>
                      <a:r>
                        <a:rPr lang="en-US" sz="1600" b="1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 65,535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4724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int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-2,147,483,648 </a:t>
                      </a:r>
                      <a:r>
                        <a:rPr lang="en-US" sz="1600" b="1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 2,147,483,647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472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unsigned  int</a:t>
                      </a:r>
                      <a:endParaRPr lang="en-US" sz="1600" dirty="0" smtClean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0 </a:t>
                      </a:r>
                      <a:r>
                        <a:rPr lang="en-US" sz="1600" b="1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 4,294,967,295</a:t>
                      </a:r>
                      <a:endParaRPr lang="en-US" sz="1600" dirty="0" smtClean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4724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long int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-2,147,483,648 </a:t>
                      </a:r>
                      <a:r>
                        <a:rPr lang="en-US" sz="1600" b="1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 2,147,483,647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472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unsigned long int 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0 </a:t>
                      </a:r>
                      <a:r>
                        <a:rPr lang="en-US" sz="1600" b="1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 4,294,967,295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472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long long int</a:t>
                      </a:r>
                      <a:endParaRPr lang="en-US" sz="1600" dirty="0" smtClean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-(2^63) </a:t>
                      </a:r>
                      <a:r>
                        <a:rPr lang="en-US" sz="1600" b="1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 (2^63)-1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538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unsigned long long int</a:t>
                      </a:r>
                      <a:endParaRPr lang="en-US" sz="1600" dirty="0" smtClean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0 </a:t>
                      </a:r>
                      <a:r>
                        <a:rPr lang="en-US" sz="1600" b="1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 18,446,744,073,709,551,615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758370"/>
          <a:ext cx="8229601" cy="330687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14600"/>
                <a:gridCol w="1371600"/>
                <a:gridCol w="4343401"/>
              </a:tblGrid>
              <a:tr h="4724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Size (Byte)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Range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4724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signed</a:t>
                      </a:r>
                      <a:r>
                        <a:rPr lang="en-US" sz="1600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 char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1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-128 </a:t>
                      </a:r>
                      <a:r>
                        <a:rPr lang="en-US" sz="1600" b="1" i="0" u="none" strike="noStrike" cap="none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 127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4724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unsigned char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1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0 </a:t>
                      </a:r>
                      <a:r>
                        <a:rPr lang="en-US" sz="1600" b="1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en-US" sz="1600" b="0" i="0" u="none" strike="noStrike" cap="none" dirty="0" smtClean="0">
                          <a:solidFill>
                            <a:schemeClr val="accent2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 255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4724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float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1.2E-38 </a:t>
                      </a:r>
                      <a:r>
                        <a:rPr lang="en-US" sz="1600" b="1" i="0" u="none" strike="noStrike" cap="none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 3.4E+38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472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double</a:t>
                      </a:r>
                      <a:endParaRPr lang="en-US" sz="1600" dirty="0" smtClean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8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2.3E-308 </a:t>
                      </a:r>
                      <a:r>
                        <a:rPr lang="en-US" sz="1600" b="1" i="0" u="none" strike="noStrike" cap="none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 1.7E+308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4724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long double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12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3.4E-4932 </a:t>
                      </a:r>
                      <a:r>
                        <a:rPr lang="en-US" sz="1600" b="1" i="0" u="none" strike="noStrike" cap="none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to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+mn-ea"/>
                          <a:cs typeface="+mn-cs"/>
                          <a:sym typeface="Arial"/>
                        </a:rPr>
                        <a:t> 1.1E+4932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  <a:tr h="472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bool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1</a:t>
                      </a:r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2"/>
                        </a:solidFill>
                        <a:latin typeface="Bookman Old Style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Basic Data Types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 </a:t>
            </a:r>
            <a:endParaRPr lang="en-US" sz="2400" b="1" dirty="0">
              <a:solidFill>
                <a:srgbClr val="009999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Variables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667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A </a:t>
            </a:r>
            <a:r>
              <a:rPr lang="en-US" sz="1800" b="1" dirty="0" smtClean="0">
                <a:solidFill>
                  <a:srgbClr val="009999"/>
                </a:solidFill>
                <a:latin typeface="Bookman Old Style" pitchFamily="18" charset="0"/>
              </a:rPr>
              <a:t>variable</a:t>
            </a:r>
            <a:r>
              <a:rPr lang="en-US" sz="1800" dirty="0" smtClean="0">
                <a:latin typeface="Bookman Old Style" pitchFamily="18" charset="0"/>
              </a:rPr>
              <a:t> is a name of the memory location.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05941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It is used to store data.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4287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Its value can be changed, and it can be </a:t>
            </a:r>
            <a:r>
              <a:rPr lang="en-US" sz="1800" dirty="0" smtClean="0">
                <a:solidFill>
                  <a:srgbClr val="C00000"/>
                </a:solidFill>
              </a:rPr>
              <a:t>reused</a:t>
            </a:r>
            <a:r>
              <a:rPr lang="en-US" sz="1800" dirty="0" smtClean="0"/>
              <a:t> many times.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82141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It is used to store data.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4315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latin typeface="Bookman Old Style" pitchFamily="18" charset="0"/>
              </a:rPr>
              <a:t>Syntax to declare a variable</a:t>
            </a:r>
            <a:endParaRPr lang="en-US" sz="1800" u="sng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2800350"/>
            <a:ext cx="5410200" cy="609600"/>
          </a:xfrm>
          <a:prstGeom prst="rect">
            <a:avLst/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Data_type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variable_Name 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3943350"/>
            <a:ext cx="5410200" cy="1123950"/>
          </a:xfrm>
          <a:prstGeom prst="rect">
            <a:avLst/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accent2"/>
                </a:solidFill>
              </a:rPr>
              <a:t>x 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</a:p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float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accent2"/>
                </a:solidFill>
              </a:rPr>
              <a:t>f1 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</a:p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double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accent2"/>
                </a:solidFill>
              </a:rPr>
              <a:t>f2 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357401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latin typeface="Bookman Old Style" pitchFamily="18" charset="0"/>
              </a:rPr>
              <a:t>For </a:t>
            </a:r>
            <a:r>
              <a:rPr lang="en-US" sz="1800" u="sng" dirty="0" err="1" smtClean="0">
                <a:latin typeface="Bookman Old Style" pitchFamily="18" charset="0"/>
              </a:rPr>
              <a:t>exapmle</a:t>
            </a:r>
            <a:r>
              <a:rPr lang="en-US" sz="1800" u="sng" dirty="0" smtClean="0">
                <a:latin typeface="Bookman Old Style" pitchFamily="18" charset="0"/>
              </a:rPr>
              <a:t>:</a:t>
            </a:r>
            <a:endParaRPr lang="en-US" sz="1800" u="sng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Operators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667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An </a:t>
            </a:r>
            <a:r>
              <a:rPr lang="en-US" sz="1800" dirty="0" smtClean="0">
                <a:solidFill>
                  <a:srgbClr val="C00000"/>
                </a:solidFill>
                <a:latin typeface="Bookman Old Style" pitchFamily="18" charset="0"/>
              </a:rPr>
              <a:t>operator</a:t>
            </a:r>
            <a:r>
              <a:rPr lang="en-US" sz="1800" dirty="0" smtClean="0">
                <a:latin typeface="Bookman Old Style" pitchFamily="18" charset="0"/>
              </a:rPr>
              <a:t> is simply a symbol that is used to </a:t>
            </a:r>
            <a:r>
              <a:rPr lang="en-US" sz="1800" dirty="0" smtClean="0">
                <a:solidFill>
                  <a:srgbClr val="009999"/>
                </a:solidFill>
                <a:latin typeface="Bookman Old Style" pitchFamily="18" charset="0"/>
              </a:rPr>
              <a:t>perform operations</a:t>
            </a:r>
            <a:r>
              <a:rPr lang="en-US" sz="1800" dirty="0" smtClean="0">
                <a:latin typeface="Bookman Old Style" pitchFamily="18" charset="0"/>
              </a:rPr>
              <a:t>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001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u="sng" dirty="0" smtClean="0">
                <a:latin typeface="Bookman Old Style" pitchFamily="18" charset="0"/>
              </a:rPr>
              <a:t>Types of operators</a:t>
            </a:r>
            <a:r>
              <a:rPr lang="en-US" sz="1800" dirty="0" smtClean="0">
                <a:latin typeface="Bookman Old Style" pitchFamily="18" charset="0"/>
              </a:rPr>
              <a:t>: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196215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Arithmetic Operator  (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+</a:t>
            </a:r>
            <a:r>
              <a:rPr lang="en-US" sz="1800" dirty="0" smtClean="0">
                <a:latin typeface="Georgia" pitchFamily="18" charset="0"/>
              </a:rPr>
              <a:t> ,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-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*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/</a:t>
            </a:r>
            <a:r>
              <a:rPr lang="en-US" sz="1800" dirty="0" smtClean="0">
                <a:latin typeface="Georgia" pitchFamily="18" charset="0"/>
              </a:rPr>
              <a:t>,  </a:t>
            </a:r>
            <a:r>
              <a:rPr lang="en-US" sz="1800" dirty="0" smtClean="0">
                <a:solidFill>
                  <a:srgbClr val="009999"/>
                </a:solidFill>
                <a:latin typeface="Georgia" pitchFamily="18" charset="0"/>
              </a:rPr>
              <a:t>%</a:t>
            </a:r>
            <a:r>
              <a:rPr lang="en-US" sz="1800" dirty="0" smtClean="0">
                <a:latin typeface="Georgia" pitchFamily="18" charset="0"/>
              </a:rPr>
              <a:t>) 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265961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Relational Operator (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&gt;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&lt;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&gt;=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&lt;=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==</a:t>
            </a:r>
            <a:r>
              <a:rPr lang="en-US" sz="1800" dirty="0" smtClean="0">
                <a:latin typeface="Georgia" pitchFamily="18" charset="0"/>
              </a:rPr>
              <a:t> ,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!=</a:t>
            </a:r>
            <a:r>
              <a:rPr lang="en-US" sz="1800" dirty="0" smtClean="0">
                <a:latin typeface="Georgia" pitchFamily="18" charset="0"/>
              </a:rPr>
              <a:t>)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319301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Logical Operator  (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||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&amp;&amp; 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!</a:t>
            </a:r>
            <a:r>
              <a:rPr lang="en-US" sz="1800" dirty="0" smtClean="0">
                <a:latin typeface="Georgia" pitchFamily="18" charset="0"/>
              </a:rPr>
              <a:t>)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380261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Assignment Operator (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=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+=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-=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b="1" dirty="0" smtClean="0">
                <a:solidFill>
                  <a:srgbClr val="009999"/>
                </a:solidFill>
                <a:latin typeface="Georgia" pitchFamily="18" charset="0"/>
              </a:rPr>
              <a:t>/=</a:t>
            </a:r>
            <a:r>
              <a:rPr lang="en-US" sz="1800" dirty="0" smtClean="0">
                <a:latin typeface="Georgia" pitchFamily="18" charset="0"/>
              </a:rPr>
              <a:t>)</a:t>
            </a:r>
            <a:endParaRPr lang="en-US" sz="1800" dirty="0">
              <a:latin typeface="Georgia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95400" y="1657350"/>
            <a:ext cx="304800" cy="2819400"/>
            <a:chOff x="1295400" y="1657350"/>
            <a:chExt cx="304800" cy="2819400"/>
          </a:xfrm>
        </p:grpSpPr>
        <p:grpSp>
          <p:nvGrpSpPr>
            <p:cNvPr id="7" name="Group 6"/>
            <p:cNvGrpSpPr/>
            <p:nvPr/>
          </p:nvGrpSpPr>
          <p:grpSpPr>
            <a:xfrm>
              <a:off x="1295400" y="1657350"/>
              <a:ext cx="304800" cy="2819400"/>
              <a:chOff x="2362200" y="2038350"/>
              <a:chExt cx="304800" cy="2161540"/>
            </a:xfrm>
          </p:grpSpPr>
          <p:grpSp>
            <p:nvGrpSpPr>
              <p:cNvPr id="8" name="Group 50"/>
              <p:cNvGrpSpPr/>
              <p:nvPr/>
            </p:nvGrpSpPr>
            <p:grpSpPr>
              <a:xfrm>
                <a:off x="2362200" y="2038350"/>
                <a:ext cx="304800" cy="2161540"/>
                <a:chOff x="2362200" y="2038350"/>
                <a:chExt cx="304800" cy="216154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2362200" y="2038350"/>
                  <a:ext cx="0" cy="2161540"/>
                </a:xfrm>
                <a:prstGeom prst="line">
                  <a:avLst/>
                </a:prstGeom>
                <a:ln w="28575">
                  <a:solidFill>
                    <a:srgbClr val="0099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362200" y="2495550"/>
                  <a:ext cx="304800" cy="0"/>
                </a:xfrm>
                <a:prstGeom prst="straightConnector1">
                  <a:avLst/>
                </a:prstGeom>
                <a:ln w="28575">
                  <a:solidFill>
                    <a:srgbClr val="009999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362200" y="2973070"/>
                  <a:ext cx="304800" cy="0"/>
                </a:xfrm>
                <a:prstGeom prst="straightConnector1">
                  <a:avLst/>
                </a:prstGeom>
                <a:ln w="28575">
                  <a:solidFill>
                    <a:srgbClr val="009999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362200" y="3409950"/>
                  <a:ext cx="304800" cy="0"/>
                </a:xfrm>
                <a:prstGeom prst="straightConnector1">
                  <a:avLst/>
                </a:prstGeom>
                <a:ln w="28575">
                  <a:solidFill>
                    <a:srgbClr val="009999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2362200" y="3849370"/>
                <a:ext cx="304800" cy="0"/>
              </a:xfrm>
              <a:prstGeom prst="straightConnector1">
                <a:avLst/>
              </a:prstGeom>
              <a:ln w="28575">
                <a:solidFill>
                  <a:srgbClr val="0099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/>
            <p:nvPr/>
          </p:nvCxnSpPr>
          <p:spPr>
            <a:xfrm>
              <a:off x="1295400" y="4476750"/>
              <a:ext cx="304800" cy="0"/>
            </a:xfrm>
            <a:prstGeom prst="straightConnector1">
              <a:avLst/>
            </a:prstGeom>
            <a:ln w="28575">
              <a:solidFill>
                <a:srgbClr val="0099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600200" y="425981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Bitwise Operator , Shift Operator, Conditional Operator etc.</a:t>
            </a:r>
            <a:endParaRPr lang="en-US" sz="18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5" grpId="0"/>
      <p:bldP spid="16" grpId="0"/>
      <p:bldP spid="17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Operators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 </a:t>
            </a:r>
            <a:r>
              <a:rPr lang="en-US" sz="1600" b="1" dirty="0" smtClean="0">
                <a:solidFill>
                  <a:srgbClr val="009999"/>
                </a:solidFill>
                <a:latin typeface="Bookman Old Style" pitchFamily="18" charset="0"/>
              </a:rPr>
              <a:t>(Precedence and Associativity)</a:t>
            </a:r>
            <a:endParaRPr lang="en-US" sz="2400" b="1" dirty="0">
              <a:solidFill>
                <a:srgbClr val="009999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26742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If </a:t>
            </a:r>
            <a:r>
              <a:rPr lang="en-US" sz="1800" dirty="0" smtClean="0">
                <a:solidFill>
                  <a:srgbClr val="009999"/>
                </a:solidFill>
                <a:latin typeface="Bookman Old Style" pitchFamily="18" charset="0"/>
              </a:rPr>
              <a:t>more than one operators</a:t>
            </a:r>
            <a:r>
              <a:rPr lang="en-US" sz="1800" dirty="0" smtClean="0">
                <a:latin typeface="Bookman Old Style" pitchFamily="18" charset="0"/>
              </a:rPr>
              <a:t> are involved in an expression, C language has a predefined rule of </a:t>
            </a:r>
            <a:r>
              <a:rPr lang="en-US" sz="1800" dirty="0" smtClean="0">
                <a:solidFill>
                  <a:srgbClr val="C00000"/>
                </a:solidFill>
                <a:latin typeface="Bookman Old Style" pitchFamily="18" charset="0"/>
              </a:rPr>
              <a:t>priority</a:t>
            </a:r>
            <a:r>
              <a:rPr lang="en-US" sz="1800" dirty="0" smtClean="0">
                <a:latin typeface="Bookman Old Style" pitchFamily="18" charset="0"/>
              </a:rPr>
              <a:t> for the </a:t>
            </a:r>
            <a:r>
              <a:rPr lang="en-US" sz="1800" dirty="0" smtClean="0">
                <a:solidFill>
                  <a:srgbClr val="009999"/>
                </a:solidFill>
                <a:latin typeface="Bookman Old Style" pitchFamily="18" charset="0"/>
              </a:rPr>
              <a:t>operators</a:t>
            </a:r>
            <a:r>
              <a:rPr lang="en-US" sz="1800" dirty="0" smtClean="0">
                <a:latin typeface="Bookman Old Style" pitchFamily="18" charset="0"/>
              </a:rPr>
              <a:t>. </a:t>
            </a:r>
          </a:p>
          <a:p>
            <a:pPr algn="just"/>
            <a:endParaRPr lang="en-US" sz="1800" dirty="0" smtClean="0">
              <a:latin typeface="Bookman Old Style" pitchFamily="18" charset="0"/>
            </a:endParaRPr>
          </a:p>
          <a:p>
            <a:pPr algn="just"/>
            <a:r>
              <a:rPr lang="en-US" sz="1800" dirty="0" smtClean="0">
                <a:latin typeface="Bookman Old Style" pitchFamily="18" charset="0"/>
              </a:rPr>
              <a:t>       This rule of priority of operators is called operator precedence.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7429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u="sng" dirty="0" smtClean="0">
                <a:latin typeface="Bookman Old Style" pitchFamily="18" charset="0"/>
              </a:rPr>
              <a:t>Precedence:</a:t>
            </a:r>
            <a:endParaRPr lang="en-US" sz="1800" u="sng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17242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If two operators of </a:t>
            </a:r>
            <a:r>
              <a:rPr lang="en-US" sz="1800" dirty="0" smtClean="0">
                <a:solidFill>
                  <a:srgbClr val="009999"/>
                </a:solidFill>
                <a:latin typeface="Bookman Old Style" pitchFamily="18" charset="0"/>
              </a:rPr>
              <a:t>same precedence</a:t>
            </a:r>
            <a:r>
              <a:rPr lang="en-US" sz="1800" dirty="0" smtClean="0">
                <a:latin typeface="Bookman Old Style" pitchFamily="18" charset="0"/>
              </a:rPr>
              <a:t> (priority) is present in an expression, Associativity of operators indicate </a:t>
            </a:r>
            <a:r>
              <a:rPr lang="en-US" sz="1800" dirty="0" smtClean="0">
                <a:solidFill>
                  <a:srgbClr val="009999"/>
                </a:solidFill>
                <a:latin typeface="Bookman Old Style" pitchFamily="18" charset="0"/>
              </a:rPr>
              <a:t>the order</a:t>
            </a:r>
            <a:r>
              <a:rPr lang="en-US" sz="1800" dirty="0" smtClean="0">
                <a:latin typeface="Bookman Old Style" pitchFamily="18" charset="0"/>
              </a:rPr>
              <a:t> in which they execute.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6479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u="sng" dirty="0" smtClean="0">
                <a:latin typeface="Bookman Old Style" pitchFamily="18" charset="0"/>
              </a:rPr>
              <a:t>Associativity:</a:t>
            </a:r>
            <a:endParaRPr lang="en-US" sz="1800" u="sng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12888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Exo 2" charset="0"/>
              </a:rPr>
              <a:t>Programming Language: </a:t>
            </a:r>
            <a:r>
              <a:rPr lang="en-US" sz="2800" b="1" dirty="0" smtClean="0">
                <a:solidFill>
                  <a:srgbClr val="C00000"/>
                </a:solidFill>
                <a:latin typeface="Exo 2" charset="0"/>
              </a:rPr>
              <a:t>C</a:t>
            </a:r>
            <a:endParaRPr lang="en-US" sz="2800" b="1" dirty="0">
              <a:solidFill>
                <a:srgbClr val="C00000"/>
              </a:solidFill>
              <a:latin typeface="Exo 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81915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Georgia" pitchFamily="18" charset="0"/>
              </a:rPr>
              <a:t>  High Level Programming Language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3525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Georgia" pitchFamily="18" charset="0"/>
              </a:rPr>
              <a:t>  Simple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8214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Georgia" pitchFamily="18" charset="0"/>
              </a:rPr>
              <a:t>  Fast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22786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Georgia" pitchFamily="18" charset="0"/>
              </a:rPr>
              <a:t>  Machine Independent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27358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Georgia" pitchFamily="18" charset="0"/>
              </a:rPr>
              <a:t>  Rich Library</a:t>
            </a:r>
            <a:endParaRPr lang="en-US" sz="18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Operators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 </a:t>
            </a:r>
            <a:r>
              <a:rPr lang="en-US" sz="1600" b="1" dirty="0" smtClean="0">
                <a:solidFill>
                  <a:srgbClr val="009999"/>
                </a:solidFill>
                <a:latin typeface="Bookman Old Style" pitchFamily="18" charset="0"/>
              </a:rPr>
              <a:t>(Precedence and Associativity)</a:t>
            </a:r>
            <a:endParaRPr lang="en-US" sz="2400" b="1" dirty="0">
              <a:solidFill>
                <a:srgbClr val="009999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514350"/>
            <a:ext cx="1981200" cy="381000"/>
          </a:xfrm>
          <a:prstGeom prst="rect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man Old Style" pitchFamily="18" charset="0"/>
              </a:rPr>
              <a:t>Category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514350"/>
            <a:ext cx="2590800" cy="381000"/>
          </a:xfrm>
          <a:prstGeom prst="rect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man Old Style" pitchFamily="18" charset="0"/>
              </a:rPr>
              <a:t>Operator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514350"/>
            <a:ext cx="2743200" cy="381000"/>
          </a:xfrm>
          <a:prstGeom prst="rect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man Old Style" pitchFamily="18" charset="0"/>
              </a:rPr>
              <a:t>Associativity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971550"/>
            <a:ext cx="1981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Postfix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971550"/>
            <a:ext cx="25908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() [] -&gt; . ++ - - 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7400" y="971550"/>
            <a:ext cx="2743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Left to right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1352550"/>
            <a:ext cx="1981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Multiplicative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1352550"/>
            <a:ext cx="25908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* / %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67400" y="1352550"/>
            <a:ext cx="2743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Left to right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1733550"/>
            <a:ext cx="1981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Additive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0400" y="1733550"/>
            <a:ext cx="25908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+ -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1733550"/>
            <a:ext cx="2743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Left to right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43000" y="2114550"/>
            <a:ext cx="1981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Shift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0400" y="2114550"/>
            <a:ext cx="25908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&lt;&lt; &gt;&gt; 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7400" y="2114550"/>
            <a:ext cx="2743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Left to right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3000" y="2495550"/>
            <a:ext cx="1981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Relational 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00400" y="2495550"/>
            <a:ext cx="25908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&lt; &lt;= &gt; &gt;= 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2495550"/>
            <a:ext cx="2743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Left to right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3000" y="2876550"/>
            <a:ext cx="1981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Equality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00400" y="2876550"/>
            <a:ext cx="25908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== !=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7400" y="2876550"/>
            <a:ext cx="2743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Left to right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43000" y="3257550"/>
            <a:ext cx="1981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Bitwise AND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00400" y="3257550"/>
            <a:ext cx="25908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&amp;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67400" y="3257550"/>
            <a:ext cx="2743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Left to right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3000" y="3638550"/>
            <a:ext cx="1981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Bitwise OR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00400" y="3638550"/>
            <a:ext cx="25908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|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67400" y="3638550"/>
            <a:ext cx="2743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Left to right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43000" y="4019550"/>
            <a:ext cx="1981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Logical AND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00400" y="4019550"/>
            <a:ext cx="25908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&amp;&amp;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67400" y="4019550"/>
            <a:ext cx="2743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Left to right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4400550"/>
            <a:ext cx="1981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Logical OR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00400" y="4400550"/>
            <a:ext cx="25908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||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400" y="4400550"/>
            <a:ext cx="2743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Left to right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4781550"/>
            <a:ext cx="1981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Assignment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00400" y="4781550"/>
            <a:ext cx="25908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= += -= *= /= %=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67400" y="4781550"/>
            <a:ext cx="2743200" cy="304800"/>
          </a:xfrm>
          <a:prstGeom prst="rect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Right to left</a:t>
            </a:r>
            <a:endParaRPr lang="en-US" sz="1600" dirty="0">
              <a:latin typeface="Bookman Old Style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09600" y="1276350"/>
            <a:ext cx="0" cy="320040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2114550"/>
            <a:ext cx="430887" cy="1295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Bookman Old Style" pitchFamily="18" charset="0"/>
              </a:rPr>
              <a:t>Precedence</a:t>
            </a:r>
            <a:endParaRPr lang="en-US" sz="1600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4800" y="97155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High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" y="454997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Low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Format Specifier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1435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The Format specifier is a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string</a:t>
            </a:r>
            <a:r>
              <a:rPr lang="en-US" sz="1800" dirty="0" smtClean="0">
                <a:latin typeface="Bookman Old Style" pitchFamily="18" charset="0"/>
              </a:rPr>
              <a:t> used in the formatted input and output functions.</a:t>
            </a:r>
            <a:endParaRPr lang="en-US" sz="1800" dirty="0">
              <a:latin typeface="Bookman Old Style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276350"/>
          <a:ext cx="3581400" cy="31629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800"/>
                <a:gridCol w="1371600"/>
              </a:tblGrid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 </a:t>
                      </a:r>
                    </a:p>
                    <a:p>
                      <a:pPr algn="ctr"/>
                      <a:r>
                        <a:rPr lang="en-US" dirty="0" smtClean="0"/>
                        <a:t>Specifier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%hd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%d or, %</a:t>
                      </a:r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%ld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long 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%lld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short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%hu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unsigned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%u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unsigned long long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%llu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19600" y="1276350"/>
          <a:ext cx="3581400" cy="31629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800"/>
                <a:gridCol w="1371600"/>
              </a:tblGrid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 </a:t>
                      </a:r>
                    </a:p>
                    <a:p>
                      <a:pPr algn="ctr"/>
                      <a:r>
                        <a:rPr lang="en-US" dirty="0" smtClean="0"/>
                        <a:t>Specifier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%lf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%Lf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%c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 sequence (string)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%s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Hexadecimal</a:t>
                      </a:r>
                      <a:r>
                        <a:rPr lang="en-US" baseline="0" dirty="0" smtClean="0"/>
                        <a:t> 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%x</a:t>
                      </a:r>
                      <a:endParaRPr lang="en-US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Octal</a:t>
                      </a:r>
                      <a:r>
                        <a:rPr lang="en-US" baseline="0" dirty="0" smtClean="0"/>
                        <a:t> 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%o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Escape Sequence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1435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An escape sequence is a </a:t>
            </a:r>
            <a:r>
              <a:rPr lang="en-US" sz="1800" dirty="0" smtClean="0">
                <a:solidFill>
                  <a:srgbClr val="C00000"/>
                </a:solidFill>
                <a:latin typeface="Bookman Old Style" pitchFamily="18" charset="0"/>
              </a:rPr>
              <a:t>sequence of characters</a:t>
            </a:r>
            <a:r>
              <a:rPr lang="en-US" sz="1800" dirty="0" smtClean="0">
                <a:latin typeface="Bookman Old Style" pitchFamily="18" charset="0"/>
              </a:rPr>
              <a:t> that </a:t>
            </a:r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doesn't represent itself</a:t>
            </a:r>
            <a:r>
              <a:rPr lang="en-US" sz="1800" dirty="0" smtClean="0">
                <a:latin typeface="Bookman Old Style" pitchFamily="18" charset="0"/>
              </a:rPr>
              <a:t> when used inside string literal or character</a:t>
            </a:r>
            <a:endParaRPr lang="en-US" sz="1800" dirty="0">
              <a:latin typeface="Bookman Old Style" pitchFamily="18" charset="0"/>
            </a:endParaRPr>
          </a:p>
        </p:txBody>
      </p:sp>
      <p:pic>
        <p:nvPicPr>
          <p:cNvPr id="137218" name="Picture 2" descr="Learn Objective-C: Escape Sequences and Format Specifi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2" y="1428750"/>
            <a:ext cx="6553198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scanf</a:t>
            </a:r>
            <a:r>
              <a:rPr lang="en-US" sz="2400" b="1" dirty="0" smtClean="0">
                <a:solidFill>
                  <a:srgbClr val="FF0000"/>
                </a:solidFill>
                <a:latin typeface="Exo 2" charset="0"/>
              </a:rPr>
              <a:t>()</a:t>
            </a:r>
            <a:r>
              <a:rPr lang="en-US" sz="2400" b="1" dirty="0" smtClean="0">
                <a:latin typeface="Exo 2" charset="0"/>
              </a:rPr>
              <a:t> function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" y="66675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Bookman Old Style" pitchFamily="18" charset="0"/>
              </a:rPr>
              <a:t>The </a:t>
            </a:r>
            <a:r>
              <a:rPr lang="en-US" sz="1800" b="1" dirty="0" smtClean="0">
                <a:latin typeface="Bookman Old Style" pitchFamily="18" charset="0"/>
              </a:rPr>
              <a:t>scanf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  <a:r>
              <a:rPr lang="en-US" sz="1800" b="1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latin typeface="Bookman Old Style" pitchFamily="18" charset="0"/>
              </a:rPr>
              <a:t>function is used for input. It reads the input data from the console.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9400" y="20383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latin typeface="Bookman Old Style" pitchFamily="18" charset="0"/>
              </a:rPr>
              <a:t>Syntax of scanf</a:t>
            </a:r>
            <a:r>
              <a:rPr lang="en-US" sz="1800" u="sng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  <a:r>
              <a:rPr lang="en-US" sz="1800" u="sng" dirty="0" smtClean="0">
                <a:latin typeface="Bookman Old Style" pitchFamily="18" charset="0"/>
              </a:rPr>
              <a:t> function</a:t>
            </a:r>
            <a:endParaRPr lang="en-US" sz="1800" u="sng" dirty="0"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2647950"/>
            <a:ext cx="7162800" cy="685800"/>
          </a:xfrm>
          <a:prstGeom prst="rect">
            <a:avLst/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scanf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“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Format String</a:t>
            </a:r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”</a:t>
            </a:r>
            <a:r>
              <a:rPr lang="en-US" sz="2000" b="1" dirty="0" smtClean="0">
                <a:solidFill>
                  <a:srgbClr val="00B050"/>
                </a:solidFill>
                <a:latin typeface="Bookman Old Style" pitchFamily="18" charset="0"/>
              </a:rPr>
              <a:t>,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argument list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);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scanf</a:t>
            </a:r>
            <a:r>
              <a:rPr lang="en-US" sz="2400" b="1" dirty="0" smtClean="0">
                <a:solidFill>
                  <a:srgbClr val="FF0000"/>
                </a:solidFill>
                <a:latin typeface="Exo 2" charset="0"/>
              </a:rPr>
              <a:t>()</a:t>
            </a:r>
            <a:r>
              <a:rPr lang="en-US" sz="2400" b="1" dirty="0" smtClean="0">
                <a:latin typeface="Exo 2" charset="0"/>
              </a:rPr>
              <a:t> function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5905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latin typeface="Bookman Old Style" pitchFamily="18" charset="0"/>
              </a:rPr>
              <a:t>Syntax of scanf</a:t>
            </a:r>
            <a:r>
              <a:rPr lang="en-US" sz="1800" u="sng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  <a:r>
              <a:rPr lang="en-US" sz="1800" u="sng" dirty="0" smtClean="0">
                <a:latin typeface="Bookman Old Style" pitchFamily="18" charset="0"/>
              </a:rPr>
              <a:t> function</a:t>
            </a:r>
            <a:endParaRPr lang="en-US" sz="1800" u="sng" dirty="0"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1047750"/>
            <a:ext cx="6096000" cy="457200"/>
          </a:xfrm>
          <a:prstGeom prst="rect">
            <a:avLst/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scanf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“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Format String</a:t>
            </a:r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”</a:t>
            </a:r>
            <a:r>
              <a:rPr lang="en-US" sz="2000" b="1" dirty="0" smtClean="0">
                <a:solidFill>
                  <a:srgbClr val="00B050"/>
                </a:solidFill>
                <a:latin typeface="Bookman Old Style" pitchFamily="18" charset="0"/>
              </a:rPr>
              <a:t>,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argument list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);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80975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latin typeface="Bookman Old Style" pitchFamily="18" charset="0"/>
              </a:rPr>
              <a:t>Taking input (one integer):</a:t>
            </a:r>
            <a:endParaRPr lang="en-US" sz="1800" u="sng" dirty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2266950"/>
            <a:ext cx="6096000" cy="457200"/>
          </a:xfrm>
          <a:prstGeom prst="rect">
            <a:avLst/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scanf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“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%d</a:t>
            </a:r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”</a:t>
            </a:r>
            <a:r>
              <a:rPr lang="en-US" sz="2000" b="1" dirty="0" smtClean="0">
                <a:solidFill>
                  <a:srgbClr val="00B050"/>
                </a:solidFill>
                <a:latin typeface="Bookman Old Style" pitchFamily="18" charset="0"/>
              </a:rPr>
              <a:t>,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&amp;a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);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72415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latin typeface="Bookman Old Style" pitchFamily="18" charset="0"/>
              </a:rPr>
              <a:t>Taking input (two float):</a:t>
            </a:r>
            <a:endParaRPr lang="en-US" sz="1800" u="sng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3181350"/>
            <a:ext cx="6096000" cy="457200"/>
          </a:xfrm>
          <a:prstGeom prst="rect">
            <a:avLst/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scanf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“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%f %f</a:t>
            </a:r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”</a:t>
            </a:r>
            <a:r>
              <a:rPr lang="en-US" sz="2000" b="1" dirty="0" smtClean="0">
                <a:solidFill>
                  <a:srgbClr val="00B050"/>
                </a:solidFill>
                <a:latin typeface="Bookman Old Style" pitchFamily="18" charset="0"/>
              </a:rPr>
              <a:t>,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&amp;x, &amp;y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);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379095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latin typeface="Bookman Old Style" pitchFamily="18" charset="0"/>
              </a:rPr>
              <a:t>Taking input (one integer and one char):</a:t>
            </a:r>
            <a:endParaRPr lang="en-US" sz="1800" u="sng" dirty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4248150"/>
            <a:ext cx="6096000" cy="457200"/>
          </a:xfrm>
          <a:prstGeom prst="rect">
            <a:avLst/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scanf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“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%d %c</a:t>
            </a:r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”</a:t>
            </a:r>
            <a:r>
              <a:rPr lang="en-US" sz="2000" b="1" dirty="0" smtClean="0">
                <a:solidFill>
                  <a:srgbClr val="00B050"/>
                </a:solidFill>
                <a:latin typeface="Bookman Old Style" pitchFamily="18" charset="0"/>
              </a:rPr>
              <a:t>,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&amp;n, &amp;c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);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1200150"/>
            <a:ext cx="449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Edwardian Script ITC" pitchFamily="66" charset="0"/>
              </a:rPr>
              <a:t>Thank</a:t>
            </a:r>
          </a:p>
          <a:p>
            <a:pPr algn="ctr"/>
            <a:r>
              <a:rPr lang="en-US" sz="6600" b="1" dirty="0" smtClean="0">
                <a:latin typeface="Edwardian Script ITC" pitchFamily="66" charset="0"/>
              </a:rPr>
              <a:t>You</a:t>
            </a:r>
            <a:endParaRPr lang="en-US" sz="6600" b="1" dirty="0">
              <a:latin typeface="Edwardian Script ITC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468624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  <a:cs typeface="Times New Roman" pitchFamily="18" charset="0"/>
              </a:rPr>
              <a:t>Credit: 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This template was created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SlidesGo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, including the icons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Flaticons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 and infographics and images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Freepiks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.</a:t>
            </a:r>
            <a:endParaRPr lang="en-US" sz="1000" dirty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16639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Instructor Information: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504950"/>
            <a:ext cx="502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Puja Chakraborty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Premier University</a:t>
            </a:r>
          </a:p>
          <a:p>
            <a:r>
              <a:rPr lang="en-US" dirty="0" smtClean="0"/>
              <a:t>Chattogram, Bangladesh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puja.csecu@gmail.com</a:t>
            </a:r>
            <a:endParaRPr lang="en-US" dirty="0" smtClean="0"/>
          </a:p>
          <a:p>
            <a:r>
              <a:rPr lang="en-US" dirty="0" smtClean="0"/>
              <a:t>Contact: +880-1863-927559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Influential Person You've Probably Never Heard Of (&amp; He'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352550"/>
            <a:ext cx="3922978" cy="2590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2888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Exo 2" charset="0"/>
              </a:rPr>
              <a:t>Programming Language: </a:t>
            </a:r>
            <a:r>
              <a:rPr lang="en-US" sz="2800" b="1" dirty="0" smtClean="0">
                <a:solidFill>
                  <a:srgbClr val="C00000"/>
                </a:solidFill>
                <a:latin typeface="Exo 2" charset="0"/>
              </a:rPr>
              <a:t>C</a:t>
            </a:r>
            <a:endParaRPr lang="en-US" sz="2800" b="1" dirty="0">
              <a:solidFill>
                <a:srgbClr val="C00000"/>
              </a:solidFill>
              <a:latin typeface="Exo 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25773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</a:rPr>
              <a:t>  Developed by Dennis Ritchie</a:t>
            </a:r>
            <a:endParaRPr lang="en-US" sz="2000" dirty="0"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188297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In 1972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Basic Structure of a C program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1047750"/>
            <a:ext cx="7315200" cy="2554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2000" dirty="0" smtClean="0">
                <a:latin typeface="Bookman Old Style" pitchFamily="18" charset="0"/>
              </a:rPr>
              <a:t> main</a:t>
            </a: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        </a:t>
            </a:r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2000" dirty="0" smtClean="0">
                <a:latin typeface="Bookman Old Style" pitchFamily="18" charset="0"/>
              </a:rPr>
              <a:t> 0;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2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Basic Structure of a C program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1123950"/>
            <a:ext cx="2743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2000" dirty="0" smtClean="0">
                <a:latin typeface="Bookman Old Style" pitchFamily="18" charset="0"/>
              </a:rPr>
              <a:t> main</a:t>
            </a: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2000" dirty="0" smtClean="0">
                <a:latin typeface="Bookman Old Style" pitchFamily="18" charset="0"/>
              </a:rPr>
              <a:t>      </a:t>
            </a:r>
            <a:r>
              <a:rPr lang="en-US" sz="20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Bookman Old Style" pitchFamily="18" charset="0"/>
              </a:rPr>
              <a:t>//Rest of you code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        </a:t>
            </a:r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2000" dirty="0" smtClean="0">
                <a:latin typeface="Bookman Old Style" pitchFamily="18" charset="0"/>
              </a:rPr>
              <a:t> 0 </a:t>
            </a: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2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28600" y="742950"/>
            <a:ext cx="2667000" cy="838200"/>
          </a:xfrm>
          <a:prstGeom prst="wedgeRectCallout">
            <a:avLst>
              <a:gd name="adj1" fmla="val 70281"/>
              <a:gd name="adj2" fmla="val 21722"/>
            </a:avLst>
          </a:prstGeom>
          <a:solidFill>
            <a:srgbClr val="CCCC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  <a:latin typeface="Georgia" pitchFamily="18" charset="0"/>
              </a:rPr>
              <a:t>Includes the header file that contains different standard i/o functions</a:t>
            </a:r>
            <a:endParaRPr lang="en-US" dirty="0">
              <a:solidFill>
                <a:srgbClr val="000066"/>
              </a:solidFill>
              <a:latin typeface="Georgia" pitchFamily="18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14400" y="2114550"/>
            <a:ext cx="2209800" cy="609600"/>
          </a:xfrm>
          <a:prstGeom prst="wedgeRectCallout">
            <a:avLst>
              <a:gd name="adj1" fmla="val 62232"/>
              <a:gd name="adj2" fmla="val -26554"/>
            </a:avLst>
          </a:prstGeom>
          <a:solidFill>
            <a:srgbClr val="CCCC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  <a:latin typeface="Georgia" pitchFamily="18" charset="0"/>
              </a:rPr>
              <a:t>Your C program starts executing from here</a:t>
            </a:r>
            <a:endParaRPr lang="en-US" dirty="0">
              <a:solidFill>
                <a:srgbClr val="000066"/>
              </a:solidFill>
              <a:latin typeface="Georgia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81400" y="2571750"/>
            <a:ext cx="3124200" cy="0"/>
          </a:xfrm>
          <a:prstGeom prst="straightConnector1">
            <a:avLst/>
          </a:prstGeom>
          <a:ln w="19050">
            <a:solidFill>
              <a:srgbClr val="99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81400" y="4095750"/>
            <a:ext cx="3124200" cy="0"/>
          </a:xfrm>
          <a:prstGeom prst="straightConnector1">
            <a:avLst/>
          </a:prstGeom>
          <a:ln w="19050">
            <a:solidFill>
              <a:srgbClr val="99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0" y="219075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eorgia" pitchFamily="18" charset="0"/>
              </a:rPr>
              <a:t>main</a:t>
            </a:r>
            <a:r>
              <a:rPr lang="en-US" sz="1600" dirty="0" smtClean="0">
                <a:solidFill>
                  <a:srgbClr val="FF0000"/>
                </a:solidFill>
                <a:latin typeface="Georgia" pitchFamily="18" charset="0"/>
              </a:rPr>
              <a:t>()</a:t>
            </a:r>
            <a:r>
              <a:rPr lang="en-US" sz="1600" dirty="0" smtClean="0">
                <a:latin typeface="Georgia" pitchFamily="18" charset="0"/>
              </a:rPr>
              <a:t> function starts with a curly brace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0" y="387733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eorgia" pitchFamily="18" charset="0"/>
              </a:rPr>
              <a:t>main</a:t>
            </a:r>
            <a:r>
              <a:rPr lang="en-US" sz="1600" dirty="0" smtClean="0">
                <a:solidFill>
                  <a:srgbClr val="FF0000"/>
                </a:solidFill>
                <a:latin typeface="Georgia" pitchFamily="18" charset="0"/>
              </a:rPr>
              <a:t>()</a:t>
            </a:r>
            <a:r>
              <a:rPr lang="en-US" sz="1600" dirty="0" smtClean="0">
                <a:latin typeface="Georgia" pitchFamily="18" charset="0"/>
              </a:rPr>
              <a:t> function ends with a curly brace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0" y="3714750"/>
            <a:ext cx="3276600" cy="838200"/>
          </a:xfrm>
          <a:prstGeom prst="wedgeRectCallout">
            <a:avLst>
              <a:gd name="adj1" fmla="val 73193"/>
              <a:gd name="adj2" fmla="val -69597"/>
            </a:avLst>
          </a:prstGeom>
          <a:solidFill>
            <a:srgbClr val="CCCC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  <a:latin typeface="Georgia" pitchFamily="18" charset="0"/>
              </a:rPr>
              <a:t>main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()</a:t>
            </a:r>
            <a:r>
              <a:rPr lang="en-US" dirty="0" smtClean="0">
                <a:solidFill>
                  <a:srgbClr val="000066"/>
                </a:solidFill>
                <a:latin typeface="Georgia" pitchFamily="18" charset="0"/>
              </a:rPr>
              <a:t> function returns an integer value</a:t>
            </a:r>
          </a:p>
          <a:p>
            <a:pPr algn="ctr"/>
            <a:r>
              <a:rPr lang="en-US" dirty="0" smtClean="0">
                <a:solidFill>
                  <a:srgbClr val="000066"/>
                </a:solidFill>
                <a:latin typeface="Georgia" pitchFamily="18" charset="0"/>
              </a:rPr>
              <a:t>(returns </a:t>
            </a:r>
            <a:r>
              <a:rPr lang="en-US" dirty="0" smtClean="0">
                <a:solidFill>
                  <a:srgbClr val="000066"/>
                </a:solidFill>
                <a:latin typeface="Bookman Old Style" pitchFamily="18" charset="0"/>
              </a:rPr>
              <a:t>0</a:t>
            </a:r>
            <a:r>
              <a:rPr lang="en-US" dirty="0" smtClean="0">
                <a:solidFill>
                  <a:srgbClr val="000066"/>
                </a:solidFill>
                <a:latin typeface="Georgia" pitchFamily="18" charset="0"/>
              </a:rPr>
              <a:t> after successful completion of the program)</a:t>
            </a:r>
            <a:endParaRPr lang="en-US" dirty="0">
              <a:solidFill>
                <a:srgbClr val="000066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5" grpId="0" animBg="1"/>
      <p:bldP spid="8" grpId="0" animBg="1"/>
      <p:bldP spid="15" grpId="0"/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printf</a:t>
            </a:r>
            <a:r>
              <a:rPr lang="en-US" sz="2400" b="1" dirty="0" smtClean="0">
                <a:solidFill>
                  <a:srgbClr val="FF0000"/>
                </a:solidFill>
                <a:latin typeface="Exo 2" charset="0"/>
              </a:rPr>
              <a:t>()</a:t>
            </a:r>
            <a:r>
              <a:rPr lang="en-US" sz="2400" b="1" dirty="0" smtClean="0">
                <a:latin typeface="Exo 2" charset="0"/>
              </a:rPr>
              <a:t> function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6667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Georgia" pitchFamily="18" charset="0"/>
              </a:rPr>
              <a:t>A  standard output function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12395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Georgia" pitchFamily="18" charset="0"/>
              </a:rPr>
              <a:t>In built library function, defined in stdio.h (header file)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20383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latin typeface="Bookman Old Style" pitchFamily="18" charset="0"/>
              </a:rPr>
              <a:t>Syntax of printf</a:t>
            </a:r>
            <a:r>
              <a:rPr lang="en-US" sz="1800" u="sng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  <a:r>
              <a:rPr lang="en-US" sz="1800" u="sng" dirty="0" smtClean="0">
                <a:latin typeface="Bookman Old Style" pitchFamily="18" charset="0"/>
              </a:rPr>
              <a:t> function</a:t>
            </a:r>
            <a:endParaRPr lang="en-US" sz="1800" u="sng" dirty="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0" y="2647950"/>
            <a:ext cx="7162800" cy="685800"/>
          </a:xfrm>
          <a:prstGeom prst="rect">
            <a:avLst/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printf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“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The text you want to display</a:t>
            </a:r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”</a:t>
            </a:r>
            <a:r>
              <a:rPr lang="en-US" sz="2000" b="1" dirty="0" smtClean="0">
                <a:solidFill>
                  <a:srgbClr val="00B050"/>
                </a:solidFill>
                <a:latin typeface="Bookman Old Style" pitchFamily="18" charset="0"/>
              </a:rPr>
              <a:t>,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argument list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);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7467600" y="3486150"/>
            <a:ext cx="1447800" cy="304800"/>
          </a:xfrm>
          <a:prstGeom prst="borderCallout1">
            <a:avLst>
              <a:gd name="adj1" fmla="val 41738"/>
              <a:gd name="adj2" fmla="val -348"/>
              <a:gd name="adj3" fmla="val -110488"/>
              <a:gd name="adj4" fmla="val -43414"/>
            </a:avLst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Georgia" pitchFamily="18" charset="0"/>
              </a:rPr>
              <a:t>optional</a:t>
            </a:r>
            <a:endParaRPr lang="en-US" sz="18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printf</a:t>
            </a:r>
            <a:r>
              <a:rPr lang="en-US" sz="2400" b="1" dirty="0" smtClean="0">
                <a:solidFill>
                  <a:srgbClr val="FF0000"/>
                </a:solidFill>
                <a:latin typeface="Exo 2" charset="0"/>
              </a:rPr>
              <a:t>()</a:t>
            </a:r>
            <a:r>
              <a:rPr lang="en-US" sz="2400" b="1" dirty="0" smtClean="0">
                <a:latin typeface="Exo 2" charset="0"/>
              </a:rPr>
              <a:t> function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819150"/>
            <a:ext cx="7315200" cy="2554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2000" dirty="0" smtClean="0">
                <a:latin typeface="Bookman Old Style" pitchFamily="18" charset="0"/>
              </a:rPr>
              <a:t> main</a:t>
            </a: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Bookman Old Style" pitchFamily="18" charset="0"/>
              </a:rPr>
              <a:t>        printf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“Welcome to C Programming”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r>
              <a:rPr lang="en-US" sz="2000" dirty="0" smtClean="0">
                <a:latin typeface="Bookman Old Style" pitchFamily="18" charset="0"/>
              </a:rPr>
              <a:t>        </a:t>
            </a:r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2000" dirty="0" smtClean="0">
                <a:latin typeface="Bookman Old Style" pitchFamily="18" charset="0"/>
              </a:rPr>
              <a:t> 0</a:t>
            </a: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2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365021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latin typeface="Bookman Old Style" pitchFamily="18" charset="0"/>
              </a:rPr>
              <a:t>Output of the Program:</a:t>
            </a:r>
            <a:endParaRPr lang="en-US" sz="1800" u="sng" dirty="0"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800" y="407664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Welcome to C Programming</a:t>
            </a:r>
            <a:endParaRPr lang="en-US" sz="20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Tokens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81915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Georgia" pitchFamily="18" charset="0"/>
              </a:rPr>
              <a:t>  Token is 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12001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Georgia" pitchFamily="18" charset="0"/>
              </a:rPr>
              <a:t> a keyword ,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15928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Georgia" pitchFamily="18" charset="0"/>
              </a:rPr>
              <a:t>  an identifier ,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19621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Georgia" pitchFamily="18" charset="0"/>
              </a:rPr>
              <a:t>  a constant,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800" y="23431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Georgia" pitchFamily="18" charset="0"/>
              </a:rPr>
              <a:t>  a string literal or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27241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Georgia" pitchFamily="18" charset="0"/>
              </a:rPr>
              <a:t>Symbol.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3562350"/>
            <a:ext cx="4724400" cy="533400"/>
          </a:xfrm>
          <a:prstGeom prst="rect">
            <a:avLst/>
          </a:prstGeom>
          <a:solidFill>
            <a:srgbClr val="FFFFFF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2"/>
                </a:solidFill>
                <a:latin typeface="Bookman Old Style" pitchFamily="18" charset="0"/>
              </a:rPr>
              <a:t>printf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Welcome to C Programming</a:t>
            </a:r>
            <a:r>
              <a:rPr lang="en-US" sz="1800" b="1" dirty="0" smtClean="0">
                <a:solidFill>
                  <a:srgbClr val="0070C0"/>
                </a:solidFill>
                <a:latin typeface="Bookman Old Style" pitchFamily="18" charset="0"/>
              </a:rPr>
              <a:t>”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);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348615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3399"/>
                </a:solidFill>
                <a:latin typeface="Bookman Old Style" pitchFamily="18" charset="0"/>
              </a:rPr>
              <a:t>How many </a:t>
            </a:r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tokens</a:t>
            </a:r>
            <a:r>
              <a:rPr lang="en-US" sz="1600" dirty="0" smtClean="0">
                <a:latin typeface="Bookman Old Style" pitchFamily="18" charset="0"/>
              </a:rPr>
              <a:t> are present in this statement?</a:t>
            </a:r>
            <a:endParaRPr lang="en-US" sz="1600" dirty="0">
              <a:latin typeface="Bookman Old Style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29200" y="3867150"/>
            <a:ext cx="685800" cy="0"/>
          </a:xfrm>
          <a:prstGeom prst="straightConnector1">
            <a:avLst/>
          </a:prstGeom>
          <a:ln w="19050"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Exo 2" charset="0"/>
              </a:rPr>
              <a:t>Tokens in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C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7400" y="819150"/>
            <a:ext cx="4724400" cy="533400"/>
          </a:xfrm>
          <a:prstGeom prst="rect">
            <a:avLst/>
          </a:prstGeom>
          <a:solidFill>
            <a:srgbClr val="FFFFFF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Bookman Old Style" pitchFamily="18" charset="0"/>
              </a:rPr>
              <a:t>printf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Welcome to C Programming</a:t>
            </a:r>
            <a:r>
              <a:rPr lang="en-US" sz="1800" b="1" dirty="0" smtClean="0">
                <a:solidFill>
                  <a:srgbClr val="0070C0"/>
                </a:solidFill>
                <a:latin typeface="Bookman Old Style" pitchFamily="18" charset="0"/>
              </a:rPr>
              <a:t>”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);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166901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latin typeface="Bookman Old Style" pitchFamily="18" charset="0"/>
              </a:rPr>
              <a:t>Tokens in this statement:</a:t>
            </a:r>
            <a:endParaRPr lang="en-US" sz="1800" u="sng" dirty="0"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90701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Statement</a:t>
            </a:r>
            <a:r>
              <a:rPr lang="en-US" sz="1800" b="1" dirty="0" smtClean="0">
                <a:latin typeface="Bookman Old Style" pitchFamily="18" charset="0"/>
              </a:rPr>
              <a:t>:</a:t>
            </a:r>
            <a:endParaRPr lang="en-US" sz="1800" b="1" dirty="0"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1200" y="2343150"/>
            <a:ext cx="472440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accent2"/>
                </a:solidFill>
                <a:latin typeface="Bookman Old Style" pitchFamily="18" charset="0"/>
              </a:rPr>
              <a:t>printf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Welcome to C Programming</a:t>
            </a:r>
            <a:r>
              <a:rPr lang="en-US" sz="1800" b="1" dirty="0" smtClean="0">
                <a:solidFill>
                  <a:srgbClr val="0070C0"/>
                </a:solidFill>
                <a:latin typeface="Bookman Old Style" pitchFamily="18" charset="0"/>
              </a:rPr>
              <a:t>”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" y="394335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Total 5 tokens are present in this statements.</a:t>
            </a:r>
            <a:endParaRPr lang="en-US" sz="1800" b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9844</TotalTime>
  <Words>1204</Words>
  <Application>Microsoft Office PowerPoint</Application>
  <PresentationFormat>On-screen Show (16:9)</PresentationFormat>
  <Paragraphs>325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Exo 2</vt:lpstr>
      <vt:lpstr>Georgia</vt:lpstr>
      <vt:lpstr>Wingdings</vt:lpstr>
      <vt:lpstr>Bookman Old Style</vt:lpstr>
      <vt:lpstr>Edwardian Script ITC</vt:lpstr>
      <vt:lpstr>Times New Roman</vt:lpstr>
      <vt:lpstr>Roboto Condensed Light</vt:lpstr>
      <vt:lpstr>Squada One</vt:lpstr>
      <vt:lpstr>Fira Sans Extra Condensed Medium</vt:lpstr>
      <vt:lpstr>Tech Newsletter by Slidesgo</vt:lpstr>
      <vt:lpstr>Getting Started  with 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cp:lastModifiedBy>puja</cp:lastModifiedBy>
  <cp:revision>19</cp:revision>
  <dcterms:modified xsi:type="dcterms:W3CDTF">2021-03-12T13:29:15Z</dcterms:modified>
</cp:coreProperties>
</file>