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97" r:id="rId4"/>
    <p:sldId id="301" r:id="rId5"/>
    <p:sldId id="302" r:id="rId6"/>
    <p:sldId id="303" r:id="rId7"/>
    <p:sldId id="304" r:id="rId8"/>
    <p:sldId id="305" r:id="rId9"/>
    <p:sldId id="306" r:id="rId10"/>
    <p:sldId id="29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299" r:id="rId25"/>
    <p:sldId id="307" r:id="rId26"/>
    <p:sldId id="322" r:id="rId27"/>
    <p:sldId id="323" r:id="rId28"/>
    <p:sldId id="324" r:id="rId29"/>
    <p:sldId id="325" r:id="rId30"/>
    <p:sldId id="328" r:id="rId31"/>
    <p:sldId id="326" r:id="rId32"/>
    <p:sldId id="327" r:id="rId33"/>
  </p:sldIdLst>
  <p:sldSz cx="9144000" cy="5143500" type="screen16x9"/>
  <p:notesSz cx="6858000" cy="9144000"/>
  <p:embeddedFontLst>
    <p:embeddedFont>
      <p:font typeface="Exo 2" charset="0"/>
      <p:regular r:id="rId35"/>
      <p:bold r:id="rId36"/>
      <p:italic r:id="rId37"/>
      <p:boldItalic r:id="rId38"/>
    </p:embeddedFont>
    <p:embeddedFont>
      <p:font typeface="Georgia" pitchFamily="18" charset="0"/>
      <p:regular r:id="rId39"/>
      <p:bold r:id="rId40"/>
      <p:italic r:id="rId41"/>
      <p:boldItalic r:id="rId42"/>
    </p:embeddedFont>
    <p:embeddedFont>
      <p:font typeface="Bookman Old Style" pitchFamily="18" charset="0"/>
      <p:regular r:id="rId43"/>
      <p:bold r:id="rId44"/>
      <p:italic r:id="rId45"/>
      <p:boldItalic r:id="rId46"/>
    </p:embeddedFont>
    <p:embeddedFont>
      <p:font typeface="Calibri" pitchFamily="34" charset="0"/>
      <p:regular r:id="rId47"/>
      <p:bold r:id="rId48"/>
      <p:italic r:id="rId49"/>
      <p:boldItalic r:id="rId50"/>
    </p:embeddedFont>
    <p:embeddedFont>
      <p:font typeface="Edwardian Script ITC" pitchFamily="66" charset="0"/>
      <p:regular r:id="rId51"/>
    </p:embeddedFont>
    <p:embeddedFont>
      <p:font typeface="Roboto Condensed Light" charset="0"/>
      <p:regular r:id="rId52"/>
      <p:bold r:id="rId53"/>
      <p:italic r:id="rId54"/>
      <p:boldItalic r:id="rId55"/>
    </p:embeddedFont>
    <p:embeddedFont>
      <p:font typeface="Squada One" charset="0"/>
      <p:regular r:id="rId56"/>
    </p:embeddedFont>
    <p:embeddedFont>
      <p:font typeface="Fira Sans Extra Condensed Medium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6600"/>
    <a:srgbClr val="800000"/>
    <a:srgbClr val="760A76"/>
    <a:srgbClr val="006666"/>
    <a:srgbClr val="450045"/>
    <a:srgbClr val="FF32E1"/>
    <a:srgbClr val="FFBBFF"/>
    <a:srgbClr val="CE00CE"/>
    <a:srgbClr val="A700A7"/>
  </p:clrMru>
</p:presentationPr>
</file>

<file path=ppt/tableStyles.xml><?xml version="1.0" encoding="utf-8"?>
<a:tblStyleLst xmlns:a="http://schemas.openxmlformats.org/drawingml/2006/main" def="{8AE1E8BB-75A3-463F-8F38-DCA23C7B7365}">
  <a:tblStyle styleId="{8AE1E8BB-75A3-463F-8F38-DCA23C7B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puja.csecu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7;p28"/>
          <p:cNvSpPr txBox="1">
            <a:spLocks noGrp="1"/>
          </p:cNvSpPr>
          <p:nvPr>
            <p:ph type="ctrTitle"/>
          </p:nvPr>
        </p:nvSpPr>
        <p:spPr>
          <a:xfrm>
            <a:off x="914400" y="672101"/>
            <a:ext cx="7467600" cy="1899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Let’s   Start   Coding</a:t>
            </a:r>
            <a:r>
              <a:rPr lang="en-US" sz="3600" dirty="0" smtClean="0">
                <a:solidFill>
                  <a:schemeClr val="accent2"/>
                </a:solidFill>
              </a:rPr>
              <a:t/>
            </a:r>
            <a:br>
              <a:rPr lang="en-US" sz="3600" dirty="0" smtClean="0">
                <a:solidFill>
                  <a:schemeClr val="accent2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  <a:latin typeface="Georgia" pitchFamily="18" charset="0"/>
              </a:rPr>
              <a:t>printf</a:t>
            </a:r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()</a:t>
            </a:r>
            <a:r>
              <a:rPr lang="en-US" sz="1800" dirty="0" smtClean="0">
                <a:solidFill>
                  <a:srgbClr val="C00000"/>
                </a:solidFill>
                <a:latin typeface="Georgia" pitchFamily="18" charset="0"/>
              </a:rPr>
              <a:t>, scanf</a:t>
            </a:r>
            <a:r>
              <a:rPr lang="en-US" sz="1800" dirty="0" smtClean="0">
                <a:solidFill>
                  <a:schemeClr val="accent2"/>
                </a:solidFill>
                <a:latin typeface="Georgia" pitchFamily="18" charset="0"/>
              </a:rPr>
              <a:t>()</a:t>
            </a:r>
            <a:r>
              <a:rPr lang="en-US" sz="1800" dirty="0" smtClean="0">
                <a:solidFill>
                  <a:srgbClr val="C00000"/>
                </a:solidFill>
                <a:latin typeface="Georgia" pitchFamily="18" charset="0"/>
              </a:rPr>
              <a:t> and Operators</a:t>
            </a:r>
            <a:endParaRPr sz="3600" dirty="0">
              <a:solidFill>
                <a:srgbClr val="C00000"/>
              </a:solidFill>
              <a:latin typeface="Georgia" pitchFamily="18" charset="0"/>
            </a:endParaRPr>
          </a:p>
        </p:txBody>
      </p:sp>
      <p:cxnSp>
        <p:nvCxnSpPr>
          <p:cNvPr id="8" name="Google Shape;138;p28"/>
          <p:cNvCxnSpPr/>
          <p:nvPr/>
        </p:nvCxnSpPr>
        <p:spPr>
          <a:xfrm>
            <a:off x="2438400" y="2647950"/>
            <a:ext cx="444870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1343418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Congratulations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2486418"/>
            <a:ext cx="4724400" cy="313932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You have successfully completed your code!</a:t>
            </a:r>
            <a:endParaRPr lang="en-US" sz="18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28262"/>
            <a:ext cx="4343400" cy="2831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 main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600" dirty="0" smtClean="0">
                <a:latin typeface="Bookman Old Style" pitchFamily="18" charset="0"/>
              </a:rPr>
              <a:t>      </a:t>
            </a:r>
            <a:r>
              <a:rPr lang="en-US" sz="16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6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Bookman Old Style" pitchFamily="18" charset="0"/>
              </a:rPr>
              <a:t>“Hello everyone,</a:t>
            </a:r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\n</a:t>
            </a:r>
            <a:r>
              <a:rPr lang="en-US" sz="1600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latin typeface="Bookman Old Style" pitchFamily="18" charset="0"/>
              </a:rPr>
              <a:t>       </a:t>
            </a:r>
          </a:p>
          <a:p>
            <a:r>
              <a:rPr lang="en-US" sz="1600" dirty="0" smtClean="0">
                <a:latin typeface="Bookman Old Style" pitchFamily="18" charset="0"/>
              </a:rPr>
              <a:t>      </a:t>
            </a:r>
            <a:r>
              <a:rPr lang="en-US" sz="16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600" dirty="0" smtClean="0">
                <a:latin typeface="Bookman Old Style" pitchFamily="18" charset="0"/>
              </a:rPr>
              <a:t> 0 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98240"/>
            <a:ext cx="5029200" cy="313932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Is this the only way to solve this problem?</a:t>
            </a:r>
            <a:endParaRPr lang="en-US" sz="18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340406"/>
            <a:ext cx="4343400" cy="2831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600" dirty="0" smtClean="0">
                <a:latin typeface="Bookman Old Style" pitchFamily="18" charset="0"/>
              </a:rPr>
              <a:t> main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600" dirty="0" smtClean="0">
                <a:latin typeface="Bookman Old Style" pitchFamily="18" charset="0"/>
              </a:rPr>
              <a:t>      </a:t>
            </a:r>
            <a:r>
              <a:rPr lang="en-US" sz="16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6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Bookman Old Style" pitchFamily="18" charset="0"/>
              </a:rPr>
              <a:t>“Hello everyone,</a:t>
            </a:r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\n</a:t>
            </a:r>
            <a:r>
              <a:rPr lang="en-US" sz="1600" dirty="0" smtClean="0">
                <a:solidFill>
                  <a:srgbClr val="0070C0"/>
                </a:solidFill>
                <a:latin typeface="Bookman Old Style" pitchFamily="18" charset="0"/>
              </a:rPr>
              <a:t>Welcome to     	    C programming”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600" dirty="0" smtClean="0">
                <a:latin typeface="Bookman Old Style" pitchFamily="18" charset="0"/>
              </a:rPr>
              <a:t>       </a:t>
            </a:r>
          </a:p>
          <a:p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latin typeface="Bookman Old Style" pitchFamily="18" charset="0"/>
              </a:rPr>
              <a:t>      </a:t>
            </a:r>
            <a:r>
              <a:rPr lang="en-US" sz="16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600" dirty="0" smtClean="0">
                <a:latin typeface="Bookman Old Style" pitchFamily="18" charset="0"/>
              </a:rPr>
              <a:t> 0 </a:t>
            </a:r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4552950"/>
            <a:ext cx="5791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One problem can be solved in different ways!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70304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- </a:t>
            </a:r>
            <a:r>
              <a:rPr lang="en-US" sz="2000" dirty="0" smtClean="0">
                <a:solidFill>
                  <a:srgbClr val="006600"/>
                </a:solidFill>
                <a:latin typeface="Georgia" pitchFamily="18" charset="0"/>
              </a:rPr>
              <a:t>No.</a:t>
            </a:r>
            <a:endParaRPr lang="en-US" sz="2000" b="1" dirty="0">
              <a:solidFill>
                <a:srgbClr val="0066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4396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Task: </a:t>
            </a:r>
            <a:r>
              <a:rPr lang="en-US" sz="2000" dirty="0" smtClean="0">
                <a:latin typeface="Bookman Old Style" pitchFamily="18" charset="0"/>
              </a:rPr>
              <a:t>Write a C program that will take one integer number as input and display it.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1853208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10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1869579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  <a:endParaRPr lang="en-US" sz="1800" dirty="0" smtClean="0"/>
          </a:p>
          <a:p>
            <a:r>
              <a:rPr lang="en-US" sz="1800" dirty="0" smtClean="0"/>
              <a:t>1012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1012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1: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11239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Write the basic structure of the C program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x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2: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5811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Declare an integer type variable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095881"/>
            <a:ext cx="2819400" cy="186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1504950"/>
            <a:ext cx="2514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This variable will be used to store the input (integer number) given by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x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&amp;x)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3:</a:t>
            </a:r>
            <a:endParaRPr lang="en-US" sz="2400" b="1" dirty="0">
              <a:latin typeface="Exo 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419350"/>
            <a:ext cx="16002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114550"/>
            <a:ext cx="2514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Use scanf() to take input from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x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&amp;x)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x)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4:</a:t>
            </a:r>
            <a:endParaRPr lang="en-US" sz="2400" b="1" dirty="0">
              <a:latin typeface="Exo 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00600" y="2647950"/>
            <a:ext cx="16002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77000" y="2419350"/>
            <a:ext cx="2514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Use printf() to display the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962150"/>
            <a:ext cx="1828800" cy="86793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Now,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Save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Build</a:t>
            </a:r>
            <a:r>
              <a:rPr lang="en-US" sz="1800" dirty="0" smtClean="0">
                <a:latin typeface="Georgia" pitchFamily="18" charset="0"/>
              </a:rPr>
              <a:t> and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Run</a:t>
            </a:r>
            <a:r>
              <a:rPr lang="en-US" sz="1800" dirty="0" smtClean="0">
                <a:latin typeface="Georgia" pitchFamily="18" charset="0"/>
              </a:rPr>
              <a:t> your code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4498396"/>
            <a:ext cx="7010400" cy="283154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N.B. Do not forget to give ‘&amp;’ while taking input using scanf()</a:t>
            </a:r>
            <a:endParaRPr lang="en-US" sz="16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4396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</a:rPr>
              <a:t>Task: </a:t>
            </a:r>
            <a:r>
              <a:rPr lang="en-US" sz="1800" dirty="0" smtClean="0">
                <a:latin typeface="Bookman Old Style" pitchFamily="18" charset="0"/>
              </a:rPr>
              <a:t>Write a C program that will take the height and base of a triangle as input and display the area of that triangle.</a:t>
            </a:r>
          </a:p>
          <a:p>
            <a:r>
              <a:rPr lang="en-US" sz="1800" dirty="0" smtClean="0">
                <a:latin typeface="Bookman Old Style" pitchFamily="18" charset="0"/>
              </a:rPr>
              <a:t>The base and height will be integer number.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1853208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</a:p>
          <a:p>
            <a:r>
              <a:rPr lang="en-US" sz="1800" dirty="0" smtClean="0"/>
              <a:t>2  5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5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200" y="1869579"/>
            <a:ext cx="3505200" cy="169277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Sample Input:</a:t>
            </a:r>
            <a:endParaRPr lang="en-US" sz="1800" dirty="0" smtClean="0"/>
          </a:p>
          <a:p>
            <a:r>
              <a:rPr lang="en-US" sz="1800" dirty="0" smtClean="0"/>
              <a:t>10  4</a:t>
            </a:r>
          </a:p>
          <a:p>
            <a:endParaRPr lang="en-US" sz="1800" dirty="0" smtClean="0"/>
          </a:p>
          <a:p>
            <a:r>
              <a:rPr lang="en-US" sz="1800" u="sng" dirty="0" smtClean="0"/>
              <a:t>Sample Output:</a:t>
            </a:r>
          </a:p>
          <a:p>
            <a:r>
              <a:rPr lang="en-US" sz="1800" dirty="0" smtClean="0"/>
              <a:t>20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0195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of triangle = (1/2) * base * height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552950"/>
            <a:ext cx="7010400" cy="529376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N.B. Though the height and base of a triangle is given in integer format, the area can be a floating point number.</a:t>
            </a:r>
            <a:endParaRPr lang="en-US" sz="16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1: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11239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Write the basic structure of the C program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2: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5811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Declare two integer type variable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62400" y="2095881"/>
            <a:ext cx="2362200" cy="186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1504950"/>
            <a:ext cx="2514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These variables will be used to store the input (integer numbers) given by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04396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Task: </a:t>
            </a:r>
            <a:r>
              <a:rPr lang="en-US" sz="1600" dirty="0" smtClean="0">
                <a:latin typeface="Bookman Old Style" pitchFamily="18" charset="0"/>
              </a:rPr>
              <a:t>Write a C program to display the following output in the given format.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352550"/>
            <a:ext cx="55626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Hello everyone,</a:t>
            </a:r>
            <a:br>
              <a:rPr lang="en-US" sz="18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Welcome to C programming.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7315200" y="1733550"/>
            <a:ext cx="1676400" cy="914400"/>
          </a:xfrm>
          <a:prstGeom prst="leftArrowCallout">
            <a:avLst>
              <a:gd name="adj1" fmla="val 17555"/>
              <a:gd name="adj2" fmla="val 20507"/>
              <a:gd name="adj3" fmla="val 22283"/>
              <a:gd name="adj4" fmla="val 820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Output Console</a:t>
            </a:r>
            <a:endParaRPr lang="en-US" sz="18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038350"/>
            <a:ext cx="1676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Two lines of output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4400" y="1581150"/>
            <a:ext cx="685800" cy="457200"/>
            <a:chOff x="914400" y="1581150"/>
            <a:chExt cx="685800" cy="4572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914400" y="1581150"/>
              <a:ext cx="685800" cy="0"/>
            </a:xfrm>
            <a:prstGeom prst="straightConnector1">
              <a:avLst/>
            </a:prstGeom>
            <a:ln w="25400">
              <a:solidFill>
                <a:srgbClr val="0066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1581150"/>
              <a:ext cx="0" cy="457200"/>
            </a:xfrm>
            <a:prstGeom prst="line">
              <a:avLst/>
            </a:prstGeom>
            <a:ln w="254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352800" y="430524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So, what should we do</a:t>
            </a:r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grpSp>
        <p:nvGrpSpPr>
          <p:cNvPr id="21" name="Google Shape;8688;p67"/>
          <p:cNvGrpSpPr/>
          <p:nvPr/>
        </p:nvGrpSpPr>
        <p:grpSpPr>
          <a:xfrm>
            <a:off x="2057400" y="3638550"/>
            <a:ext cx="1295400" cy="1219200"/>
            <a:chOff x="581525" y="3254850"/>
            <a:chExt cx="297750" cy="294575"/>
          </a:xfrm>
          <a:solidFill>
            <a:srgbClr val="336699"/>
          </a:solidFill>
        </p:grpSpPr>
        <p:sp>
          <p:nvSpPr>
            <p:cNvPr id="22" name="Google Shape;8689;p67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690;p67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691;p67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3: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5811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Declare a floating point type variable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62400" y="2400681"/>
            <a:ext cx="2362200" cy="186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1809750"/>
            <a:ext cx="2514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This variables will be used to store the area of triangle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4: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22669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Use scanf() to take input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38800" y="2629281"/>
            <a:ext cx="685800" cy="1866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38350"/>
            <a:ext cx="2514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Take base and height as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(1/2)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5: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21145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Calculate area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(1/2)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6:</a:t>
            </a:r>
            <a:endParaRPr lang="en-US" sz="2400" b="1" dirty="0">
              <a:latin typeface="Exo 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3181350"/>
            <a:ext cx="6096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53200" y="2952750"/>
            <a:ext cx="25146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Use printf() to display the 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809750"/>
            <a:ext cx="1981200" cy="86793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Now,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Save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Build</a:t>
            </a:r>
            <a:r>
              <a:rPr lang="en-US" sz="1800" dirty="0" smtClean="0">
                <a:latin typeface="Georgia" pitchFamily="18" charset="0"/>
              </a:rPr>
              <a:t> and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Run</a:t>
            </a:r>
            <a:r>
              <a:rPr lang="en-US" sz="1800" dirty="0" smtClean="0">
                <a:latin typeface="Georgia" pitchFamily="18" charset="0"/>
              </a:rPr>
              <a:t> your code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476750"/>
            <a:ext cx="86106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If we give b=10 and h=5 as input, what will be the output of this program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666750"/>
            <a:ext cx="58674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10  5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Area: 0.000000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28800" y="819150"/>
            <a:ext cx="56388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43800" y="666750"/>
            <a:ext cx="1066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input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895600" y="1123950"/>
            <a:ext cx="4572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1047750"/>
            <a:ext cx="1066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  <a:latin typeface="Georgia" pitchFamily="18" charset="0"/>
              </a:rPr>
              <a:t>output</a:t>
            </a:r>
          </a:p>
        </p:txBody>
      </p:sp>
      <p:grpSp>
        <p:nvGrpSpPr>
          <p:cNvPr id="29" name="Google Shape;8523;p67"/>
          <p:cNvGrpSpPr/>
          <p:nvPr/>
        </p:nvGrpSpPr>
        <p:grpSpPr>
          <a:xfrm>
            <a:off x="838200" y="3181350"/>
            <a:ext cx="990600" cy="990600"/>
            <a:chOff x="683125" y="1955275"/>
            <a:chExt cx="299325" cy="294600"/>
          </a:xfrm>
          <a:solidFill>
            <a:srgbClr val="800000"/>
          </a:solidFill>
        </p:grpSpPr>
        <p:sp>
          <p:nvSpPr>
            <p:cNvPr id="30" name="Google Shape;8524;p67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525;p67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526;p67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527;p67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52600" y="3704130"/>
            <a:ext cx="7010400" cy="46782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800" dirty="0" smtClean="0">
                <a:latin typeface="Georgia" pitchFamily="18" charset="0"/>
              </a:rPr>
              <a:t>Why did the output (area) become zero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40386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Let’s go back to the code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(1/2)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40386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Let’s go back to the code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(1/2)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" name="Google Shape;5711;p60"/>
          <p:cNvSpPr/>
          <p:nvPr/>
        </p:nvSpPr>
        <p:spPr>
          <a:xfrm>
            <a:off x="3429000" y="26479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12004" h="12005" extrusionOk="0">
                <a:moveTo>
                  <a:pt x="9893" y="1419"/>
                </a:moveTo>
                <a:lnTo>
                  <a:pt x="9893" y="1797"/>
                </a:lnTo>
                <a:cubicBezTo>
                  <a:pt x="9893" y="1986"/>
                  <a:pt x="10050" y="2143"/>
                  <a:pt x="10239" y="2143"/>
                </a:cubicBezTo>
                <a:lnTo>
                  <a:pt x="10586" y="2143"/>
                </a:lnTo>
                <a:lnTo>
                  <a:pt x="10586" y="9893"/>
                </a:lnTo>
                <a:lnTo>
                  <a:pt x="10239" y="9893"/>
                </a:lnTo>
                <a:cubicBezTo>
                  <a:pt x="10050" y="9893"/>
                  <a:pt x="9893" y="10051"/>
                  <a:pt x="9893" y="10240"/>
                </a:cubicBezTo>
                <a:lnTo>
                  <a:pt x="9893" y="10587"/>
                </a:lnTo>
                <a:lnTo>
                  <a:pt x="2143" y="10587"/>
                </a:lnTo>
                <a:lnTo>
                  <a:pt x="2143" y="10240"/>
                </a:lnTo>
                <a:cubicBezTo>
                  <a:pt x="2143" y="10051"/>
                  <a:pt x="1985" y="9893"/>
                  <a:pt x="1765" y="9893"/>
                </a:cubicBezTo>
                <a:lnTo>
                  <a:pt x="1418" y="9893"/>
                </a:lnTo>
                <a:lnTo>
                  <a:pt x="1418" y="2143"/>
                </a:lnTo>
                <a:lnTo>
                  <a:pt x="1765" y="2143"/>
                </a:lnTo>
                <a:cubicBezTo>
                  <a:pt x="1985" y="2143"/>
                  <a:pt x="2143" y="1986"/>
                  <a:pt x="2143" y="1797"/>
                </a:cubicBezTo>
                <a:lnTo>
                  <a:pt x="2143" y="1419"/>
                </a:lnTo>
                <a:close/>
                <a:moveTo>
                  <a:pt x="347" y="1"/>
                </a:moveTo>
                <a:cubicBezTo>
                  <a:pt x="158" y="1"/>
                  <a:pt x="0" y="159"/>
                  <a:pt x="0" y="348"/>
                </a:cubicBezTo>
                <a:lnTo>
                  <a:pt x="0" y="1797"/>
                </a:lnTo>
                <a:cubicBezTo>
                  <a:pt x="0" y="1986"/>
                  <a:pt x="158" y="2143"/>
                  <a:pt x="347" y="2143"/>
                </a:cubicBezTo>
                <a:lnTo>
                  <a:pt x="693" y="2143"/>
                </a:lnTo>
                <a:lnTo>
                  <a:pt x="693" y="9893"/>
                </a:lnTo>
                <a:lnTo>
                  <a:pt x="347" y="9893"/>
                </a:lnTo>
                <a:cubicBezTo>
                  <a:pt x="158" y="9893"/>
                  <a:pt x="0" y="10051"/>
                  <a:pt x="0" y="10240"/>
                </a:cubicBezTo>
                <a:lnTo>
                  <a:pt x="0" y="11658"/>
                </a:lnTo>
                <a:cubicBezTo>
                  <a:pt x="0" y="11847"/>
                  <a:pt x="158" y="12004"/>
                  <a:pt x="347" y="12004"/>
                </a:cubicBezTo>
                <a:lnTo>
                  <a:pt x="1765" y="12004"/>
                </a:lnTo>
                <a:cubicBezTo>
                  <a:pt x="1985" y="12004"/>
                  <a:pt x="2111" y="11847"/>
                  <a:pt x="2111" y="11658"/>
                </a:cubicBezTo>
                <a:lnTo>
                  <a:pt x="2111" y="11311"/>
                </a:lnTo>
                <a:lnTo>
                  <a:pt x="9893" y="11311"/>
                </a:lnTo>
                <a:lnTo>
                  <a:pt x="9893" y="11658"/>
                </a:lnTo>
                <a:cubicBezTo>
                  <a:pt x="9893" y="11847"/>
                  <a:pt x="10050" y="12004"/>
                  <a:pt x="10239" y="12004"/>
                </a:cubicBezTo>
                <a:lnTo>
                  <a:pt x="11657" y="12004"/>
                </a:lnTo>
                <a:cubicBezTo>
                  <a:pt x="11846" y="12004"/>
                  <a:pt x="12004" y="11847"/>
                  <a:pt x="12004" y="11658"/>
                </a:cubicBezTo>
                <a:lnTo>
                  <a:pt x="12004" y="10240"/>
                </a:lnTo>
                <a:cubicBezTo>
                  <a:pt x="12004" y="10051"/>
                  <a:pt x="11846" y="9893"/>
                  <a:pt x="11657" y="9893"/>
                </a:cubicBezTo>
                <a:lnTo>
                  <a:pt x="11311" y="9893"/>
                </a:lnTo>
                <a:lnTo>
                  <a:pt x="11311" y="2143"/>
                </a:lnTo>
                <a:lnTo>
                  <a:pt x="11657" y="2143"/>
                </a:lnTo>
                <a:cubicBezTo>
                  <a:pt x="11846" y="2143"/>
                  <a:pt x="12004" y="1986"/>
                  <a:pt x="12004" y="1797"/>
                </a:cubicBezTo>
                <a:lnTo>
                  <a:pt x="12004" y="348"/>
                </a:lnTo>
                <a:cubicBezTo>
                  <a:pt x="12004" y="159"/>
                  <a:pt x="11846" y="1"/>
                  <a:pt x="11657" y="1"/>
                </a:cubicBezTo>
                <a:lnTo>
                  <a:pt x="10239" y="1"/>
                </a:lnTo>
                <a:cubicBezTo>
                  <a:pt x="10050" y="1"/>
                  <a:pt x="9893" y="159"/>
                  <a:pt x="9893" y="348"/>
                </a:cubicBezTo>
                <a:lnTo>
                  <a:pt x="9893" y="726"/>
                </a:lnTo>
                <a:lnTo>
                  <a:pt x="2111" y="726"/>
                </a:lnTo>
                <a:lnTo>
                  <a:pt x="2111" y="348"/>
                </a:lnTo>
                <a:cubicBezTo>
                  <a:pt x="2111" y="159"/>
                  <a:pt x="1985" y="1"/>
                  <a:pt x="1765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14800" y="2724150"/>
            <a:ext cx="2971800" cy="0"/>
          </a:xfrm>
          <a:prstGeom prst="straightConnector1">
            <a:avLst/>
          </a:prstGeom>
          <a:ln w="317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62800" y="2419350"/>
            <a:ext cx="1828800" cy="5334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Bookman Old Style" pitchFamily="18" charset="0"/>
              </a:rPr>
              <a:t>½ becomes zero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400550"/>
            <a:ext cx="8839200" cy="652486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Since 1 and 2 both are integer numbers, the quotient also be an integer number.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56388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So, we can replace it following way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0.5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56388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Or,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(1.00/2)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56388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Or,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float</a:t>
            </a:r>
            <a:r>
              <a:rPr lang="en-US" sz="1800" dirty="0" smtClean="0">
                <a:latin typeface="Bookman Old Style" pitchFamily="18" charset="0"/>
              </a:rPr>
              <a:t> area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area = (1.00/2.00) * b *h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area)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45720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1: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11239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Write the basic structure of the C program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81400" y="1657350"/>
            <a:ext cx="34290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276350"/>
            <a:ext cx="2133600" cy="775597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>
                <a:latin typeface="Georgia" pitchFamily="18" charset="0"/>
              </a:rPr>
              <a:t>Your program starts executing from main</a:t>
            </a:r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</a:rPr>
              <a:t>()</a:t>
            </a:r>
            <a:r>
              <a:rPr lang="en-US" sz="1600" dirty="0" smtClean="0">
                <a:latin typeface="Georgia" pitchFamily="18" charset="0"/>
              </a:rPr>
              <a:t> function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7600" y="2343150"/>
            <a:ext cx="914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7" name="Google Shape;8523;p67"/>
          <p:cNvGrpSpPr/>
          <p:nvPr/>
        </p:nvGrpSpPr>
        <p:grpSpPr>
          <a:xfrm>
            <a:off x="7543800" y="3028950"/>
            <a:ext cx="990600" cy="990600"/>
            <a:chOff x="683125" y="1955275"/>
            <a:chExt cx="299325" cy="294600"/>
          </a:xfrm>
          <a:solidFill>
            <a:srgbClr val="800000"/>
          </a:solidFill>
        </p:grpSpPr>
        <p:sp>
          <p:nvSpPr>
            <p:cNvPr id="18" name="Google Shape;8524;p67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25;p67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526;p67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527;p67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8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3486150"/>
            <a:ext cx="2743200" cy="664154"/>
            <a:chOff x="0" y="3486150"/>
            <a:chExt cx="2743200" cy="66415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371600" y="3486150"/>
              <a:ext cx="1371600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0" y="3486150"/>
              <a:ext cx="2057400" cy="664154"/>
              <a:chOff x="0" y="3486150"/>
              <a:chExt cx="2057400" cy="6641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0" y="3867150"/>
                <a:ext cx="2057400" cy="283154"/>
              </a:xfrm>
              <a:prstGeom prst="rect">
                <a:avLst/>
              </a:prstGeom>
              <a:noFill/>
            </p:spPr>
            <p:txBody>
              <a:bodyPr wrap="square" tIns="18288" bIns="18288" rtlCol="0">
                <a:spAutoFit/>
              </a:bodyPr>
              <a:lstStyle/>
              <a:p>
                <a:r>
                  <a:rPr lang="en-US" sz="1600" dirty="0" smtClean="0">
                    <a:latin typeface="Georgia" pitchFamily="18" charset="0"/>
                  </a:rPr>
                  <a:t>Before terminating</a:t>
                </a:r>
                <a:endParaRPr lang="en-US" sz="1600" dirty="0">
                  <a:latin typeface="Georgia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371600" y="3486150"/>
                <a:ext cx="0" cy="38100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2743200" y="24955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Georgia" pitchFamily="18" charset="0"/>
              </a:rPr>
              <a:t>//Add some statements, 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Georgia" pitchFamily="18" charset="0"/>
              </a:rPr>
              <a:t>//that will print those two lines</a:t>
            </a:r>
            <a:endParaRPr lang="en-US" sz="1800" dirty="0">
              <a:solidFill>
                <a:schemeClr val="accent2">
                  <a:lumMod val="75000"/>
                  <a:lumOff val="25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6" grpId="0" animBg="1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85750"/>
            <a:ext cx="56388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Or,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42950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b, h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scanf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%d %d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&amp;b, &amp;h)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printf</a:t>
            </a:r>
            <a:r>
              <a:rPr lang="en-US" sz="1800" dirty="0" smtClean="0"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“</a:t>
            </a:r>
            <a:r>
              <a:rPr lang="en-US" sz="1800" dirty="0" smtClean="0">
                <a:latin typeface="Bookman Old Style" pitchFamily="18" charset="0"/>
              </a:rPr>
              <a:t>Area: %f\n</a:t>
            </a:r>
            <a:r>
              <a:rPr lang="en-US" sz="1800" dirty="0" smtClean="0">
                <a:solidFill>
                  <a:srgbClr val="336699"/>
                </a:solidFill>
                <a:latin typeface="Bookman Old Style" pitchFamily="18" charset="0"/>
              </a:rPr>
              <a:t>”</a:t>
            </a:r>
            <a:r>
              <a:rPr lang="en-US" sz="1800" dirty="0" smtClean="0">
                <a:latin typeface="Bookman Old Style" pitchFamily="18" charset="0"/>
              </a:rPr>
              <a:t>,  (0.5*b*h)   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20015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Edwardian Script ITC" pitchFamily="66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Edwardian Script ITC" pitchFamily="66" charset="0"/>
              </a:rPr>
              <a:t>You</a:t>
            </a:r>
            <a:endParaRPr lang="en-US" sz="6600" b="1" dirty="0">
              <a:latin typeface="Edwardian Script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8624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  <a:cs typeface="Times New Roman" pitchFamily="18" charset="0"/>
              </a:rPr>
              <a:t>Credit: 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This template was created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SlidesGo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, including the icons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Flaticons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 and infographics and images by </a:t>
            </a:r>
            <a:r>
              <a:rPr lang="en-US" sz="10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Freepiks</a:t>
            </a:r>
            <a:r>
              <a:rPr lang="en-US" sz="1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10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6639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Instructor Information: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504950"/>
            <a:ext cx="502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Puja Chakraborty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Premier University</a:t>
            </a:r>
          </a:p>
          <a:p>
            <a:r>
              <a:rPr lang="en-US" dirty="0" smtClean="0"/>
              <a:t>Chattogram, Bangladesh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puja.csecu@gmail.com</a:t>
            </a:r>
            <a:endParaRPr lang="en-US" dirty="0" smtClean="0"/>
          </a:p>
          <a:p>
            <a:r>
              <a:rPr lang="en-US" dirty="0" smtClean="0"/>
              <a:t>Contact: +880-1863-927559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819150"/>
            <a:ext cx="5029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“Hello everyone,”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095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charset="0"/>
              </a:rPr>
              <a:t>Step 2:</a:t>
            </a:r>
            <a:endParaRPr lang="en-US" sz="2400" b="1" dirty="0">
              <a:latin typeface="Exo 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200" y="2266950"/>
            <a:ext cx="20574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Georgia" pitchFamily="18" charset="0"/>
              </a:rPr>
              <a:t>Use printf() to display those lines. </a:t>
            </a:r>
            <a:endParaRPr lang="en-US" sz="16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1731621"/>
            <a:ext cx="1676400" cy="1144929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Now,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Save</a:t>
            </a:r>
            <a:r>
              <a:rPr lang="en-US" sz="1800" dirty="0" smtClean="0">
                <a:latin typeface="Georgia" pitchFamily="18" charset="0"/>
              </a:rPr>
              <a:t>,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Build</a:t>
            </a:r>
            <a:r>
              <a:rPr lang="en-US" sz="1800" dirty="0" smtClean="0">
                <a:latin typeface="Georgia" pitchFamily="18" charset="0"/>
              </a:rPr>
              <a:t> and </a:t>
            </a:r>
            <a:r>
              <a:rPr lang="en-US" sz="1800" dirty="0" smtClean="0">
                <a:solidFill>
                  <a:srgbClr val="002060"/>
                </a:solidFill>
                <a:latin typeface="Georgia" pitchFamily="18" charset="0"/>
              </a:rPr>
              <a:t>Run</a:t>
            </a:r>
            <a:r>
              <a:rPr lang="en-US" sz="1800" dirty="0" smtClean="0">
                <a:latin typeface="Georgia" pitchFamily="18" charset="0"/>
              </a:rPr>
              <a:t> your code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8400" y="43243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So, did you get the expected output</a:t>
            </a:r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352550"/>
            <a:ext cx="5562600" cy="21336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Hello everyone,Welcome to C programming.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064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Or, Did we get something like this</a:t>
            </a:r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943350"/>
            <a:ext cx="33528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Why did this happen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grpSp>
        <p:nvGrpSpPr>
          <p:cNvPr id="18" name="Google Shape;6379;p62"/>
          <p:cNvGrpSpPr/>
          <p:nvPr/>
        </p:nvGrpSpPr>
        <p:grpSpPr>
          <a:xfrm>
            <a:off x="7971769" y="3867150"/>
            <a:ext cx="562631" cy="533400"/>
            <a:chOff x="-34776500" y="2631825"/>
            <a:chExt cx="291450" cy="291450"/>
          </a:xfrm>
          <a:solidFill>
            <a:srgbClr val="800000"/>
          </a:solidFill>
        </p:grpSpPr>
        <p:sp>
          <p:nvSpPr>
            <p:cNvPr id="19" name="Google Shape;6380;p62"/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381;p62"/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382;p62"/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819150"/>
            <a:ext cx="4876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“Hello everyone,”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733550"/>
            <a:ext cx="2895600" cy="1144929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Though, we used two different printf(), we did not use new line in the printing statements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2857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Let’s check the code again. 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819150"/>
            <a:ext cx="4876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“Hello everyone,”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980819"/>
            <a:ext cx="2895600" cy="590931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So, after this line, we need to print a new line.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2857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Check your code again. 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2419350"/>
            <a:ext cx="20574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819150"/>
            <a:ext cx="4876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“Hello everyone,</a:t>
            </a:r>
            <a:r>
              <a:rPr lang="en-US" sz="1800" dirty="0" smtClean="0">
                <a:solidFill>
                  <a:srgbClr val="002060"/>
                </a:solidFill>
                <a:latin typeface="Bookman Old Style" pitchFamily="18" charset="0"/>
              </a:rPr>
              <a:t>\n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1980819"/>
            <a:ext cx="2895600" cy="590931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So, after this line, we need to print a new line.</a:t>
            </a:r>
            <a:endParaRPr lang="en-US" sz="1800" dirty="0">
              <a:latin typeface="Georg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2857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Check your code again. 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91000" y="2419350"/>
            <a:ext cx="18288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3800" y="496249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 Puja Chakraborty</a:t>
            </a:r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819150"/>
            <a:ext cx="4876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Bookman Old Style" pitchFamily="18" charset="0"/>
              </a:rPr>
              <a:t>#include&lt;stdio.h&gt;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int</a:t>
            </a:r>
            <a:r>
              <a:rPr lang="en-US" sz="1800" dirty="0" smtClean="0">
                <a:latin typeface="Bookman Old Style" pitchFamily="18" charset="0"/>
              </a:rPr>
              <a:t> main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()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{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 </a:t>
            </a:r>
            <a:endParaRPr lang="en-US" sz="1800" dirty="0" smtClean="0">
              <a:solidFill>
                <a:schemeClr val="accent2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“Hello everyone,</a:t>
            </a:r>
            <a:r>
              <a:rPr lang="en-US" sz="1800" dirty="0" smtClean="0">
                <a:solidFill>
                  <a:srgbClr val="002060"/>
                </a:solidFill>
                <a:latin typeface="Bookman Old Style" pitchFamily="18" charset="0"/>
              </a:rPr>
              <a:t>\n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chemeClr val="accent2"/>
                </a:solidFill>
                <a:latin typeface="Bookman Old Style" pitchFamily="18" charset="0"/>
              </a:rPr>
              <a:t>      printf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Bookman Old Style" pitchFamily="18" charset="0"/>
              </a:rPr>
              <a:t>“Welcome to C programming”</a:t>
            </a:r>
            <a:r>
              <a:rPr lang="en-US" sz="1800" b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       </a:t>
            </a:r>
          </a:p>
          <a:p>
            <a:r>
              <a:rPr lang="en-US" sz="1800" dirty="0" smtClean="0">
                <a:latin typeface="Bookman Old Style" pitchFamily="18" charset="0"/>
              </a:rPr>
              <a:t>      </a:t>
            </a:r>
            <a:r>
              <a:rPr lang="en-US" sz="1800" dirty="0" smtClean="0">
                <a:solidFill>
                  <a:srgbClr val="003399"/>
                </a:solidFill>
                <a:latin typeface="Bookman Old Style" pitchFamily="18" charset="0"/>
              </a:rPr>
              <a:t>return</a:t>
            </a:r>
            <a:r>
              <a:rPr lang="en-US" sz="1800" dirty="0" smtClean="0">
                <a:latin typeface="Bookman Old Style" pitchFamily="18" charset="0"/>
              </a:rPr>
              <a:t> 0 </a:t>
            </a:r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;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Bookman Old Style" pitchFamily="18" charset="0"/>
              </a:rPr>
              <a:t>}</a:t>
            </a:r>
          </a:p>
          <a:p>
            <a:endParaRPr lang="en-US" sz="18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2857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Check your code again. 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1885950"/>
            <a:ext cx="2514600" cy="960263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Now,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Georgia" pitchFamily="18" charset="0"/>
              </a:rPr>
              <a:t>Save</a:t>
            </a:r>
            <a:r>
              <a:rPr lang="en-US" sz="2000" dirty="0" smtClean="0">
                <a:latin typeface="Georgia" pitchFamily="18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Georgia" pitchFamily="18" charset="0"/>
              </a:rPr>
              <a:t>Build</a:t>
            </a:r>
            <a:r>
              <a:rPr lang="en-US" sz="2000" dirty="0" smtClean="0">
                <a:latin typeface="Georgia" pitchFamily="18" charset="0"/>
              </a:rPr>
              <a:t> and </a:t>
            </a:r>
            <a:r>
              <a:rPr lang="en-US" sz="2000" dirty="0" smtClean="0">
                <a:solidFill>
                  <a:srgbClr val="002060"/>
                </a:solidFill>
                <a:latin typeface="Georgia" pitchFamily="18" charset="0"/>
              </a:rPr>
              <a:t>Run</a:t>
            </a:r>
            <a:r>
              <a:rPr lang="en-US" sz="2000" dirty="0" smtClean="0">
                <a:latin typeface="Georgia" pitchFamily="18" charset="0"/>
              </a:rPr>
              <a:t> your code again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4815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So, did you get the expected output</a:t>
            </a:r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?</a:t>
            </a:r>
            <a:endParaRPr lang="en-US" sz="20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589240"/>
            <a:ext cx="5029200" cy="344710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- </a:t>
            </a:r>
            <a:r>
              <a:rPr lang="en-US" sz="2000" dirty="0" smtClean="0">
                <a:solidFill>
                  <a:srgbClr val="006600"/>
                </a:solidFill>
                <a:latin typeface="Georgia" pitchFamily="18" charset="0"/>
              </a:rPr>
              <a:t>Yes!</a:t>
            </a:r>
            <a:endParaRPr lang="en-US" sz="2000" b="1" dirty="0">
              <a:solidFill>
                <a:srgbClr val="0066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9253</TotalTime>
  <Words>1633</Words>
  <Application>Microsoft Office PowerPoint</Application>
  <PresentationFormat>On-screen Show (16:9)</PresentationFormat>
  <Paragraphs>402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Exo 2</vt:lpstr>
      <vt:lpstr>Georgia</vt:lpstr>
      <vt:lpstr>Bookman Old Style</vt:lpstr>
      <vt:lpstr>Calibri</vt:lpstr>
      <vt:lpstr>Edwardian Script ITC</vt:lpstr>
      <vt:lpstr>Times New Roman</vt:lpstr>
      <vt:lpstr>Roboto Condensed Light</vt:lpstr>
      <vt:lpstr>Squada One</vt:lpstr>
      <vt:lpstr>Fira Sans Extra Condensed Medium</vt:lpstr>
      <vt:lpstr>Tech Newsletter by Slidesgo</vt:lpstr>
      <vt:lpstr>Let’s   Start   Coding printf(), scanf() and Operators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puja</cp:lastModifiedBy>
  <cp:revision>12</cp:revision>
  <dcterms:modified xsi:type="dcterms:W3CDTF">2021-01-17T12:36:27Z</dcterms:modified>
</cp:coreProperties>
</file>