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9" r:id="rId14"/>
    <p:sldId id="268" r:id="rId15"/>
    <p:sldId id="269" r:id="rId16"/>
    <p:sldId id="300" r:id="rId17"/>
    <p:sldId id="301" r:id="rId18"/>
    <p:sldId id="302" r:id="rId19"/>
    <p:sldId id="303" r:id="rId20"/>
    <p:sldId id="304" r:id="rId21"/>
    <p:sldId id="305" r:id="rId22"/>
    <p:sldId id="306" r:id="rId23"/>
    <p:sldId id="307" r:id="rId24"/>
    <p:sldId id="308" r:id="rId25"/>
    <p:sldId id="270" r:id="rId26"/>
    <p:sldId id="271" r:id="rId27"/>
    <p:sldId id="309" r:id="rId28"/>
    <p:sldId id="272" r:id="rId29"/>
    <p:sldId id="273" r:id="rId30"/>
    <p:sldId id="274" r:id="rId31"/>
    <p:sldId id="310" r:id="rId32"/>
    <p:sldId id="311" r:id="rId33"/>
    <p:sldId id="275" r:id="rId34"/>
    <p:sldId id="276" r:id="rId35"/>
    <p:sldId id="277" r:id="rId36"/>
    <p:sldId id="278" r:id="rId37"/>
    <p:sldId id="279" r:id="rId38"/>
    <p:sldId id="280" r:id="rId39"/>
    <p:sldId id="281" r:id="rId40"/>
    <p:sldId id="282" r:id="rId41"/>
    <p:sldId id="283" r:id="rId42"/>
    <p:sldId id="284" r:id="rId43"/>
    <p:sldId id="286" r:id="rId44"/>
    <p:sldId id="287" r:id="rId45"/>
    <p:sldId id="288" r:id="rId46"/>
    <p:sldId id="289" r:id="rId47"/>
    <p:sldId id="290" r:id="rId48"/>
    <p:sldId id="29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10A52F-9909-41E5-AEF2-02E5F8B05AAB}" type="datetimeFigureOut">
              <a:rPr lang="en-US" smtClean="0"/>
              <a:pPr/>
              <a:t>04-Nov-18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0A52F-9909-41E5-AEF2-02E5F8B05AAB}" type="datetimeFigureOut">
              <a:rPr lang="en-US" smtClean="0"/>
              <a:pPr/>
              <a:t>04-Nov-18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0A52F-9909-41E5-AEF2-02E5F8B05AAB}" type="datetimeFigureOut">
              <a:rPr lang="en-US" smtClean="0"/>
              <a:pPr/>
              <a:t>04-Nov-18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0A52F-9909-41E5-AEF2-02E5F8B05AAB}" type="datetimeFigureOut">
              <a:rPr lang="en-US" smtClean="0"/>
              <a:pPr/>
              <a:t>04-Nov-18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0A52F-9909-41E5-AEF2-02E5F8B05AAB}" type="datetimeFigureOut">
              <a:rPr lang="en-US" smtClean="0"/>
              <a:pPr/>
              <a:t>04-Nov-18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10A52F-9909-41E5-AEF2-02E5F8B05AAB}" type="datetimeFigureOut">
              <a:rPr lang="en-US" smtClean="0"/>
              <a:pPr/>
              <a:t>04-Nov-18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10A52F-9909-41E5-AEF2-02E5F8B05AAB}" type="datetimeFigureOut">
              <a:rPr lang="en-US" smtClean="0"/>
              <a:pPr/>
              <a:t>04-Nov-18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10A52F-9909-41E5-AEF2-02E5F8B05AAB}" type="datetimeFigureOut">
              <a:rPr lang="en-US" smtClean="0"/>
              <a:pPr/>
              <a:t>04-Nov-18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0A52F-9909-41E5-AEF2-02E5F8B05AAB}" type="datetimeFigureOut">
              <a:rPr lang="en-US" smtClean="0"/>
              <a:pPr/>
              <a:t>04-Nov-18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0A52F-9909-41E5-AEF2-02E5F8B05AAB}" type="datetimeFigureOut">
              <a:rPr lang="en-US" smtClean="0"/>
              <a:pPr/>
              <a:t>04-Nov-18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0A52F-9909-41E5-AEF2-02E5F8B05AAB}" type="datetimeFigureOut">
              <a:rPr lang="en-US" smtClean="0"/>
              <a:pPr/>
              <a:t>04-Nov-18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28136-26C6-43ED-B429-8084BCE01C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0A52F-9909-41E5-AEF2-02E5F8B05AAB}" type="datetimeFigureOut">
              <a:rPr lang="en-US" smtClean="0"/>
              <a:pPr/>
              <a:t>04-Nov-18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28136-26C6-43ED-B429-8084BCE01C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1470025"/>
          </a:xfrm>
        </p:spPr>
        <p:txBody>
          <a:bodyPr/>
          <a:lstStyle/>
          <a:p>
            <a:r>
              <a:rPr lang="en-US" b="1" dirty="0" smtClean="0"/>
              <a:t>Code Generation</a:t>
            </a:r>
            <a:endParaRPr lang="en-US" b="1" dirty="0"/>
          </a:p>
        </p:txBody>
      </p:sp>
      <p:sp>
        <p:nvSpPr>
          <p:cNvPr id="3" name="Subtitle 2"/>
          <p:cNvSpPr>
            <a:spLocks noGrp="1"/>
          </p:cNvSpPr>
          <p:nvPr>
            <p:ph type="subTitle" idx="1"/>
          </p:nvPr>
        </p:nvSpPr>
        <p:spPr/>
        <p:txBody>
          <a:bodyPr/>
          <a:lstStyle/>
          <a:p>
            <a:r>
              <a:rPr lang="en-US" b="1" dirty="0" smtClean="0">
                <a:solidFill>
                  <a:srgbClr val="002060"/>
                </a:solidFill>
              </a:rPr>
              <a:t>Md. Neamul Haque</a:t>
            </a:r>
          </a:p>
          <a:p>
            <a:r>
              <a:rPr lang="en-US" b="1" dirty="0" smtClean="0">
                <a:solidFill>
                  <a:srgbClr val="002060"/>
                </a:solidFill>
              </a:rPr>
              <a:t>Lecturer, CSE</a:t>
            </a:r>
          </a:p>
          <a:p>
            <a:r>
              <a:rPr lang="en-US" b="1" dirty="0" smtClean="0">
                <a:solidFill>
                  <a:srgbClr val="002060"/>
                </a:solidFill>
              </a:rPr>
              <a:t>Premier University</a:t>
            </a:r>
            <a:endParaRPr lang="en-US"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3857624" y="1342585"/>
            <a:ext cx="5120640" cy="2249370"/>
          </a:xfrm>
          <a:prstGeom prst="rect">
            <a:avLst/>
          </a:prstGeom>
          <a:noFill/>
          <a:ln w="9525">
            <a:solidFill>
              <a:srgbClr val="FF0000"/>
            </a:solidFill>
            <a:miter lim="800000"/>
            <a:headEnd/>
            <a:tailEnd/>
          </a:ln>
        </p:spPr>
      </p:pic>
      <p:sp>
        <p:nvSpPr>
          <p:cNvPr id="5" name="Rectangle 4"/>
          <p:cNvSpPr/>
          <p:nvPr/>
        </p:nvSpPr>
        <p:spPr>
          <a:xfrm>
            <a:off x="381000" y="539808"/>
            <a:ext cx="8382000" cy="1938992"/>
          </a:xfrm>
          <a:prstGeom prst="rect">
            <a:avLst/>
          </a:prstGeom>
        </p:spPr>
        <p:txBody>
          <a:bodyPr wrap="square">
            <a:spAutoFit/>
          </a:bodyPr>
          <a:lstStyle/>
          <a:p>
            <a:pPr algn="just"/>
            <a:r>
              <a:rPr lang="en-US" sz="2400" dirty="0"/>
              <a:t>This strategy often produces redundant loads and stores. For example, </a:t>
            </a:r>
            <a:r>
              <a:rPr lang="en-US" sz="2400" dirty="0" smtClean="0"/>
              <a:t>the sequence </a:t>
            </a:r>
            <a:r>
              <a:rPr lang="en-US" sz="2400" dirty="0"/>
              <a:t>of three-address </a:t>
            </a:r>
            <a:r>
              <a:rPr lang="en-US" sz="2400" dirty="0" smtClean="0"/>
              <a:t>statements:</a:t>
            </a:r>
          </a:p>
          <a:p>
            <a:r>
              <a:rPr lang="en-US" sz="2400" b="1" dirty="0" smtClean="0">
                <a:solidFill>
                  <a:srgbClr val="FF0000"/>
                </a:solidFill>
              </a:rPr>
              <a:t>a = b + c</a:t>
            </a:r>
          </a:p>
          <a:p>
            <a:r>
              <a:rPr lang="en-US" sz="2400" b="1" dirty="0" smtClean="0">
                <a:solidFill>
                  <a:srgbClr val="FF0000"/>
                </a:solidFill>
              </a:rPr>
              <a:t>d = a + e</a:t>
            </a:r>
          </a:p>
          <a:p>
            <a:r>
              <a:rPr lang="en-US" sz="2400" dirty="0" smtClean="0"/>
              <a:t>Would be translated into</a:t>
            </a:r>
            <a:endParaRPr lang="en-US" sz="2400" dirty="0"/>
          </a:p>
        </p:txBody>
      </p:sp>
      <p:sp>
        <p:nvSpPr>
          <p:cNvPr id="6" name="Rectangle 5"/>
          <p:cNvSpPr/>
          <p:nvPr/>
        </p:nvSpPr>
        <p:spPr>
          <a:xfrm>
            <a:off x="2819400" y="3910672"/>
            <a:ext cx="5699991" cy="1569660"/>
          </a:xfrm>
          <a:prstGeom prst="rect">
            <a:avLst/>
          </a:prstGeom>
          <a:ln>
            <a:solidFill>
              <a:srgbClr val="0000FF"/>
            </a:solidFill>
          </a:ln>
        </p:spPr>
        <p:txBody>
          <a:bodyPr wrap="square">
            <a:spAutoFit/>
          </a:bodyPr>
          <a:lstStyle/>
          <a:p>
            <a:pPr algn="just"/>
            <a:r>
              <a:rPr lang="en-US" sz="2400" dirty="0"/>
              <a:t>Here, the </a:t>
            </a:r>
            <a:r>
              <a:rPr lang="en-US" sz="2400" i="1" dirty="0">
                <a:solidFill>
                  <a:srgbClr val="FF0000"/>
                </a:solidFill>
              </a:rPr>
              <a:t>fourth statement</a:t>
            </a:r>
            <a:r>
              <a:rPr lang="en-US" sz="2400" dirty="0"/>
              <a:t> is redundant since it loads a value that has just </a:t>
            </a:r>
            <a:r>
              <a:rPr lang="en-US" sz="2400" dirty="0" smtClean="0"/>
              <a:t>been stored</a:t>
            </a:r>
            <a:r>
              <a:rPr lang="en-US" sz="2400" dirty="0"/>
              <a:t>, and so is the third if a is not subsequently used</a:t>
            </a:r>
            <a:r>
              <a:rPr lang="en-US" sz="2400" dirty="0" smtClean="0"/>
              <a:t>.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19522"/>
            <a:ext cx="8382000" cy="4893647"/>
          </a:xfrm>
          <a:prstGeom prst="rect">
            <a:avLst/>
          </a:prstGeom>
        </p:spPr>
        <p:txBody>
          <a:bodyPr wrap="square">
            <a:spAutoFit/>
          </a:bodyPr>
          <a:lstStyle/>
          <a:p>
            <a:pPr algn="just">
              <a:buFont typeface="Wingdings" pitchFamily="2" charset="2"/>
              <a:buChar char="§"/>
            </a:pPr>
            <a:r>
              <a:rPr lang="en-US" sz="2400" dirty="0"/>
              <a:t>The quality of the generated code is usually determined by its speed </a:t>
            </a:r>
            <a:r>
              <a:rPr lang="en-US" sz="2400" dirty="0" smtClean="0"/>
              <a:t>&amp; size</a:t>
            </a:r>
            <a:r>
              <a:rPr lang="en-US" sz="2400" dirty="0"/>
              <a:t>. </a:t>
            </a:r>
            <a:endParaRPr lang="en-US" sz="2400" dirty="0" smtClean="0"/>
          </a:p>
          <a:p>
            <a:pPr algn="just">
              <a:buFont typeface="Wingdings" pitchFamily="2" charset="2"/>
              <a:buChar char="§"/>
            </a:pPr>
            <a:r>
              <a:rPr lang="en-US" sz="2400" dirty="0" smtClean="0"/>
              <a:t>On </a:t>
            </a:r>
            <a:r>
              <a:rPr lang="en-US" sz="2400" dirty="0"/>
              <a:t>most machines, a given IR program can be implemented by </a:t>
            </a:r>
            <a:r>
              <a:rPr lang="en-US" sz="2400" dirty="0" smtClean="0"/>
              <a:t>many different </a:t>
            </a:r>
            <a:r>
              <a:rPr lang="en-US" sz="2400" dirty="0"/>
              <a:t>code sequences, with significant cost differences between the </a:t>
            </a:r>
            <a:r>
              <a:rPr lang="en-US" sz="2400" dirty="0" smtClean="0"/>
              <a:t>different implementations</a:t>
            </a:r>
            <a:r>
              <a:rPr lang="en-US" sz="2400" dirty="0"/>
              <a:t>. </a:t>
            </a:r>
            <a:endParaRPr lang="en-US" sz="2400" dirty="0" smtClean="0"/>
          </a:p>
          <a:p>
            <a:pPr algn="just">
              <a:buFont typeface="Wingdings" pitchFamily="2" charset="2"/>
              <a:buChar char="§"/>
            </a:pPr>
            <a:r>
              <a:rPr lang="en-US" sz="2400" dirty="0" smtClean="0"/>
              <a:t>A </a:t>
            </a:r>
            <a:r>
              <a:rPr lang="en-US" sz="2400" dirty="0"/>
              <a:t>naive translation of the intermediate code may </a:t>
            </a:r>
            <a:r>
              <a:rPr lang="en-US" sz="2400" dirty="0" smtClean="0"/>
              <a:t>therefore lead </a:t>
            </a:r>
            <a:r>
              <a:rPr lang="en-US" sz="2400" dirty="0"/>
              <a:t>to correct but unacceptably inefficient target code.</a:t>
            </a:r>
          </a:p>
          <a:p>
            <a:pPr algn="just">
              <a:buFont typeface="Wingdings" pitchFamily="2" charset="2"/>
              <a:buChar char="v"/>
            </a:pPr>
            <a:r>
              <a:rPr lang="en-US" sz="2400" dirty="0"/>
              <a:t>For example, if the target machine has an "increment" instruction (INC) </a:t>
            </a:r>
            <a:r>
              <a:rPr lang="en-US" sz="2400" dirty="0" smtClean="0"/>
              <a:t>, then </a:t>
            </a:r>
            <a:r>
              <a:rPr lang="en-US" sz="2400" dirty="0"/>
              <a:t>the three-address statement </a:t>
            </a:r>
            <a:r>
              <a:rPr lang="en-US" sz="2400" b="1" dirty="0"/>
              <a:t>a = a + 1</a:t>
            </a:r>
            <a:r>
              <a:rPr lang="en-US" sz="2400" dirty="0"/>
              <a:t> may be implemented more </a:t>
            </a:r>
            <a:r>
              <a:rPr lang="en-US" sz="2400" dirty="0" smtClean="0"/>
              <a:t>efficiently by </a:t>
            </a:r>
            <a:r>
              <a:rPr lang="en-US" sz="2400" dirty="0"/>
              <a:t>the single instruction </a:t>
            </a:r>
            <a:r>
              <a:rPr lang="en-US" sz="2400" b="1" dirty="0">
                <a:solidFill>
                  <a:srgbClr val="FF0000"/>
                </a:solidFill>
              </a:rPr>
              <a:t>INC a</a:t>
            </a:r>
            <a:r>
              <a:rPr lang="en-US" sz="2400" dirty="0"/>
              <a:t>, rather than by a more obvious sequence </a:t>
            </a:r>
            <a:r>
              <a:rPr lang="en-US" sz="2400" dirty="0" smtClean="0"/>
              <a:t>that loads </a:t>
            </a:r>
            <a:r>
              <a:rPr lang="en-US" sz="2400" b="1" dirty="0"/>
              <a:t>a</a:t>
            </a:r>
            <a:r>
              <a:rPr lang="en-US" sz="2400" dirty="0"/>
              <a:t> into a register, adds one to the register, and then stores the result </a:t>
            </a:r>
            <a:r>
              <a:rPr lang="en-US" sz="2400" dirty="0" smtClean="0"/>
              <a:t>back into </a:t>
            </a:r>
            <a:r>
              <a:rPr lang="en-US" sz="2400" b="1" dirty="0"/>
              <a:t>a</a:t>
            </a:r>
            <a:r>
              <a:rPr lang="en-US" sz="2400" dirty="0"/>
              <a:t>:</a:t>
            </a:r>
          </a:p>
        </p:txBody>
      </p:sp>
      <p:pic>
        <p:nvPicPr>
          <p:cNvPr id="3074" name="Picture 2"/>
          <p:cNvPicPr>
            <a:picLocks noChangeAspect="1" noChangeArrowheads="1"/>
          </p:cNvPicPr>
          <p:nvPr/>
        </p:nvPicPr>
        <p:blipFill>
          <a:blip r:embed="rId2" cstate="print"/>
          <a:srcRect/>
          <a:stretch>
            <a:fillRect/>
          </a:stretch>
        </p:blipFill>
        <p:spPr bwMode="auto">
          <a:xfrm>
            <a:off x="1600199" y="5257786"/>
            <a:ext cx="5943600" cy="1457872"/>
          </a:xfrm>
          <a:prstGeom prst="rect">
            <a:avLst/>
          </a:prstGeom>
          <a:noFill/>
          <a:ln w="9525">
            <a:solidFill>
              <a:srgbClr val="0000FF"/>
            </a:solid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Register Allocation</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smtClean="0"/>
              <a:t>A key problem in code generation is deciding </a:t>
            </a:r>
            <a:r>
              <a:rPr lang="en-US" b="1" i="1" dirty="0" smtClean="0">
                <a:solidFill>
                  <a:srgbClr val="FF0000"/>
                </a:solidFill>
              </a:rPr>
              <a:t>what values to hold in what registers</a:t>
            </a:r>
            <a:r>
              <a:rPr lang="en-US" dirty="0" smtClean="0"/>
              <a:t>. </a:t>
            </a:r>
          </a:p>
          <a:p>
            <a:pPr algn="just"/>
            <a:r>
              <a:rPr lang="en-US" b="1" dirty="0" smtClean="0"/>
              <a:t>Registers are the fastest </a:t>
            </a:r>
            <a:r>
              <a:rPr lang="en-US" dirty="0" smtClean="0"/>
              <a:t>computational unit on the target machine, but we usually do not have enough of them to hold all values. </a:t>
            </a:r>
          </a:p>
          <a:p>
            <a:pPr algn="just"/>
            <a:r>
              <a:rPr lang="en-US" dirty="0" smtClean="0"/>
              <a:t>Values </a:t>
            </a:r>
            <a:r>
              <a:rPr lang="en-US" b="1" dirty="0" smtClean="0"/>
              <a:t>not held in registers </a:t>
            </a:r>
            <a:r>
              <a:rPr lang="en-US" dirty="0" smtClean="0"/>
              <a:t>need to reside in </a:t>
            </a:r>
            <a:r>
              <a:rPr lang="en-US" b="1" dirty="0" smtClean="0"/>
              <a:t>memory</a:t>
            </a:r>
            <a:r>
              <a:rPr lang="en-US" dirty="0" smtClean="0"/>
              <a:t>. </a:t>
            </a:r>
          </a:p>
          <a:p>
            <a:pPr algn="just"/>
            <a:r>
              <a:rPr lang="en-US" dirty="0" smtClean="0"/>
              <a:t>Instructions involving </a:t>
            </a:r>
            <a:r>
              <a:rPr lang="en-US" b="1" dirty="0" smtClean="0"/>
              <a:t>register operands are invariably shorter &amp; faster </a:t>
            </a:r>
            <a:r>
              <a:rPr lang="en-US" dirty="0" smtClean="0"/>
              <a:t>than those involving operands in memory, </a:t>
            </a:r>
            <a:r>
              <a:rPr lang="en-US" i="1" dirty="0" smtClean="0">
                <a:solidFill>
                  <a:srgbClr val="0000FF"/>
                </a:solidFill>
              </a:rPr>
              <a:t>so efficient utilization of registers is particularly important</a:t>
            </a:r>
            <a:r>
              <a:rPr lang="en-US" dirty="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use of registers is often subdivided into two sub problems: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1. </a:t>
            </a:r>
            <a:r>
              <a:rPr lang="en-US" b="1" i="1" dirty="0" smtClean="0">
                <a:solidFill>
                  <a:srgbClr val="0000FF"/>
                </a:solidFill>
              </a:rPr>
              <a:t>Register allocation</a:t>
            </a:r>
            <a:r>
              <a:rPr lang="en-US" dirty="0" smtClean="0"/>
              <a:t>, during which we select the set of variables that will reside in registers at each point in the program.</a:t>
            </a:r>
          </a:p>
          <a:p>
            <a:pPr algn="just"/>
            <a:r>
              <a:rPr lang="en-US" dirty="0" smtClean="0"/>
              <a:t>2. </a:t>
            </a:r>
            <a:r>
              <a:rPr lang="en-US" b="1" i="1" dirty="0" smtClean="0">
                <a:solidFill>
                  <a:srgbClr val="0000FF"/>
                </a:solidFill>
              </a:rPr>
              <a:t>Register assignment</a:t>
            </a:r>
            <a:r>
              <a:rPr lang="en-US" dirty="0" smtClean="0"/>
              <a:t>, during which we pick the specific register that a variable will reside in.</a:t>
            </a:r>
          </a:p>
          <a:p>
            <a:pPr algn="just"/>
            <a:r>
              <a:rPr lang="en-US" dirty="0" smtClean="0"/>
              <a:t>Finding an optimal assignment of registers to variables is difficult, even with single-register machines.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Evaluation Order</a:t>
            </a:r>
            <a:endParaRPr lang="en-US" b="1" dirty="0"/>
          </a:p>
        </p:txBody>
      </p:sp>
      <p:sp>
        <p:nvSpPr>
          <p:cNvPr id="3" name="Content Placeholder 2"/>
          <p:cNvSpPr>
            <a:spLocks noGrp="1"/>
          </p:cNvSpPr>
          <p:nvPr>
            <p:ph idx="1"/>
          </p:nvPr>
        </p:nvSpPr>
        <p:spPr/>
        <p:txBody>
          <a:bodyPr>
            <a:normAutofit/>
          </a:bodyPr>
          <a:lstStyle/>
          <a:p>
            <a:pPr algn="just"/>
            <a:r>
              <a:rPr lang="en-US" dirty="0" smtClean="0"/>
              <a:t>The order in which computations are performed can affect the efficiency of the target code. </a:t>
            </a:r>
          </a:p>
          <a:p>
            <a:pPr algn="just"/>
            <a:r>
              <a:rPr lang="en-US" dirty="0" smtClean="0"/>
              <a:t>Some computation orders require fewer registers to hold intermediate results than others. </a:t>
            </a:r>
          </a:p>
          <a:p>
            <a:pPr algn="just"/>
            <a:r>
              <a:rPr lang="en-US" dirty="0" smtClean="0"/>
              <a:t>However, picking a best order in the general case is a difficult NP-complete problem.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 Simple Target Machine Model</a:t>
            </a:r>
            <a:endParaRPr lang="en-US" b="1" dirty="0"/>
          </a:p>
        </p:txBody>
      </p:sp>
      <p:sp>
        <p:nvSpPr>
          <p:cNvPr id="3" name="Content Placeholder 2"/>
          <p:cNvSpPr>
            <a:spLocks noGrp="1"/>
          </p:cNvSpPr>
          <p:nvPr>
            <p:ph idx="1"/>
          </p:nvPr>
        </p:nvSpPr>
        <p:spPr/>
        <p:txBody>
          <a:bodyPr>
            <a:normAutofit fontScale="85000" lnSpcReduction="10000"/>
          </a:bodyPr>
          <a:lstStyle/>
          <a:p>
            <a:pPr algn="just"/>
            <a:r>
              <a:rPr lang="en-US" dirty="0" smtClean="0"/>
              <a:t>Our target computer models a three-address machine with load &amp; store operations, computation operations, jump operations, &amp; conditional jumps. </a:t>
            </a:r>
          </a:p>
          <a:p>
            <a:pPr algn="just"/>
            <a:r>
              <a:rPr lang="en-US" dirty="0" smtClean="0"/>
              <a:t>The underlying computer is a byte-addressable machine with n general-purpose registers, R</a:t>
            </a:r>
            <a:r>
              <a:rPr lang="en-US" baseline="-25000" dirty="0" smtClean="0"/>
              <a:t>0</a:t>
            </a:r>
            <a:r>
              <a:rPr lang="en-US" dirty="0" smtClean="0"/>
              <a:t>, R</a:t>
            </a:r>
            <a:r>
              <a:rPr lang="en-US" baseline="-25000" dirty="0" smtClean="0"/>
              <a:t>1</a:t>
            </a:r>
            <a:r>
              <a:rPr lang="en-US" dirty="0" smtClean="0"/>
              <a:t>, . . . , R</a:t>
            </a:r>
            <a:r>
              <a:rPr lang="en-US" baseline="-25000" dirty="0" smtClean="0"/>
              <a:t>n-1</a:t>
            </a:r>
            <a:r>
              <a:rPr lang="en-US" dirty="0" smtClean="0"/>
              <a:t> . </a:t>
            </a:r>
          </a:p>
          <a:p>
            <a:pPr algn="just"/>
            <a:r>
              <a:rPr lang="en-US" dirty="0" smtClean="0"/>
              <a:t>A full-fledged assembly language would have scores of instructions. </a:t>
            </a:r>
          </a:p>
          <a:p>
            <a:pPr algn="just"/>
            <a:r>
              <a:rPr lang="en-US" dirty="0" smtClean="0"/>
              <a:t>Most instructions consists of an operator, followed by a target, followed by a list of source operands. </a:t>
            </a:r>
          </a:p>
          <a:p>
            <a:pPr algn="just"/>
            <a:r>
              <a:rPr lang="en-US" dirty="0" smtClean="0"/>
              <a:t>A label may precede an instruction.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Instructions</a:t>
            </a:r>
            <a:endParaRPr lang="en-US" b="1" dirty="0"/>
          </a:p>
        </p:txBody>
      </p:sp>
      <p:pic>
        <p:nvPicPr>
          <p:cNvPr id="1026" name="Picture 2"/>
          <p:cNvPicPr>
            <a:picLocks noChangeAspect="1" noChangeArrowheads="1"/>
          </p:cNvPicPr>
          <p:nvPr/>
        </p:nvPicPr>
        <p:blipFill>
          <a:blip r:embed="rId2" cstate="print"/>
          <a:srcRect/>
          <a:stretch>
            <a:fillRect/>
          </a:stretch>
        </p:blipFill>
        <p:spPr bwMode="auto">
          <a:xfrm>
            <a:off x="285750" y="2096037"/>
            <a:ext cx="8595360" cy="266208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838194"/>
            <a:ext cx="8503920" cy="235356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04800" y="3810000"/>
            <a:ext cx="8412480" cy="236601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Modes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14324" y="1714500"/>
            <a:ext cx="8686800" cy="4077241"/>
          </a:xfrm>
          <a:prstGeom prst="rect">
            <a:avLst/>
          </a:prstGeom>
          <a:noFill/>
          <a:ln w="9525">
            <a:solidFill>
              <a:srgbClr val="FFFF00"/>
            </a:solidFill>
            <a:miter lim="800000"/>
            <a:headEnd/>
            <a:tailEnd/>
          </a:ln>
        </p:spPr>
      </p:pic>
      <p:sp>
        <p:nvSpPr>
          <p:cNvPr id="4" name="Rectangle 3"/>
          <p:cNvSpPr/>
          <p:nvPr/>
        </p:nvSpPr>
        <p:spPr>
          <a:xfrm>
            <a:off x="3665331" y="2590800"/>
            <a:ext cx="192024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04360" y="3555642"/>
            <a:ext cx="164592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9600" y="3886200"/>
            <a:ext cx="374904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2400" y="838199"/>
            <a:ext cx="8778240" cy="5181914"/>
          </a:xfrm>
          <a:prstGeom prst="rect">
            <a:avLst/>
          </a:prstGeom>
          <a:noFill/>
          <a:ln w="9525">
            <a:solidFill>
              <a:srgbClr val="00B050"/>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Takes as input intermediate representation (IR) produced by the font end of the compiler, along with relevant symbol table information, &amp; </a:t>
            </a:r>
            <a:r>
              <a:rPr lang="en-US" dirty="0" smtClean="0">
                <a:solidFill>
                  <a:srgbClr val="002060"/>
                </a:solidFill>
              </a:rPr>
              <a:t>produces as output a semantically equivalent target program </a:t>
            </a:r>
            <a:endParaRPr lang="en-US" dirty="0">
              <a:solidFill>
                <a:srgbClr val="002060"/>
              </a:solidFill>
            </a:endParaRPr>
          </a:p>
        </p:txBody>
      </p:sp>
      <p:pic>
        <p:nvPicPr>
          <p:cNvPr id="1026" name="Picture 2"/>
          <p:cNvPicPr>
            <a:picLocks noChangeAspect="1" noChangeArrowheads="1"/>
          </p:cNvPicPr>
          <p:nvPr/>
        </p:nvPicPr>
        <p:blipFill>
          <a:blip r:embed="rId2" cstate="print"/>
          <a:srcRect/>
          <a:stretch>
            <a:fillRect/>
          </a:stretch>
        </p:blipFill>
        <p:spPr bwMode="auto">
          <a:xfrm>
            <a:off x="152400" y="4572000"/>
            <a:ext cx="8869680" cy="1086797"/>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80999" y="609594"/>
            <a:ext cx="8686800" cy="663197"/>
          </a:xfrm>
          <a:prstGeom prst="rect">
            <a:avLst/>
          </a:prstGeom>
          <a:noFill/>
          <a:ln w="9525">
            <a:solidFill>
              <a:srgbClr val="00B050"/>
            </a:solid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609600" y="2852715"/>
            <a:ext cx="8229600" cy="237088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43840" y="1371600"/>
            <a:ext cx="8686800" cy="4724400"/>
          </a:xfrm>
          <a:prstGeom prst="rect">
            <a:avLst/>
          </a:prstGeom>
          <a:ln w="88900" cap="sq" cmpd="thickThin">
            <a:solidFill>
              <a:srgbClr val="00B050"/>
            </a:solidFill>
            <a:prstDash val="solid"/>
            <a:miter lim="800000"/>
          </a:ln>
          <a:effectLst>
            <a:innerShdw blurRad="76200">
              <a:srgbClr val="000000"/>
            </a:inn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457200" y="609596"/>
            <a:ext cx="8229600" cy="2514604"/>
          </a:xfrm>
          <a:prstGeom prst="rect">
            <a:avLst/>
          </a:prstGeom>
          <a:ln w="228600" cap="sq" cmpd="thickThin">
            <a:solidFill>
              <a:schemeClr val="accent3">
                <a:lumMod val="75000"/>
              </a:schemeClr>
            </a:solidFill>
            <a:prstDash val="solid"/>
            <a:miter lim="800000"/>
          </a:ln>
          <a:effectLst>
            <a:innerShdw blurRad="76200">
              <a:srgbClr val="000000"/>
            </a:innerShdw>
          </a:effectLst>
        </p:spPr>
      </p:pic>
      <p:pic>
        <p:nvPicPr>
          <p:cNvPr id="7171" name="Picture 3"/>
          <p:cNvPicPr>
            <a:picLocks noChangeAspect="1" noChangeArrowheads="1"/>
          </p:cNvPicPr>
          <p:nvPr/>
        </p:nvPicPr>
        <p:blipFill>
          <a:blip r:embed="rId3" cstate="print"/>
          <a:srcRect/>
          <a:stretch>
            <a:fillRect/>
          </a:stretch>
        </p:blipFill>
        <p:spPr bwMode="auto">
          <a:xfrm>
            <a:off x="228599" y="3752844"/>
            <a:ext cx="8595360" cy="2266956"/>
          </a:xfrm>
          <a:prstGeom prst="rect">
            <a:avLst/>
          </a:prstGeom>
          <a:ln w="88900" cap="sq" cmpd="thickThin">
            <a:solidFill>
              <a:srgbClr val="C00000"/>
            </a:solidFill>
            <a:prstDash val="solid"/>
            <a:miter lim="800000"/>
          </a:ln>
          <a:effectLst>
            <a:innerShdw blurRad="76200">
              <a:srgbClr val="000000"/>
            </a:inn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04799" y="2283870"/>
            <a:ext cx="8595360" cy="1848811"/>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228600" y="2219325"/>
            <a:ext cx="8595360" cy="4029075"/>
          </a:xfrm>
          <a:prstGeom prst="rect">
            <a:avLst/>
          </a:prstGeom>
          <a:ln w="57150" cap="sq">
            <a:solidFill>
              <a:srgbClr val="00B050"/>
            </a:solidFill>
            <a:miter lim="800000"/>
          </a:ln>
          <a:effectLst>
            <a:outerShdw blurRad="57150" dist="50800" dir="2700000" algn="tl" rotWithShape="0">
              <a:srgbClr val="000000">
                <a:alpha val="40000"/>
              </a:srgbClr>
            </a:outerShdw>
          </a:effectLst>
        </p:spPr>
      </p:pic>
      <p:pic>
        <p:nvPicPr>
          <p:cNvPr id="5" name="Picture 3"/>
          <p:cNvPicPr>
            <a:picLocks noChangeAspect="1" noChangeArrowheads="1"/>
          </p:cNvPicPr>
          <p:nvPr/>
        </p:nvPicPr>
        <p:blipFill>
          <a:blip r:embed="rId3" cstate="print"/>
          <a:srcRect/>
          <a:stretch>
            <a:fillRect/>
          </a:stretch>
        </p:blipFill>
        <p:spPr bwMode="auto">
          <a:xfrm>
            <a:off x="381000" y="609590"/>
            <a:ext cx="8321040" cy="998019"/>
          </a:xfrm>
          <a:prstGeom prst="rect">
            <a:avLst/>
          </a:prstGeom>
          <a:ln w="127000" cap="sq">
            <a:solidFill>
              <a:schemeClr val="accent6">
                <a:lumMod val="60000"/>
                <a:lumOff val="40000"/>
              </a:schemeClr>
            </a:solidFill>
            <a:miter lim="800000"/>
          </a:ln>
          <a:effectLst>
            <a:outerShdw blurRad="57150" dist="50800" dir="2700000" algn="tl" rotWithShape="0">
              <a:srgbClr val="000000">
                <a:alpha val="4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 &amp; Instructions Costs</a:t>
            </a:r>
            <a:endParaRPr lang="en-US" b="1" dirty="0"/>
          </a:p>
        </p:txBody>
      </p:sp>
      <p:sp>
        <p:nvSpPr>
          <p:cNvPr id="3" name="Content Placeholder 2"/>
          <p:cNvSpPr>
            <a:spLocks noGrp="1"/>
          </p:cNvSpPr>
          <p:nvPr>
            <p:ph idx="1"/>
          </p:nvPr>
        </p:nvSpPr>
        <p:spPr>
          <a:xfrm>
            <a:off x="533400" y="2590800"/>
            <a:ext cx="8229600" cy="4114800"/>
          </a:xfrm>
        </p:spPr>
        <p:txBody>
          <a:bodyPr>
            <a:normAutofit/>
          </a:bodyPr>
          <a:lstStyle/>
          <a:p>
            <a:pPr algn="just"/>
            <a:r>
              <a:rPr lang="en-US" dirty="0" smtClean="0"/>
              <a:t>This cost corresponds to the length in words of the instruction.</a:t>
            </a:r>
          </a:p>
          <a:p>
            <a:pPr algn="just"/>
            <a:r>
              <a:rPr lang="en-US" dirty="0" smtClean="0"/>
              <a:t> Addressing modes involving:</a:t>
            </a:r>
          </a:p>
          <a:p>
            <a:pPr algn="just">
              <a:buFont typeface="Wingdings" pitchFamily="2" charset="2"/>
              <a:buChar char="§"/>
            </a:pPr>
            <a:r>
              <a:rPr lang="en-US" i="1" dirty="0" smtClean="0">
                <a:solidFill>
                  <a:srgbClr val="0000FF"/>
                </a:solidFill>
              </a:rPr>
              <a:t>registers have zero additional cost</a:t>
            </a:r>
            <a:r>
              <a:rPr lang="en-US" dirty="0" smtClean="0"/>
              <a:t>, </a:t>
            </a:r>
          </a:p>
          <a:p>
            <a:pPr algn="just">
              <a:buFont typeface="Wingdings" pitchFamily="2" charset="2"/>
              <a:buChar char="§"/>
            </a:pPr>
            <a:r>
              <a:rPr lang="en-US" i="1" dirty="0" smtClean="0">
                <a:solidFill>
                  <a:srgbClr val="0000FF"/>
                </a:solidFill>
              </a:rPr>
              <a:t>a memory location or constant have an additional cost of one</a:t>
            </a:r>
          </a:p>
          <a:p>
            <a:pPr algn="just"/>
            <a:r>
              <a:rPr lang="en-US" sz="2000" b="1" dirty="0" smtClean="0">
                <a:solidFill>
                  <a:srgbClr val="FF0000"/>
                </a:solidFill>
              </a:rPr>
              <a:t>because such operands have to be stored in the words following the instruction</a:t>
            </a:r>
            <a:endParaRPr lang="en-US" sz="2000" b="1" dirty="0">
              <a:solidFill>
                <a:srgbClr val="FF0000"/>
              </a:solidFill>
            </a:endParaRPr>
          </a:p>
        </p:txBody>
      </p:sp>
      <p:sp>
        <p:nvSpPr>
          <p:cNvPr id="4" name="Rectangle 3"/>
          <p:cNvSpPr/>
          <p:nvPr/>
        </p:nvSpPr>
        <p:spPr>
          <a:xfrm>
            <a:off x="1676400" y="1524000"/>
            <a:ext cx="57912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sz="2800" b="1" dirty="0" smtClean="0">
                <a:solidFill>
                  <a:srgbClr val="0000FF"/>
                </a:solidFill>
              </a:rPr>
              <a:t>Cost =</a:t>
            </a:r>
            <a:r>
              <a:rPr lang="en-US" sz="2800" dirty="0" smtClean="0"/>
              <a:t> </a:t>
            </a:r>
            <a:r>
              <a:rPr lang="en-US" sz="2800" b="1" dirty="0" smtClean="0">
                <a:solidFill>
                  <a:srgbClr val="FF0000"/>
                </a:solidFill>
              </a:rPr>
              <a:t>1 + costs associated with addressing modes of the operands</a:t>
            </a:r>
            <a:r>
              <a:rPr lang="en-US" sz="2800" dirty="0" smtClean="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52400" y="1985954"/>
            <a:ext cx="8686800" cy="3881445"/>
          </a:xfrm>
          <a:prstGeom prst="rect">
            <a:avLst/>
          </a:prstGeom>
          <a:ln w="38100" cap="sq">
            <a:solidFill>
              <a:srgbClr val="00CC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More Examples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7996490"/>
              </p:ext>
            </p:extLst>
          </p:nvPr>
        </p:nvGraphicFramePr>
        <p:xfrm>
          <a:off x="1371600" y="1676400"/>
          <a:ext cx="6705600" cy="4114800"/>
        </p:xfrm>
        <a:graphic>
          <a:graphicData uri="http://schemas.openxmlformats.org/drawingml/2006/table">
            <a:tbl>
              <a:tblPr firstRow="1" bandRow="1">
                <a:tableStyleId>{5C22544A-7EE6-4342-B048-85BDC9FD1C3A}</a:tableStyleId>
              </a:tblPr>
              <a:tblGrid>
                <a:gridCol w="2235200"/>
                <a:gridCol w="2413000"/>
                <a:gridCol w="2057400"/>
              </a:tblGrid>
              <a:tr h="370840">
                <a:tc>
                  <a:txBody>
                    <a:bodyPr/>
                    <a:lstStyle/>
                    <a:p>
                      <a:r>
                        <a:rPr lang="en-US" sz="2400" dirty="0" smtClean="0"/>
                        <a:t>Instructions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smtClean="0"/>
                        <a:t>Cost/instruction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smtClean="0"/>
                        <a:t>Cost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400" b="1" dirty="0" smtClean="0">
                          <a:solidFill>
                            <a:srgbClr val="FF0000"/>
                          </a:solidFill>
                        </a:rPr>
                        <a:t>MOV  b, R</a:t>
                      </a:r>
                      <a:r>
                        <a:rPr lang="en-US" sz="2400" b="1" baseline="-25000" dirty="0" smtClean="0">
                          <a:solidFill>
                            <a:srgbClr val="FF0000"/>
                          </a:solidFill>
                        </a:rPr>
                        <a:t>0</a:t>
                      </a:r>
                    </a:p>
                    <a:p>
                      <a:r>
                        <a:rPr lang="en-US" sz="2400" b="1" dirty="0" smtClean="0">
                          <a:solidFill>
                            <a:srgbClr val="FF0000"/>
                          </a:solidFill>
                        </a:rPr>
                        <a:t>ADD c, R</a:t>
                      </a:r>
                      <a:r>
                        <a:rPr lang="en-US" sz="2400" b="1" baseline="-25000" dirty="0" smtClean="0">
                          <a:solidFill>
                            <a:srgbClr val="FF0000"/>
                          </a:solidFill>
                        </a:rPr>
                        <a:t>0</a:t>
                      </a:r>
                    </a:p>
                    <a:p>
                      <a:r>
                        <a:rPr lang="en-US" sz="2400" b="1" dirty="0" smtClean="0">
                          <a:solidFill>
                            <a:srgbClr val="FF0000"/>
                          </a:solidFill>
                        </a:rPr>
                        <a:t>MOV R</a:t>
                      </a:r>
                      <a:r>
                        <a:rPr lang="en-US" sz="2400" b="1" baseline="-25000" dirty="0" smtClean="0">
                          <a:solidFill>
                            <a:srgbClr val="FF0000"/>
                          </a:solidFill>
                        </a:rPr>
                        <a:t>0</a:t>
                      </a:r>
                      <a:r>
                        <a:rPr lang="en-US" sz="2400" b="1" dirty="0" smtClean="0">
                          <a:solidFill>
                            <a:srgbClr val="FF0000"/>
                          </a:solidFill>
                        </a:rPr>
                        <a:t>,</a:t>
                      </a:r>
                      <a:r>
                        <a:rPr lang="en-US" sz="2400" b="1" baseline="0" dirty="0" smtClean="0">
                          <a:solidFill>
                            <a:srgbClr val="FF0000"/>
                          </a:solidFill>
                        </a:rPr>
                        <a:t> a</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dirty="0" smtClean="0">
                          <a:solidFill>
                            <a:srgbClr val="FF0000"/>
                          </a:solidFill>
                        </a:rPr>
                        <a:t>1+1 =2</a:t>
                      </a:r>
                    </a:p>
                    <a:p>
                      <a:r>
                        <a:rPr lang="en-US" sz="2400" b="1" dirty="0" smtClean="0">
                          <a:solidFill>
                            <a:srgbClr val="FF0000"/>
                          </a:solidFill>
                        </a:rPr>
                        <a:t>1 + 1 =2</a:t>
                      </a:r>
                    </a:p>
                    <a:p>
                      <a:r>
                        <a:rPr lang="en-US" sz="2400" b="1" dirty="0" smtClean="0">
                          <a:solidFill>
                            <a:srgbClr val="FF0000"/>
                          </a:solidFill>
                        </a:rPr>
                        <a:t>1 + 1 =2</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1" dirty="0" smtClean="0">
                        <a:solidFill>
                          <a:srgbClr val="FF0000"/>
                        </a:solidFill>
                      </a:endParaRPr>
                    </a:p>
                    <a:p>
                      <a:r>
                        <a:rPr lang="en-US" sz="2400" b="1" dirty="0" smtClean="0">
                          <a:solidFill>
                            <a:srgbClr val="FF0000"/>
                          </a:solidFill>
                        </a:rPr>
                        <a:t>Total=06</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400" b="1" dirty="0" smtClean="0"/>
                        <a:t>MOV  b, a</a:t>
                      </a:r>
                    </a:p>
                    <a:p>
                      <a:r>
                        <a:rPr lang="en-US" sz="2400" b="1" dirty="0" smtClean="0"/>
                        <a:t>ADD</a:t>
                      </a:r>
                      <a:r>
                        <a:rPr lang="en-US" sz="2400" b="1" baseline="0" dirty="0" smtClean="0"/>
                        <a:t> c, a</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dirty="0" smtClean="0"/>
                        <a:t>1 + 2 =3</a:t>
                      </a:r>
                    </a:p>
                    <a:p>
                      <a:r>
                        <a:rPr lang="en-US" sz="2400" b="1" dirty="0" smtClean="0"/>
                        <a:t>1 + 2 = 3</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1" dirty="0" smtClean="0"/>
                    </a:p>
                    <a:p>
                      <a:r>
                        <a:rPr lang="en-US" sz="2400" b="1" dirty="0" smtClean="0"/>
                        <a:t>Total =</a:t>
                      </a:r>
                      <a:r>
                        <a:rPr lang="en-US" sz="2400" b="1" baseline="0" dirty="0" smtClean="0"/>
                        <a:t> 06</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400" b="1" dirty="0" smtClean="0">
                          <a:solidFill>
                            <a:srgbClr val="00CC00"/>
                          </a:solidFill>
                        </a:rPr>
                        <a:t>MOV  *R</a:t>
                      </a:r>
                      <a:r>
                        <a:rPr lang="en-US" sz="2400" b="1" baseline="-25000" dirty="0" smtClean="0">
                          <a:solidFill>
                            <a:srgbClr val="00CC00"/>
                          </a:solidFill>
                        </a:rPr>
                        <a:t>1</a:t>
                      </a:r>
                      <a:r>
                        <a:rPr lang="en-US" sz="2400" b="1" dirty="0" smtClean="0">
                          <a:solidFill>
                            <a:srgbClr val="00CC00"/>
                          </a:solidFill>
                        </a:rPr>
                        <a:t>,  *R</a:t>
                      </a:r>
                      <a:r>
                        <a:rPr lang="en-US" sz="2400" b="1" baseline="-25000" dirty="0" smtClean="0">
                          <a:solidFill>
                            <a:srgbClr val="00CC00"/>
                          </a:solidFill>
                        </a:rPr>
                        <a:t>0</a:t>
                      </a:r>
                    </a:p>
                    <a:p>
                      <a:r>
                        <a:rPr lang="en-US" sz="2400" b="1" dirty="0" smtClean="0">
                          <a:solidFill>
                            <a:srgbClr val="00CC00"/>
                          </a:solidFill>
                        </a:rPr>
                        <a:t>ADD *R</a:t>
                      </a:r>
                      <a:r>
                        <a:rPr lang="en-US" sz="2400" b="1" baseline="-25000" dirty="0" smtClean="0">
                          <a:solidFill>
                            <a:srgbClr val="00CC00"/>
                          </a:solidFill>
                        </a:rPr>
                        <a:t>2</a:t>
                      </a:r>
                      <a:r>
                        <a:rPr lang="en-US" sz="2400" b="1" dirty="0" smtClean="0">
                          <a:solidFill>
                            <a:srgbClr val="00CC00"/>
                          </a:solidFill>
                        </a:rPr>
                        <a:t>, *R</a:t>
                      </a:r>
                      <a:r>
                        <a:rPr lang="en-US" sz="2400" b="1" baseline="-25000" dirty="0" smtClean="0">
                          <a:solidFill>
                            <a:srgbClr val="00CC00"/>
                          </a:solidFill>
                        </a:rPr>
                        <a:t>0</a:t>
                      </a:r>
                      <a:endParaRPr lang="en-US" sz="2400" b="1" baseline="-25000" dirty="0">
                        <a:solidFill>
                          <a:srgbClr val="00CC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dirty="0" smtClean="0">
                          <a:solidFill>
                            <a:srgbClr val="00CC00"/>
                          </a:solidFill>
                        </a:rPr>
                        <a:t>1 + 0 = 1</a:t>
                      </a:r>
                    </a:p>
                    <a:p>
                      <a:r>
                        <a:rPr lang="en-US" sz="2400" b="1" dirty="0" smtClean="0">
                          <a:solidFill>
                            <a:srgbClr val="00CC00"/>
                          </a:solidFill>
                        </a:rPr>
                        <a:t>1 +</a:t>
                      </a:r>
                      <a:r>
                        <a:rPr lang="en-US" sz="2400" b="1" baseline="0" dirty="0" smtClean="0">
                          <a:solidFill>
                            <a:srgbClr val="00CC00"/>
                          </a:solidFill>
                        </a:rPr>
                        <a:t> 0 = </a:t>
                      </a:r>
                      <a:r>
                        <a:rPr lang="en-US" sz="2400" b="1" baseline="0" dirty="0" smtClean="0">
                          <a:solidFill>
                            <a:srgbClr val="00CC00"/>
                          </a:solidFill>
                        </a:rPr>
                        <a:t>1</a:t>
                      </a:r>
                      <a:endParaRPr lang="en-US" sz="2400" b="1" dirty="0">
                        <a:solidFill>
                          <a:srgbClr val="00CC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1" dirty="0" smtClean="0">
                        <a:solidFill>
                          <a:srgbClr val="00CC00"/>
                        </a:solidFill>
                      </a:endParaRPr>
                    </a:p>
                    <a:p>
                      <a:r>
                        <a:rPr lang="en-US" sz="2400" b="1" dirty="0" smtClean="0">
                          <a:solidFill>
                            <a:srgbClr val="00CC00"/>
                          </a:solidFill>
                        </a:rPr>
                        <a:t>Total = 02</a:t>
                      </a:r>
                      <a:endParaRPr lang="en-US" sz="2400" b="1" dirty="0">
                        <a:solidFill>
                          <a:srgbClr val="00CC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400" b="1" dirty="0" smtClean="0"/>
                        <a:t>ADD R</a:t>
                      </a:r>
                      <a:r>
                        <a:rPr lang="en-US" sz="2400" b="1" baseline="-25000" dirty="0" smtClean="0"/>
                        <a:t>2</a:t>
                      </a:r>
                      <a:r>
                        <a:rPr lang="en-US" sz="2400" b="1" dirty="0" smtClean="0"/>
                        <a:t>,</a:t>
                      </a:r>
                      <a:r>
                        <a:rPr lang="en-US" sz="2400" b="1" baseline="0" dirty="0" smtClean="0"/>
                        <a:t> R</a:t>
                      </a:r>
                      <a:r>
                        <a:rPr lang="en-US" sz="2400" b="1" baseline="-25000" dirty="0" smtClean="0"/>
                        <a:t>1</a:t>
                      </a:r>
                    </a:p>
                    <a:p>
                      <a:r>
                        <a:rPr lang="en-US" sz="2400" b="1" baseline="0" dirty="0" smtClean="0"/>
                        <a:t>MOV R</a:t>
                      </a:r>
                      <a:r>
                        <a:rPr lang="en-US" sz="2400" b="1" baseline="-25000" dirty="0" smtClean="0"/>
                        <a:t>1</a:t>
                      </a:r>
                      <a:r>
                        <a:rPr lang="en-US" sz="2400" b="1" baseline="0" dirty="0" smtClean="0"/>
                        <a:t>, a</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dirty="0" smtClean="0"/>
                        <a:t>1 + 0 = 1</a:t>
                      </a:r>
                    </a:p>
                    <a:p>
                      <a:r>
                        <a:rPr lang="en-US" sz="2400" b="1" dirty="0" smtClean="0"/>
                        <a:t>1 + 1 = 2</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1" dirty="0" smtClean="0"/>
                    </a:p>
                    <a:p>
                      <a:r>
                        <a:rPr lang="en-US" sz="2400" b="1" dirty="0" smtClean="0"/>
                        <a:t>Total</a:t>
                      </a:r>
                      <a:r>
                        <a:rPr lang="en-US" sz="2400" b="1" baseline="0" dirty="0" smtClean="0"/>
                        <a:t> = 03</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Blocks and Flow Graphs</a:t>
            </a:r>
            <a:endParaRPr lang="en-US" b="1" dirty="0"/>
          </a:p>
        </p:txBody>
      </p:sp>
      <p:sp>
        <p:nvSpPr>
          <p:cNvPr id="3" name="Content Placeholder 2"/>
          <p:cNvSpPr>
            <a:spLocks noGrp="1"/>
          </p:cNvSpPr>
          <p:nvPr>
            <p:ph idx="1"/>
          </p:nvPr>
        </p:nvSpPr>
        <p:spPr>
          <a:xfrm>
            <a:off x="457200" y="1600201"/>
            <a:ext cx="8229600" cy="457200"/>
          </a:xfrm>
        </p:spPr>
        <p:txBody>
          <a:bodyPr>
            <a:normAutofit fontScale="92500" lnSpcReduction="20000"/>
          </a:bodyPr>
          <a:lstStyle/>
          <a:p>
            <a:pPr algn="just"/>
            <a:r>
              <a:rPr lang="en-US" b="1" dirty="0" smtClean="0">
                <a:solidFill>
                  <a:srgbClr val="FF0000"/>
                </a:solidFill>
              </a:rPr>
              <a:t>Construction Rules:</a:t>
            </a:r>
            <a:endParaRPr lang="en-US" b="1" dirty="0">
              <a:solidFill>
                <a:srgbClr val="FF0000"/>
              </a:solidFill>
            </a:endParaRPr>
          </a:p>
        </p:txBody>
      </p:sp>
      <p:pic>
        <p:nvPicPr>
          <p:cNvPr id="10242" name="Picture 2"/>
          <p:cNvPicPr>
            <a:picLocks noChangeAspect="1" noChangeArrowheads="1"/>
          </p:cNvPicPr>
          <p:nvPr/>
        </p:nvPicPr>
        <p:blipFill>
          <a:blip r:embed="rId2" cstate="print"/>
          <a:srcRect/>
          <a:stretch>
            <a:fillRect/>
          </a:stretch>
        </p:blipFill>
        <p:spPr bwMode="auto">
          <a:xfrm>
            <a:off x="228599" y="2381244"/>
            <a:ext cx="8595360" cy="3163795"/>
          </a:xfrm>
          <a:prstGeom prst="rect">
            <a:avLst/>
          </a:prstGeom>
          <a:ln w="38100" cap="sq">
            <a:solidFill>
              <a:srgbClr val="00CC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Blocks</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First job is to </a:t>
            </a:r>
            <a:r>
              <a:rPr lang="en-US" i="1" dirty="0" smtClean="0">
                <a:solidFill>
                  <a:srgbClr val="FF0000"/>
                </a:solidFill>
              </a:rPr>
              <a:t>partition a sequence of three-address instructions into basic blocks</a:t>
            </a:r>
            <a:r>
              <a:rPr lang="en-US" dirty="0" smtClean="0"/>
              <a:t>. </a:t>
            </a:r>
          </a:p>
          <a:p>
            <a:pPr algn="just"/>
            <a:r>
              <a:rPr lang="en-US" dirty="0" smtClean="0"/>
              <a:t>Begin a new basic block with the first instruction &amp; keep </a:t>
            </a:r>
            <a:r>
              <a:rPr lang="en-US" i="1" dirty="0" smtClean="0">
                <a:solidFill>
                  <a:srgbClr val="FF0000"/>
                </a:solidFill>
              </a:rPr>
              <a:t>adding instructions until we meet either a jump, a conditional jump, or a label</a:t>
            </a:r>
            <a:r>
              <a:rPr lang="en-US" dirty="0" smtClean="0"/>
              <a:t> on the following instruction. </a:t>
            </a:r>
          </a:p>
          <a:p>
            <a:pPr algn="just"/>
            <a:r>
              <a:rPr lang="en-US" dirty="0" smtClean="0"/>
              <a:t>In the absence of jumps and labels, control proceeds sequentially from one instruction to the next.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tasks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Instruction selection: </a:t>
            </a:r>
            <a:r>
              <a:rPr lang="en-US" dirty="0" smtClean="0">
                <a:solidFill>
                  <a:srgbClr val="0070C0"/>
                </a:solidFill>
              </a:rPr>
              <a:t>Instruction </a:t>
            </a:r>
            <a:r>
              <a:rPr lang="en-US" dirty="0">
                <a:solidFill>
                  <a:srgbClr val="0070C0"/>
                </a:solidFill>
              </a:rPr>
              <a:t>selection involves choosing </a:t>
            </a:r>
            <a:r>
              <a:rPr lang="en-US" dirty="0" smtClean="0">
                <a:solidFill>
                  <a:srgbClr val="0070C0"/>
                </a:solidFill>
              </a:rPr>
              <a:t>appropriate target-machine </a:t>
            </a:r>
            <a:r>
              <a:rPr lang="en-US" dirty="0">
                <a:solidFill>
                  <a:srgbClr val="0070C0"/>
                </a:solidFill>
              </a:rPr>
              <a:t>instructions to implement the IR statements. </a:t>
            </a:r>
            <a:endParaRPr lang="en-US" dirty="0" smtClean="0">
              <a:solidFill>
                <a:srgbClr val="0070C0"/>
              </a:solidFill>
            </a:endParaRPr>
          </a:p>
          <a:p>
            <a:pPr algn="just"/>
            <a:r>
              <a:rPr lang="en-US" dirty="0"/>
              <a:t>Register allocation &amp;  </a:t>
            </a:r>
            <a:r>
              <a:rPr lang="en-US" dirty="0" smtClean="0"/>
              <a:t>assignment: </a:t>
            </a:r>
            <a:r>
              <a:rPr lang="en-US" dirty="0" smtClean="0">
                <a:solidFill>
                  <a:srgbClr val="C00000"/>
                </a:solidFill>
              </a:rPr>
              <a:t>Register allocation &amp; assignment </a:t>
            </a:r>
            <a:r>
              <a:rPr lang="en-US" dirty="0">
                <a:solidFill>
                  <a:srgbClr val="C00000"/>
                </a:solidFill>
              </a:rPr>
              <a:t>involves deciding what values to keep in which registers.</a:t>
            </a:r>
          </a:p>
          <a:p>
            <a:pPr algn="just"/>
            <a:r>
              <a:rPr lang="en-US" dirty="0"/>
              <a:t>Instruction </a:t>
            </a:r>
            <a:r>
              <a:rPr lang="en-US" dirty="0" smtClean="0"/>
              <a:t>ordering: </a:t>
            </a:r>
            <a:r>
              <a:rPr lang="en-US" dirty="0" smtClean="0">
                <a:solidFill>
                  <a:srgbClr val="0000FF"/>
                </a:solidFill>
              </a:rPr>
              <a:t>Instruction </a:t>
            </a:r>
            <a:r>
              <a:rPr lang="en-US" dirty="0">
                <a:solidFill>
                  <a:srgbClr val="0000FF"/>
                </a:solidFill>
              </a:rPr>
              <a:t>ordering involves deciding in what order to schedule </a:t>
            </a:r>
            <a:r>
              <a:rPr lang="en-US" dirty="0" smtClean="0">
                <a:solidFill>
                  <a:srgbClr val="0000FF"/>
                </a:solidFill>
              </a:rPr>
              <a:t>the execution </a:t>
            </a:r>
            <a:r>
              <a:rPr lang="en-US" dirty="0">
                <a:solidFill>
                  <a:srgbClr val="0000FF"/>
                </a:solidFill>
              </a:rPr>
              <a:t>of </a:t>
            </a:r>
            <a:r>
              <a:rPr lang="en-US" dirty="0" smtClean="0">
                <a:solidFill>
                  <a:srgbClr val="0000FF"/>
                </a:solidFill>
              </a:rPr>
              <a:t>instructions.</a:t>
            </a:r>
          </a:p>
          <a:p>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380999" y="304795"/>
            <a:ext cx="8595360" cy="3571538"/>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137160" y="3981450"/>
            <a:ext cx="8778240" cy="2376551"/>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7849969" cy="1384995"/>
          </a:xfrm>
          <a:prstGeom prst="rect">
            <a:avLst/>
          </a:prstGeom>
        </p:spPr>
        <p:txBody>
          <a:bodyPr wrap="none">
            <a:spAutoFit/>
          </a:bodyPr>
          <a:lstStyle/>
          <a:p>
            <a:r>
              <a:rPr lang="en-US" sz="2800" b="1" dirty="0" smtClean="0">
                <a:solidFill>
                  <a:srgbClr val="FF0000"/>
                </a:solidFill>
              </a:rPr>
              <a:t>Example</a:t>
            </a:r>
            <a:r>
              <a:rPr lang="en-US" sz="2800" dirty="0" smtClean="0"/>
              <a:t>: Consider the fragment of source code. </a:t>
            </a:r>
          </a:p>
          <a:p>
            <a:r>
              <a:rPr lang="en-US" sz="2800" dirty="0" smtClean="0"/>
              <a:t> It computes the dot product of two vectors </a:t>
            </a:r>
            <a:r>
              <a:rPr lang="en-US" sz="2800" b="1" dirty="0" smtClean="0"/>
              <a:t>a</a:t>
            </a:r>
            <a:r>
              <a:rPr lang="en-US" sz="2800" dirty="0" smtClean="0"/>
              <a:t> &amp; </a:t>
            </a:r>
            <a:r>
              <a:rPr lang="en-US" sz="2800" b="1" dirty="0" smtClean="0"/>
              <a:t>b</a:t>
            </a:r>
            <a:r>
              <a:rPr lang="en-US" sz="2800" dirty="0" smtClean="0"/>
              <a:t> of </a:t>
            </a:r>
          </a:p>
          <a:p>
            <a:r>
              <a:rPr lang="en-US" sz="2800" dirty="0" smtClean="0"/>
              <a:t>length </a:t>
            </a:r>
            <a:r>
              <a:rPr lang="en-US" sz="2800" b="1" dirty="0" smtClean="0"/>
              <a:t>20</a:t>
            </a:r>
            <a:r>
              <a:rPr lang="en-US" sz="2800" dirty="0" smtClean="0"/>
              <a:t>. </a:t>
            </a:r>
            <a:endParaRPr lang="en-US" sz="2800" dirty="0"/>
          </a:p>
        </p:txBody>
      </p:sp>
      <p:sp>
        <p:nvSpPr>
          <p:cNvPr id="5" name="Rectangle 4"/>
          <p:cNvSpPr/>
          <p:nvPr/>
        </p:nvSpPr>
        <p:spPr>
          <a:xfrm>
            <a:off x="381000" y="2425005"/>
            <a:ext cx="4822602" cy="2862322"/>
          </a:xfrm>
          <a:prstGeom prst="rect">
            <a:avLst/>
          </a:prstGeom>
        </p:spPr>
        <p:txBody>
          <a:bodyPr wrap="none">
            <a:spAutoFit/>
          </a:bodyPr>
          <a:lstStyle/>
          <a:p>
            <a:r>
              <a:rPr lang="en-US" sz="2000" dirty="0" smtClean="0">
                <a:latin typeface="Cambria" pitchFamily="18" charset="0"/>
              </a:rPr>
              <a:t>begin</a:t>
            </a:r>
          </a:p>
          <a:p>
            <a:r>
              <a:rPr lang="en-US" sz="2000" dirty="0" smtClean="0">
                <a:latin typeface="Cambria" pitchFamily="18" charset="0"/>
              </a:rPr>
              <a:t>	prod := 0;</a:t>
            </a:r>
          </a:p>
          <a:p>
            <a:r>
              <a:rPr lang="en-US" sz="2000" dirty="0" smtClean="0">
                <a:latin typeface="Cambria" pitchFamily="18" charset="0"/>
              </a:rPr>
              <a:t>	</a:t>
            </a:r>
            <a:r>
              <a:rPr lang="en-US" sz="2000" dirty="0" err="1" smtClean="0">
                <a:latin typeface="Cambria" pitchFamily="18" charset="0"/>
              </a:rPr>
              <a:t>i</a:t>
            </a:r>
            <a:r>
              <a:rPr lang="en-US" sz="2000" dirty="0" smtClean="0">
                <a:latin typeface="Cambria" pitchFamily="18" charset="0"/>
              </a:rPr>
              <a:t> := 1;</a:t>
            </a:r>
          </a:p>
          <a:p>
            <a:r>
              <a:rPr lang="en-US" sz="2000" dirty="0" smtClean="0">
                <a:latin typeface="Cambria" pitchFamily="18" charset="0"/>
              </a:rPr>
              <a:t>	do begin</a:t>
            </a:r>
          </a:p>
          <a:p>
            <a:r>
              <a:rPr lang="en-US" sz="2000" dirty="0" smtClean="0">
                <a:latin typeface="Cambria" pitchFamily="18" charset="0"/>
              </a:rPr>
              <a:t>		prod := prod + a [</a:t>
            </a:r>
            <a:r>
              <a:rPr lang="en-US" sz="2000" dirty="0" err="1" smtClean="0">
                <a:latin typeface="Cambria" pitchFamily="18" charset="0"/>
              </a:rPr>
              <a:t>i</a:t>
            </a:r>
            <a:r>
              <a:rPr lang="en-US" sz="2000" dirty="0" smtClean="0">
                <a:latin typeface="Cambria" pitchFamily="18" charset="0"/>
              </a:rPr>
              <a:t>] * b [</a:t>
            </a:r>
            <a:r>
              <a:rPr lang="en-US" sz="2000" dirty="0" err="1" smtClean="0">
                <a:latin typeface="Cambria" pitchFamily="18" charset="0"/>
              </a:rPr>
              <a:t>i</a:t>
            </a:r>
            <a:r>
              <a:rPr lang="en-US" sz="2000" dirty="0" smtClean="0">
                <a:latin typeface="Cambria" pitchFamily="18" charset="0"/>
              </a:rPr>
              <a:t>];</a:t>
            </a:r>
          </a:p>
          <a:p>
            <a:r>
              <a:rPr lang="en-US" sz="2000" dirty="0" smtClean="0">
                <a:latin typeface="Cambria" pitchFamily="18" charset="0"/>
              </a:rPr>
              <a:t>		i := i </a:t>
            </a:r>
            <a:r>
              <a:rPr lang="en-US" sz="2000" dirty="0" smtClean="0">
                <a:latin typeface="Cambria" pitchFamily="18" charset="0"/>
              </a:rPr>
              <a:t>+1</a:t>
            </a:r>
            <a:endParaRPr lang="en-US" sz="2000" dirty="0" smtClean="0">
              <a:latin typeface="Cambria" pitchFamily="18" charset="0"/>
            </a:endParaRPr>
          </a:p>
          <a:p>
            <a:r>
              <a:rPr lang="en-US" sz="2000" dirty="0" smtClean="0">
                <a:latin typeface="Cambria" pitchFamily="18" charset="0"/>
              </a:rPr>
              <a:t>	end</a:t>
            </a:r>
          </a:p>
          <a:p>
            <a:r>
              <a:rPr lang="en-US" sz="2000" dirty="0" smtClean="0">
                <a:latin typeface="Cambria" pitchFamily="18" charset="0"/>
              </a:rPr>
              <a:t>	while </a:t>
            </a:r>
            <a:r>
              <a:rPr lang="en-US" sz="2000" dirty="0" err="1" smtClean="0">
                <a:latin typeface="Cambria" pitchFamily="18" charset="0"/>
              </a:rPr>
              <a:t>i</a:t>
            </a:r>
            <a:r>
              <a:rPr lang="en-US" sz="2000" dirty="0" smtClean="0">
                <a:latin typeface="Cambria" pitchFamily="18" charset="0"/>
              </a:rPr>
              <a:t> &lt;= 20</a:t>
            </a:r>
          </a:p>
          <a:p>
            <a:r>
              <a:rPr lang="en-US" sz="2000" dirty="0" smtClean="0">
                <a:latin typeface="Cambria" pitchFamily="18" charset="0"/>
              </a:rPr>
              <a:t>	end</a:t>
            </a:r>
            <a:endParaRPr lang="en-US" sz="2000" dirty="0">
              <a:latin typeface="Cambria" pitchFamily="18" charset="0"/>
            </a:endParaRPr>
          </a:p>
        </p:txBody>
      </p:sp>
      <p:sp>
        <p:nvSpPr>
          <p:cNvPr id="6" name="Rectangle 5"/>
          <p:cNvSpPr/>
          <p:nvPr/>
        </p:nvSpPr>
        <p:spPr>
          <a:xfrm>
            <a:off x="5637121" y="2081748"/>
            <a:ext cx="2668679" cy="3785652"/>
          </a:xfrm>
          <a:prstGeom prst="rect">
            <a:avLst/>
          </a:prstGeom>
          <a:ln>
            <a:solidFill>
              <a:srgbClr val="FF0000"/>
            </a:solidFill>
          </a:ln>
        </p:spPr>
        <p:txBody>
          <a:bodyPr wrap="none">
            <a:spAutoFit/>
          </a:bodyPr>
          <a:lstStyle/>
          <a:p>
            <a:r>
              <a:rPr lang="en-US" sz="2000" dirty="0" smtClean="0">
                <a:solidFill>
                  <a:srgbClr val="002060"/>
                </a:solidFill>
                <a:latin typeface="Cambria" pitchFamily="18" charset="0"/>
              </a:rPr>
              <a:t>(1) prod : = 0</a:t>
            </a:r>
          </a:p>
          <a:p>
            <a:r>
              <a:rPr lang="en-US" sz="2000" dirty="0" smtClean="0">
                <a:solidFill>
                  <a:srgbClr val="002060"/>
                </a:solidFill>
                <a:latin typeface="Cambria" pitchFamily="18" charset="0"/>
              </a:rPr>
              <a:t>(2)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 1</a:t>
            </a:r>
          </a:p>
          <a:p>
            <a:r>
              <a:rPr lang="en-US" sz="2000" dirty="0" smtClean="0">
                <a:solidFill>
                  <a:srgbClr val="002060"/>
                </a:solidFill>
                <a:latin typeface="Cambria" pitchFamily="18" charset="0"/>
              </a:rPr>
              <a:t>(3) t</a:t>
            </a:r>
            <a:r>
              <a:rPr lang="en-US" sz="2000" baseline="-25000" dirty="0" smtClean="0">
                <a:solidFill>
                  <a:srgbClr val="002060"/>
                </a:solidFill>
                <a:latin typeface="Cambria" pitchFamily="18" charset="0"/>
              </a:rPr>
              <a:t>1</a:t>
            </a:r>
            <a:r>
              <a:rPr lang="en-US" sz="2000" dirty="0" smtClean="0">
                <a:solidFill>
                  <a:srgbClr val="002060"/>
                </a:solidFill>
                <a:latin typeface="Cambria" pitchFamily="18" charset="0"/>
              </a:rPr>
              <a:t> := 8*</a:t>
            </a:r>
            <a:r>
              <a:rPr lang="en-US" sz="2000" dirty="0" err="1" smtClean="0">
                <a:solidFill>
                  <a:srgbClr val="002060"/>
                </a:solidFill>
                <a:latin typeface="Cambria" pitchFamily="18" charset="0"/>
              </a:rPr>
              <a:t>i</a:t>
            </a:r>
            <a:endParaRPr lang="en-US" sz="2000" dirty="0" smtClean="0">
              <a:solidFill>
                <a:srgbClr val="002060"/>
              </a:solidFill>
              <a:latin typeface="Cambria" pitchFamily="18" charset="0"/>
            </a:endParaRPr>
          </a:p>
          <a:p>
            <a:r>
              <a:rPr lang="en-US" sz="2000" dirty="0" smtClean="0">
                <a:solidFill>
                  <a:srgbClr val="002060"/>
                </a:solidFill>
                <a:latin typeface="Cambria" pitchFamily="18" charset="0"/>
              </a:rPr>
              <a:t>(4) t</a:t>
            </a:r>
            <a:r>
              <a:rPr lang="en-US" sz="2000" baseline="-25000" dirty="0" smtClean="0">
                <a:solidFill>
                  <a:srgbClr val="002060"/>
                </a:solidFill>
                <a:latin typeface="Cambria" pitchFamily="18" charset="0"/>
              </a:rPr>
              <a:t>2</a:t>
            </a:r>
            <a:r>
              <a:rPr lang="en-US" sz="2000" dirty="0" smtClean="0">
                <a:solidFill>
                  <a:srgbClr val="002060"/>
                </a:solidFill>
                <a:latin typeface="Cambria" pitchFamily="18" charset="0"/>
              </a:rPr>
              <a:t> := a[t</a:t>
            </a:r>
            <a:r>
              <a:rPr lang="en-US" sz="2000" baseline="-25000" dirty="0" smtClean="0">
                <a:solidFill>
                  <a:srgbClr val="002060"/>
                </a:solidFill>
                <a:latin typeface="Cambria" pitchFamily="18" charset="0"/>
              </a:rPr>
              <a:t>1</a:t>
            </a:r>
            <a:r>
              <a:rPr lang="en-US" sz="2000" dirty="0" smtClean="0">
                <a:solidFill>
                  <a:srgbClr val="002060"/>
                </a:solidFill>
                <a:latin typeface="Cambria" pitchFamily="18" charset="0"/>
              </a:rPr>
              <a:t>]</a:t>
            </a:r>
          </a:p>
          <a:p>
            <a:r>
              <a:rPr lang="en-US" sz="2000" dirty="0" smtClean="0">
                <a:solidFill>
                  <a:srgbClr val="002060"/>
                </a:solidFill>
                <a:latin typeface="Cambria" pitchFamily="18" charset="0"/>
              </a:rPr>
              <a:t>(5) t</a:t>
            </a:r>
            <a:r>
              <a:rPr lang="en-US" sz="2000" baseline="-25000" dirty="0" smtClean="0">
                <a:solidFill>
                  <a:srgbClr val="002060"/>
                </a:solidFill>
                <a:latin typeface="Cambria" pitchFamily="18" charset="0"/>
              </a:rPr>
              <a:t>3</a:t>
            </a:r>
            <a:r>
              <a:rPr lang="en-US" sz="2000" dirty="0" smtClean="0">
                <a:solidFill>
                  <a:srgbClr val="002060"/>
                </a:solidFill>
                <a:latin typeface="Cambria" pitchFamily="18" charset="0"/>
              </a:rPr>
              <a:t> := 8*</a:t>
            </a:r>
            <a:r>
              <a:rPr lang="en-US" sz="2000" dirty="0" err="1" smtClean="0">
                <a:solidFill>
                  <a:srgbClr val="002060"/>
                </a:solidFill>
                <a:latin typeface="Cambria" pitchFamily="18" charset="0"/>
              </a:rPr>
              <a:t>i</a:t>
            </a:r>
            <a:endParaRPr lang="en-US" sz="2000" dirty="0" smtClean="0">
              <a:solidFill>
                <a:srgbClr val="002060"/>
              </a:solidFill>
              <a:latin typeface="Cambria" pitchFamily="18" charset="0"/>
            </a:endParaRPr>
          </a:p>
          <a:p>
            <a:r>
              <a:rPr lang="en-US" sz="2000" dirty="0" smtClean="0">
                <a:solidFill>
                  <a:srgbClr val="002060"/>
                </a:solidFill>
                <a:latin typeface="Cambria" pitchFamily="18" charset="0"/>
              </a:rPr>
              <a:t>(6) t</a:t>
            </a:r>
            <a:r>
              <a:rPr lang="en-US" sz="2000" baseline="-25000" dirty="0" smtClean="0">
                <a:solidFill>
                  <a:srgbClr val="002060"/>
                </a:solidFill>
                <a:latin typeface="Cambria" pitchFamily="18" charset="0"/>
              </a:rPr>
              <a:t>4</a:t>
            </a:r>
            <a:r>
              <a:rPr lang="en-US" sz="2000" dirty="0" smtClean="0">
                <a:solidFill>
                  <a:srgbClr val="002060"/>
                </a:solidFill>
                <a:latin typeface="Cambria" pitchFamily="18" charset="0"/>
              </a:rPr>
              <a:t> := b[t</a:t>
            </a:r>
            <a:r>
              <a:rPr lang="en-US" sz="2000" baseline="-25000" dirty="0" smtClean="0">
                <a:solidFill>
                  <a:srgbClr val="002060"/>
                </a:solidFill>
                <a:latin typeface="Cambria" pitchFamily="18" charset="0"/>
              </a:rPr>
              <a:t>3</a:t>
            </a:r>
            <a:r>
              <a:rPr lang="en-US" sz="2000" dirty="0" smtClean="0">
                <a:solidFill>
                  <a:srgbClr val="002060"/>
                </a:solidFill>
                <a:latin typeface="Cambria" pitchFamily="18" charset="0"/>
              </a:rPr>
              <a:t>]</a:t>
            </a:r>
          </a:p>
          <a:p>
            <a:r>
              <a:rPr lang="en-US" sz="2000" dirty="0" smtClean="0">
                <a:solidFill>
                  <a:srgbClr val="002060"/>
                </a:solidFill>
                <a:latin typeface="Cambria" pitchFamily="18" charset="0"/>
              </a:rPr>
              <a:t>(7) t</a:t>
            </a:r>
            <a:r>
              <a:rPr lang="en-US" sz="2000" baseline="-25000" dirty="0" smtClean="0">
                <a:solidFill>
                  <a:srgbClr val="002060"/>
                </a:solidFill>
                <a:latin typeface="Cambria" pitchFamily="18" charset="0"/>
              </a:rPr>
              <a:t>5</a:t>
            </a:r>
            <a:r>
              <a:rPr lang="en-US" sz="2000" dirty="0" smtClean="0">
                <a:solidFill>
                  <a:srgbClr val="002060"/>
                </a:solidFill>
                <a:latin typeface="Cambria" pitchFamily="18" charset="0"/>
              </a:rPr>
              <a:t> := t</a:t>
            </a:r>
            <a:r>
              <a:rPr lang="en-US" sz="2000" baseline="-25000" dirty="0" smtClean="0">
                <a:solidFill>
                  <a:srgbClr val="002060"/>
                </a:solidFill>
                <a:latin typeface="Cambria" pitchFamily="18" charset="0"/>
              </a:rPr>
              <a:t>2</a:t>
            </a:r>
            <a:r>
              <a:rPr lang="en-US" sz="2000" dirty="0" smtClean="0">
                <a:solidFill>
                  <a:srgbClr val="002060"/>
                </a:solidFill>
                <a:latin typeface="Cambria" pitchFamily="18" charset="0"/>
              </a:rPr>
              <a:t>*t</a:t>
            </a:r>
            <a:r>
              <a:rPr lang="en-US" sz="2000" baseline="-25000" dirty="0" smtClean="0">
                <a:solidFill>
                  <a:srgbClr val="002060"/>
                </a:solidFill>
                <a:latin typeface="Cambria" pitchFamily="18" charset="0"/>
              </a:rPr>
              <a:t>4</a:t>
            </a:r>
          </a:p>
          <a:p>
            <a:r>
              <a:rPr lang="en-US" sz="2000" dirty="0" smtClean="0">
                <a:solidFill>
                  <a:srgbClr val="002060"/>
                </a:solidFill>
                <a:latin typeface="Cambria" pitchFamily="18" charset="0"/>
              </a:rPr>
              <a:t>(8) t</a:t>
            </a:r>
            <a:r>
              <a:rPr lang="en-US" sz="2000" baseline="-25000" dirty="0" smtClean="0">
                <a:solidFill>
                  <a:srgbClr val="002060"/>
                </a:solidFill>
                <a:latin typeface="Cambria" pitchFamily="18" charset="0"/>
              </a:rPr>
              <a:t>6</a:t>
            </a:r>
            <a:r>
              <a:rPr lang="en-US" sz="2000" dirty="0" smtClean="0">
                <a:solidFill>
                  <a:srgbClr val="002060"/>
                </a:solidFill>
                <a:latin typeface="Cambria" pitchFamily="18" charset="0"/>
              </a:rPr>
              <a:t> := prod +t</a:t>
            </a:r>
            <a:r>
              <a:rPr lang="en-US" sz="2000" baseline="-25000" dirty="0" smtClean="0">
                <a:solidFill>
                  <a:srgbClr val="002060"/>
                </a:solidFill>
                <a:latin typeface="Cambria" pitchFamily="18" charset="0"/>
              </a:rPr>
              <a:t>5</a:t>
            </a:r>
          </a:p>
          <a:p>
            <a:r>
              <a:rPr lang="en-US" sz="2000" dirty="0" smtClean="0">
                <a:solidFill>
                  <a:srgbClr val="002060"/>
                </a:solidFill>
                <a:latin typeface="Cambria" pitchFamily="18" charset="0"/>
              </a:rPr>
              <a:t>(9) prod := t</a:t>
            </a:r>
            <a:r>
              <a:rPr lang="en-US" sz="2000" baseline="-25000" dirty="0" smtClean="0">
                <a:solidFill>
                  <a:srgbClr val="002060"/>
                </a:solidFill>
                <a:latin typeface="Cambria" pitchFamily="18" charset="0"/>
              </a:rPr>
              <a:t>6</a:t>
            </a:r>
          </a:p>
          <a:p>
            <a:r>
              <a:rPr lang="en-US" sz="2000" dirty="0" smtClean="0">
                <a:solidFill>
                  <a:srgbClr val="002060"/>
                </a:solidFill>
                <a:latin typeface="Cambria" pitchFamily="18" charset="0"/>
              </a:rPr>
              <a:t>(10) t</a:t>
            </a:r>
            <a:r>
              <a:rPr lang="en-US" sz="2000" baseline="-25000" dirty="0" smtClean="0">
                <a:solidFill>
                  <a:srgbClr val="002060"/>
                </a:solidFill>
                <a:latin typeface="Cambria" pitchFamily="18" charset="0"/>
              </a:rPr>
              <a:t>7</a:t>
            </a:r>
            <a:r>
              <a:rPr lang="en-US" sz="2000" dirty="0" smtClean="0">
                <a:solidFill>
                  <a:srgbClr val="002060"/>
                </a:solidFill>
                <a:latin typeface="Cambria" pitchFamily="18" charset="0"/>
              </a:rPr>
              <a:t> :=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+ 1</a:t>
            </a:r>
          </a:p>
          <a:p>
            <a:r>
              <a:rPr lang="en-US" sz="2000" dirty="0" smtClean="0">
                <a:solidFill>
                  <a:srgbClr val="002060"/>
                </a:solidFill>
                <a:latin typeface="Cambria" pitchFamily="18" charset="0"/>
              </a:rPr>
              <a:t>(11)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 t</a:t>
            </a:r>
            <a:r>
              <a:rPr lang="en-US" sz="2000" baseline="-25000" dirty="0" smtClean="0">
                <a:solidFill>
                  <a:srgbClr val="002060"/>
                </a:solidFill>
                <a:latin typeface="Cambria" pitchFamily="18" charset="0"/>
              </a:rPr>
              <a:t>7</a:t>
            </a:r>
          </a:p>
          <a:p>
            <a:r>
              <a:rPr lang="en-US" sz="2000" dirty="0" smtClean="0">
                <a:solidFill>
                  <a:srgbClr val="002060"/>
                </a:solidFill>
                <a:latin typeface="Cambria" pitchFamily="18" charset="0"/>
              </a:rPr>
              <a:t>(12) if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&lt;= 20 </a:t>
            </a:r>
            <a:r>
              <a:rPr lang="en-US" sz="2000" dirty="0" err="1" smtClean="0">
                <a:solidFill>
                  <a:srgbClr val="002060"/>
                </a:solidFill>
                <a:latin typeface="Cambria" pitchFamily="18" charset="0"/>
              </a:rPr>
              <a:t>goto</a:t>
            </a:r>
            <a:r>
              <a:rPr lang="en-US" sz="2000" dirty="0" smtClean="0">
                <a:solidFill>
                  <a:srgbClr val="002060"/>
                </a:solidFill>
                <a:latin typeface="Cambria" pitchFamily="18" charset="0"/>
              </a:rPr>
              <a:t> (3)</a:t>
            </a:r>
            <a:endParaRPr lang="en-US" sz="2000" dirty="0">
              <a:solidFill>
                <a:srgbClr val="002060"/>
              </a:solidFill>
              <a:latin typeface="Cambria" pitchFamily="18" charset="0"/>
            </a:endParaRPr>
          </a:p>
        </p:txBody>
      </p:sp>
      <p:sp>
        <p:nvSpPr>
          <p:cNvPr id="7" name="Rectangle 6"/>
          <p:cNvSpPr/>
          <p:nvPr/>
        </p:nvSpPr>
        <p:spPr>
          <a:xfrm>
            <a:off x="5601864" y="1835497"/>
            <a:ext cx="3048000" cy="9144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38800" y="2819400"/>
            <a:ext cx="3048000" cy="32766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24400" y="1981200"/>
            <a:ext cx="554960" cy="584775"/>
          </a:xfrm>
          <a:prstGeom prst="rect">
            <a:avLst/>
          </a:prstGeom>
          <a:noFill/>
        </p:spPr>
        <p:txBody>
          <a:bodyPr wrap="none" rtlCol="0">
            <a:spAutoFit/>
          </a:bodyPr>
          <a:lstStyle/>
          <a:p>
            <a:r>
              <a:rPr lang="en-US" sz="3200" b="1" dirty="0" smtClean="0">
                <a:solidFill>
                  <a:srgbClr val="FF0000"/>
                </a:solidFill>
              </a:rPr>
              <a:t>B</a:t>
            </a:r>
            <a:r>
              <a:rPr lang="en-US" sz="3200" b="1" baseline="-25000" dirty="0" smtClean="0">
                <a:solidFill>
                  <a:srgbClr val="FF0000"/>
                </a:solidFill>
              </a:rPr>
              <a:t>1</a:t>
            </a:r>
            <a:endParaRPr lang="en-US" sz="3200" b="1" baseline="-25000" dirty="0">
              <a:solidFill>
                <a:srgbClr val="FF0000"/>
              </a:solidFill>
            </a:endParaRPr>
          </a:p>
        </p:txBody>
      </p:sp>
      <p:sp>
        <p:nvSpPr>
          <p:cNvPr id="10" name="TextBox 9"/>
          <p:cNvSpPr txBox="1"/>
          <p:nvPr/>
        </p:nvSpPr>
        <p:spPr>
          <a:xfrm>
            <a:off x="7750840" y="3301425"/>
            <a:ext cx="554960" cy="584775"/>
          </a:xfrm>
          <a:prstGeom prst="rect">
            <a:avLst/>
          </a:prstGeom>
          <a:noFill/>
        </p:spPr>
        <p:txBody>
          <a:bodyPr wrap="none" rtlCol="0">
            <a:spAutoFit/>
          </a:bodyPr>
          <a:lstStyle/>
          <a:p>
            <a:r>
              <a:rPr lang="en-US" sz="3200" b="1" dirty="0" smtClean="0">
                <a:solidFill>
                  <a:srgbClr val="FF0000"/>
                </a:solidFill>
              </a:rPr>
              <a:t>B</a:t>
            </a:r>
            <a:r>
              <a:rPr lang="en-US" sz="3200" b="1" baseline="-25000" dirty="0" smtClean="0">
                <a:solidFill>
                  <a:srgbClr val="FF0000"/>
                </a:solidFill>
              </a:rPr>
              <a:t>2</a:t>
            </a:r>
            <a:endParaRPr lang="en-US" sz="3200" b="1" baseline="-25000"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600200"/>
            <a:ext cx="2668679" cy="4708981"/>
          </a:xfrm>
          <a:prstGeom prst="rect">
            <a:avLst/>
          </a:prstGeom>
          <a:ln>
            <a:noFill/>
          </a:ln>
        </p:spPr>
        <p:txBody>
          <a:bodyPr wrap="square">
            <a:spAutoFit/>
          </a:bodyPr>
          <a:lstStyle/>
          <a:p>
            <a:r>
              <a:rPr lang="en-US" sz="2000" dirty="0" smtClean="0">
                <a:solidFill>
                  <a:srgbClr val="002060"/>
                </a:solidFill>
                <a:latin typeface="Cambria" pitchFamily="18" charset="0"/>
              </a:rPr>
              <a:t>(1) prod : = 0</a:t>
            </a:r>
          </a:p>
          <a:p>
            <a:r>
              <a:rPr lang="en-US" sz="2000" dirty="0" smtClean="0">
                <a:solidFill>
                  <a:srgbClr val="002060"/>
                </a:solidFill>
                <a:latin typeface="Cambria" pitchFamily="18" charset="0"/>
              </a:rPr>
              <a:t>(2)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 1</a:t>
            </a:r>
          </a:p>
          <a:p>
            <a:endParaRPr lang="en-US" sz="2000" dirty="0" smtClean="0">
              <a:solidFill>
                <a:srgbClr val="002060"/>
              </a:solidFill>
              <a:latin typeface="Cambria" pitchFamily="18" charset="0"/>
            </a:endParaRPr>
          </a:p>
          <a:p>
            <a:endParaRPr lang="en-US" sz="2000" dirty="0" smtClean="0">
              <a:solidFill>
                <a:srgbClr val="002060"/>
              </a:solidFill>
              <a:latin typeface="Cambria" pitchFamily="18" charset="0"/>
            </a:endParaRPr>
          </a:p>
          <a:p>
            <a:endParaRPr lang="en-US" sz="2000" dirty="0" smtClean="0">
              <a:solidFill>
                <a:srgbClr val="002060"/>
              </a:solidFill>
              <a:latin typeface="Cambria" pitchFamily="18" charset="0"/>
            </a:endParaRPr>
          </a:p>
          <a:p>
            <a:r>
              <a:rPr lang="en-US" sz="2000" dirty="0" smtClean="0">
                <a:solidFill>
                  <a:srgbClr val="002060"/>
                </a:solidFill>
                <a:latin typeface="Cambria" pitchFamily="18" charset="0"/>
              </a:rPr>
              <a:t>(3) t</a:t>
            </a:r>
            <a:r>
              <a:rPr lang="en-US" sz="2000" baseline="-25000" dirty="0" smtClean="0">
                <a:solidFill>
                  <a:srgbClr val="002060"/>
                </a:solidFill>
                <a:latin typeface="Cambria" pitchFamily="18" charset="0"/>
              </a:rPr>
              <a:t>1</a:t>
            </a:r>
            <a:r>
              <a:rPr lang="en-US" sz="2000" dirty="0" smtClean="0">
                <a:solidFill>
                  <a:srgbClr val="002060"/>
                </a:solidFill>
                <a:latin typeface="Cambria" pitchFamily="18" charset="0"/>
              </a:rPr>
              <a:t> := 8*</a:t>
            </a:r>
            <a:r>
              <a:rPr lang="en-US" sz="2000" dirty="0" err="1" smtClean="0">
                <a:solidFill>
                  <a:srgbClr val="002060"/>
                </a:solidFill>
                <a:latin typeface="Cambria" pitchFamily="18" charset="0"/>
              </a:rPr>
              <a:t>i</a:t>
            </a:r>
            <a:endParaRPr lang="en-US" sz="2000" dirty="0" smtClean="0">
              <a:solidFill>
                <a:srgbClr val="002060"/>
              </a:solidFill>
              <a:latin typeface="Cambria" pitchFamily="18" charset="0"/>
            </a:endParaRPr>
          </a:p>
          <a:p>
            <a:r>
              <a:rPr lang="en-US" sz="2000" dirty="0" smtClean="0">
                <a:solidFill>
                  <a:srgbClr val="002060"/>
                </a:solidFill>
                <a:latin typeface="Cambria" pitchFamily="18" charset="0"/>
              </a:rPr>
              <a:t>(4) t</a:t>
            </a:r>
            <a:r>
              <a:rPr lang="en-US" sz="2000" baseline="-25000" dirty="0" smtClean="0">
                <a:solidFill>
                  <a:srgbClr val="002060"/>
                </a:solidFill>
                <a:latin typeface="Cambria" pitchFamily="18" charset="0"/>
              </a:rPr>
              <a:t>2</a:t>
            </a:r>
            <a:r>
              <a:rPr lang="en-US" sz="2000" dirty="0" smtClean="0">
                <a:solidFill>
                  <a:srgbClr val="002060"/>
                </a:solidFill>
                <a:latin typeface="Cambria" pitchFamily="18" charset="0"/>
              </a:rPr>
              <a:t> := a[t</a:t>
            </a:r>
            <a:r>
              <a:rPr lang="en-US" sz="2000" baseline="-25000" dirty="0" smtClean="0">
                <a:solidFill>
                  <a:srgbClr val="002060"/>
                </a:solidFill>
                <a:latin typeface="Cambria" pitchFamily="18" charset="0"/>
              </a:rPr>
              <a:t>1</a:t>
            </a:r>
            <a:r>
              <a:rPr lang="en-US" sz="2000" dirty="0" smtClean="0">
                <a:solidFill>
                  <a:srgbClr val="002060"/>
                </a:solidFill>
                <a:latin typeface="Cambria" pitchFamily="18" charset="0"/>
              </a:rPr>
              <a:t>]</a:t>
            </a:r>
          </a:p>
          <a:p>
            <a:r>
              <a:rPr lang="en-US" sz="2000" dirty="0" smtClean="0">
                <a:solidFill>
                  <a:srgbClr val="002060"/>
                </a:solidFill>
                <a:latin typeface="Cambria" pitchFamily="18" charset="0"/>
              </a:rPr>
              <a:t>(5) t</a:t>
            </a:r>
            <a:r>
              <a:rPr lang="en-US" sz="2000" baseline="-25000" dirty="0" smtClean="0">
                <a:solidFill>
                  <a:srgbClr val="002060"/>
                </a:solidFill>
                <a:latin typeface="Cambria" pitchFamily="18" charset="0"/>
              </a:rPr>
              <a:t>3</a:t>
            </a:r>
            <a:r>
              <a:rPr lang="en-US" sz="2000" dirty="0" smtClean="0">
                <a:solidFill>
                  <a:srgbClr val="002060"/>
                </a:solidFill>
                <a:latin typeface="Cambria" pitchFamily="18" charset="0"/>
              </a:rPr>
              <a:t> := 8*</a:t>
            </a:r>
            <a:r>
              <a:rPr lang="en-US" sz="2000" dirty="0" err="1" smtClean="0">
                <a:solidFill>
                  <a:srgbClr val="002060"/>
                </a:solidFill>
                <a:latin typeface="Cambria" pitchFamily="18" charset="0"/>
              </a:rPr>
              <a:t>i</a:t>
            </a:r>
            <a:endParaRPr lang="en-US" sz="2000" dirty="0" smtClean="0">
              <a:solidFill>
                <a:srgbClr val="002060"/>
              </a:solidFill>
              <a:latin typeface="Cambria" pitchFamily="18" charset="0"/>
            </a:endParaRPr>
          </a:p>
          <a:p>
            <a:r>
              <a:rPr lang="en-US" sz="2000" dirty="0" smtClean="0">
                <a:solidFill>
                  <a:srgbClr val="002060"/>
                </a:solidFill>
                <a:latin typeface="Cambria" pitchFamily="18" charset="0"/>
              </a:rPr>
              <a:t>(6) t</a:t>
            </a:r>
            <a:r>
              <a:rPr lang="en-US" sz="2000" baseline="-25000" dirty="0" smtClean="0">
                <a:solidFill>
                  <a:srgbClr val="002060"/>
                </a:solidFill>
                <a:latin typeface="Cambria" pitchFamily="18" charset="0"/>
              </a:rPr>
              <a:t>4</a:t>
            </a:r>
            <a:r>
              <a:rPr lang="en-US" sz="2000" dirty="0" smtClean="0">
                <a:solidFill>
                  <a:srgbClr val="002060"/>
                </a:solidFill>
                <a:latin typeface="Cambria" pitchFamily="18" charset="0"/>
              </a:rPr>
              <a:t> := b[t</a:t>
            </a:r>
            <a:r>
              <a:rPr lang="en-US" sz="2000" baseline="-25000" dirty="0" smtClean="0">
                <a:solidFill>
                  <a:srgbClr val="002060"/>
                </a:solidFill>
                <a:latin typeface="Cambria" pitchFamily="18" charset="0"/>
              </a:rPr>
              <a:t>3</a:t>
            </a:r>
            <a:r>
              <a:rPr lang="en-US" sz="2000" dirty="0" smtClean="0">
                <a:solidFill>
                  <a:srgbClr val="002060"/>
                </a:solidFill>
                <a:latin typeface="Cambria" pitchFamily="18" charset="0"/>
              </a:rPr>
              <a:t>]</a:t>
            </a:r>
          </a:p>
          <a:p>
            <a:r>
              <a:rPr lang="en-US" sz="2000" dirty="0" smtClean="0">
                <a:solidFill>
                  <a:srgbClr val="002060"/>
                </a:solidFill>
                <a:latin typeface="Cambria" pitchFamily="18" charset="0"/>
              </a:rPr>
              <a:t>(7) t</a:t>
            </a:r>
            <a:r>
              <a:rPr lang="en-US" sz="2000" baseline="-25000" dirty="0" smtClean="0">
                <a:solidFill>
                  <a:srgbClr val="002060"/>
                </a:solidFill>
                <a:latin typeface="Cambria" pitchFamily="18" charset="0"/>
              </a:rPr>
              <a:t>5</a:t>
            </a:r>
            <a:r>
              <a:rPr lang="en-US" sz="2000" dirty="0" smtClean="0">
                <a:solidFill>
                  <a:srgbClr val="002060"/>
                </a:solidFill>
                <a:latin typeface="Cambria" pitchFamily="18" charset="0"/>
              </a:rPr>
              <a:t> := t</a:t>
            </a:r>
            <a:r>
              <a:rPr lang="en-US" sz="2000" baseline="-25000" dirty="0" smtClean="0">
                <a:solidFill>
                  <a:srgbClr val="002060"/>
                </a:solidFill>
                <a:latin typeface="Cambria" pitchFamily="18" charset="0"/>
              </a:rPr>
              <a:t>2</a:t>
            </a:r>
            <a:r>
              <a:rPr lang="en-US" sz="2000" dirty="0" smtClean="0">
                <a:solidFill>
                  <a:srgbClr val="002060"/>
                </a:solidFill>
                <a:latin typeface="Cambria" pitchFamily="18" charset="0"/>
              </a:rPr>
              <a:t>*t</a:t>
            </a:r>
            <a:r>
              <a:rPr lang="en-US" sz="2000" baseline="-25000" dirty="0" smtClean="0">
                <a:solidFill>
                  <a:srgbClr val="002060"/>
                </a:solidFill>
                <a:latin typeface="Cambria" pitchFamily="18" charset="0"/>
              </a:rPr>
              <a:t>4</a:t>
            </a:r>
          </a:p>
          <a:p>
            <a:r>
              <a:rPr lang="en-US" sz="2000" dirty="0" smtClean="0">
                <a:solidFill>
                  <a:srgbClr val="002060"/>
                </a:solidFill>
                <a:latin typeface="Cambria" pitchFamily="18" charset="0"/>
              </a:rPr>
              <a:t>(8) t</a:t>
            </a:r>
            <a:r>
              <a:rPr lang="en-US" sz="2000" baseline="-25000" dirty="0" smtClean="0">
                <a:solidFill>
                  <a:srgbClr val="002060"/>
                </a:solidFill>
                <a:latin typeface="Cambria" pitchFamily="18" charset="0"/>
              </a:rPr>
              <a:t>6</a:t>
            </a:r>
            <a:r>
              <a:rPr lang="en-US" sz="2000" dirty="0" smtClean="0">
                <a:solidFill>
                  <a:srgbClr val="002060"/>
                </a:solidFill>
                <a:latin typeface="Cambria" pitchFamily="18" charset="0"/>
              </a:rPr>
              <a:t> := prod +t</a:t>
            </a:r>
            <a:r>
              <a:rPr lang="en-US" sz="2000" baseline="-25000" dirty="0" smtClean="0">
                <a:solidFill>
                  <a:srgbClr val="002060"/>
                </a:solidFill>
                <a:latin typeface="Cambria" pitchFamily="18" charset="0"/>
              </a:rPr>
              <a:t>5</a:t>
            </a:r>
          </a:p>
          <a:p>
            <a:r>
              <a:rPr lang="en-US" sz="2000" dirty="0" smtClean="0">
                <a:solidFill>
                  <a:srgbClr val="002060"/>
                </a:solidFill>
                <a:latin typeface="Cambria" pitchFamily="18" charset="0"/>
              </a:rPr>
              <a:t>(9) prod := t</a:t>
            </a:r>
            <a:r>
              <a:rPr lang="en-US" sz="2000" baseline="-25000" dirty="0" smtClean="0">
                <a:solidFill>
                  <a:srgbClr val="002060"/>
                </a:solidFill>
                <a:latin typeface="Cambria" pitchFamily="18" charset="0"/>
              </a:rPr>
              <a:t>6</a:t>
            </a:r>
          </a:p>
          <a:p>
            <a:r>
              <a:rPr lang="en-US" sz="2000" dirty="0" smtClean="0">
                <a:solidFill>
                  <a:srgbClr val="002060"/>
                </a:solidFill>
                <a:latin typeface="Cambria" pitchFamily="18" charset="0"/>
              </a:rPr>
              <a:t>(10) t</a:t>
            </a:r>
            <a:r>
              <a:rPr lang="en-US" sz="2000" baseline="-25000" dirty="0" smtClean="0">
                <a:solidFill>
                  <a:srgbClr val="002060"/>
                </a:solidFill>
                <a:latin typeface="Cambria" pitchFamily="18" charset="0"/>
              </a:rPr>
              <a:t>7</a:t>
            </a:r>
            <a:r>
              <a:rPr lang="en-US" sz="2000" dirty="0" smtClean="0">
                <a:solidFill>
                  <a:srgbClr val="002060"/>
                </a:solidFill>
                <a:latin typeface="Cambria" pitchFamily="18" charset="0"/>
              </a:rPr>
              <a:t> :=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+ 1</a:t>
            </a:r>
          </a:p>
          <a:p>
            <a:r>
              <a:rPr lang="en-US" sz="2000" dirty="0" smtClean="0">
                <a:solidFill>
                  <a:srgbClr val="002060"/>
                </a:solidFill>
                <a:latin typeface="Cambria" pitchFamily="18" charset="0"/>
              </a:rPr>
              <a:t>(11)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 t</a:t>
            </a:r>
            <a:r>
              <a:rPr lang="en-US" sz="2000" baseline="-25000" dirty="0" smtClean="0">
                <a:solidFill>
                  <a:srgbClr val="002060"/>
                </a:solidFill>
                <a:latin typeface="Cambria" pitchFamily="18" charset="0"/>
              </a:rPr>
              <a:t>7</a:t>
            </a:r>
          </a:p>
          <a:p>
            <a:r>
              <a:rPr lang="en-US" sz="2000" dirty="0" smtClean="0">
                <a:solidFill>
                  <a:srgbClr val="002060"/>
                </a:solidFill>
                <a:latin typeface="Cambria" pitchFamily="18" charset="0"/>
              </a:rPr>
              <a:t>(12) if  </a:t>
            </a:r>
            <a:r>
              <a:rPr lang="en-US" sz="2000" dirty="0" err="1" smtClean="0">
                <a:solidFill>
                  <a:srgbClr val="002060"/>
                </a:solidFill>
                <a:latin typeface="Cambria" pitchFamily="18" charset="0"/>
              </a:rPr>
              <a:t>i</a:t>
            </a:r>
            <a:r>
              <a:rPr lang="en-US" sz="2000" dirty="0" smtClean="0">
                <a:solidFill>
                  <a:srgbClr val="002060"/>
                </a:solidFill>
                <a:latin typeface="Cambria" pitchFamily="18" charset="0"/>
              </a:rPr>
              <a:t> &lt;= 20 </a:t>
            </a:r>
            <a:r>
              <a:rPr lang="en-US" sz="2000" dirty="0" err="1" smtClean="0">
                <a:solidFill>
                  <a:srgbClr val="002060"/>
                </a:solidFill>
                <a:latin typeface="Cambria" pitchFamily="18" charset="0"/>
              </a:rPr>
              <a:t>goto</a:t>
            </a:r>
            <a:r>
              <a:rPr lang="en-US" sz="2000" dirty="0" smtClean="0">
                <a:solidFill>
                  <a:srgbClr val="002060"/>
                </a:solidFill>
                <a:latin typeface="Cambria" pitchFamily="18" charset="0"/>
              </a:rPr>
              <a:t> (3)</a:t>
            </a:r>
            <a:endParaRPr lang="en-US" sz="2000" dirty="0">
              <a:solidFill>
                <a:srgbClr val="002060"/>
              </a:solidFill>
              <a:latin typeface="Cambria" pitchFamily="18" charset="0"/>
            </a:endParaRPr>
          </a:p>
        </p:txBody>
      </p:sp>
      <p:sp>
        <p:nvSpPr>
          <p:cNvPr id="5" name="Rectangle 4"/>
          <p:cNvSpPr/>
          <p:nvPr/>
        </p:nvSpPr>
        <p:spPr>
          <a:xfrm>
            <a:off x="914400" y="1524000"/>
            <a:ext cx="3048000" cy="9144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02595" y="3038343"/>
            <a:ext cx="3048000" cy="32766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14800" y="1600200"/>
            <a:ext cx="554960" cy="584775"/>
          </a:xfrm>
          <a:prstGeom prst="rect">
            <a:avLst/>
          </a:prstGeom>
          <a:noFill/>
        </p:spPr>
        <p:txBody>
          <a:bodyPr wrap="none" rtlCol="0">
            <a:spAutoFit/>
          </a:bodyPr>
          <a:lstStyle/>
          <a:p>
            <a:r>
              <a:rPr lang="en-US" sz="3200" b="1" dirty="0" smtClean="0">
                <a:solidFill>
                  <a:srgbClr val="FF0000"/>
                </a:solidFill>
              </a:rPr>
              <a:t>B</a:t>
            </a:r>
            <a:r>
              <a:rPr lang="en-US" sz="3200" b="1" baseline="-25000" dirty="0" smtClean="0">
                <a:solidFill>
                  <a:srgbClr val="FF0000"/>
                </a:solidFill>
              </a:rPr>
              <a:t>1</a:t>
            </a:r>
            <a:endParaRPr lang="en-US" sz="3200" b="1" baseline="-25000" dirty="0">
              <a:solidFill>
                <a:srgbClr val="FF0000"/>
              </a:solidFill>
            </a:endParaRPr>
          </a:p>
        </p:txBody>
      </p:sp>
      <p:sp>
        <p:nvSpPr>
          <p:cNvPr id="8" name="TextBox 7"/>
          <p:cNvSpPr txBox="1"/>
          <p:nvPr/>
        </p:nvSpPr>
        <p:spPr>
          <a:xfrm>
            <a:off x="4114800" y="4267200"/>
            <a:ext cx="554960" cy="584775"/>
          </a:xfrm>
          <a:prstGeom prst="rect">
            <a:avLst/>
          </a:prstGeom>
          <a:noFill/>
        </p:spPr>
        <p:txBody>
          <a:bodyPr wrap="none" rtlCol="0">
            <a:spAutoFit/>
          </a:bodyPr>
          <a:lstStyle/>
          <a:p>
            <a:r>
              <a:rPr lang="en-US" sz="3200" b="1" dirty="0" smtClean="0">
                <a:solidFill>
                  <a:srgbClr val="FF0000"/>
                </a:solidFill>
              </a:rPr>
              <a:t>B</a:t>
            </a:r>
            <a:r>
              <a:rPr lang="en-US" sz="3200" b="1" baseline="-25000" dirty="0" smtClean="0">
                <a:solidFill>
                  <a:srgbClr val="FF0000"/>
                </a:solidFill>
              </a:rPr>
              <a:t>2</a:t>
            </a:r>
            <a:endParaRPr lang="en-US" sz="3200" b="1" baseline="-25000" dirty="0">
              <a:solidFill>
                <a:srgbClr val="FF0000"/>
              </a:solidFill>
            </a:endParaRPr>
          </a:p>
        </p:txBody>
      </p:sp>
      <p:cxnSp>
        <p:nvCxnSpPr>
          <p:cNvPr id="10" name="Straight Arrow Connector 9"/>
          <p:cNvCxnSpPr>
            <a:stCxn id="5" idx="2"/>
            <a:endCxn id="6" idx="0"/>
          </p:cNvCxnSpPr>
          <p:nvPr/>
        </p:nvCxnSpPr>
        <p:spPr>
          <a:xfrm flipH="1">
            <a:off x="2426595" y="2438400"/>
            <a:ext cx="11805" cy="59994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81000" y="2667000"/>
            <a:ext cx="762000" cy="3886200"/>
          </a:xfrm>
          <a:prstGeom prst="arc">
            <a:avLst>
              <a:gd name="adj1" fmla="val 5035200"/>
              <a:gd name="adj2" fmla="val 16715267"/>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962400" y="304800"/>
            <a:ext cx="3088666" cy="769441"/>
          </a:xfrm>
          <a:prstGeom prst="rect">
            <a:avLst/>
          </a:prstGeom>
          <a:noFill/>
        </p:spPr>
        <p:txBody>
          <a:bodyPr wrap="none" rtlCol="0">
            <a:spAutoFit/>
          </a:bodyPr>
          <a:lstStyle/>
          <a:p>
            <a:r>
              <a:rPr lang="en-US" sz="4400" b="1" dirty="0" smtClean="0">
                <a:solidFill>
                  <a:srgbClr val="002060"/>
                </a:solidFill>
              </a:rPr>
              <a:t>Flow Graphs</a:t>
            </a:r>
            <a:endParaRPr lang="en-US" sz="4400" b="1" dirty="0">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0"/>
            <a:ext cx="3962400" cy="1143000"/>
          </a:xfrm>
        </p:spPr>
        <p:txBody>
          <a:bodyPr>
            <a:noAutofit/>
          </a:bodyPr>
          <a:lstStyle/>
          <a:p>
            <a:r>
              <a:rPr lang="en-US" sz="2800" b="1" dirty="0" smtClean="0">
                <a:solidFill>
                  <a:srgbClr val="FF0000"/>
                </a:solidFill>
              </a:rPr>
              <a:t>Intermediate code to set a 10 x 10 matrix to an identity matrix</a:t>
            </a:r>
            <a:endParaRPr lang="en-US" sz="2800" b="1" dirty="0">
              <a:solidFill>
                <a:srgbClr val="FF0000"/>
              </a:solidFill>
            </a:endParaRPr>
          </a:p>
        </p:txBody>
      </p:sp>
      <p:pic>
        <p:nvPicPr>
          <p:cNvPr id="12290" name="Picture 2"/>
          <p:cNvPicPr>
            <a:picLocks noChangeAspect="1" noChangeArrowheads="1"/>
          </p:cNvPicPr>
          <p:nvPr/>
        </p:nvPicPr>
        <p:blipFill>
          <a:blip r:embed="rId2" cstate="print"/>
          <a:srcRect/>
          <a:stretch>
            <a:fillRect/>
          </a:stretch>
        </p:blipFill>
        <p:spPr bwMode="auto">
          <a:xfrm>
            <a:off x="4953000" y="436880"/>
            <a:ext cx="3931920" cy="6116320"/>
          </a:xfrm>
          <a:prstGeom prst="rect">
            <a:avLst/>
          </a:prstGeom>
          <a:ln w="38100" cap="sq">
            <a:solidFill>
              <a:srgbClr val="00CC00"/>
            </a:solidFill>
            <a:prstDash val="solid"/>
            <a:miter lim="800000"/>
          </a:ln>
          <a:effectLst>
            <a:outerShdw blurRad="50800" dist="38100" dir="2700000" algn="tl" rotWithShape="0">
              <a:srgbClr val="000000">
                <a:alpha val="43000"/>
              </a:srgbClr>
            </a:outerShdw>
          </a:effectLst>
        </p:spPr>
      </p:pic>
      <p:pic>
        <p:nvPicPr>
          <p:cNvPr id="12291" name="Picture 3"/>
          <p:cNvPicPr>
            <a:picLocks noChangeAspect="1" noChangeArrowheads="1"/>
          </p:cNvPicPr>
          <p:nvPr/>
        </p:nvPicPr>
        <p:blipFill>
          <a:blip r:embed="rId3" cstate="print"/>
          <a:srcRect/>
          <a:stretch>
            <a:fillRect/>
          </a:stretch>
        </p:blipFill>
        <p:spPr bwMode="auto">
          <a:xfrm>
            <a:off x="380999" y="3733793"/>
            <a:ext cx="4114800" cy="2008579"/>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34400" cy="5364163"/>
          </a:xfrm>
        </p:spPr>
        <p:txBody>
          <a:bodyPr>
            <a:normAutofit fontScale="92500" lnSpcReduction="10000"/>
          </a:bodyPr>
          <a:lstStyle/>
          <a:p>
            <a:pPr algn="just"/>
            <a:r>
              <a:rPr lang="en-US" b="1" dirty="0" smtClean="0">
                <a:solidFill>
                  <a:srgbClr val="FF0000"/>
                </a:solidFill>
              </a:rPr>
              <a:t>First, instruction </a:t>
            </a:r>
            <a:r>
              <a:rPr lang="en-US" b="1" dirty="0" smtClean="0">
                <a:solidFill>
                  <a:srgbClr val="0000FF"/>
                </a:solidFill>
              </a:rPr>
              <a:t>1</a:t>
            </a:r>
            <a:r>
              <a:rPr lang="en-US" b="1" dirty="0" smtClean="0">
                <a:solidFill>
                  <a:srgbClr val="FF0000"/>
                </a:solidFill>
              </a:rPr>
              <a:t> is a leader by rule (1)</a:t>
            </a:r>
            <a:r>
              <a:rPr lang="en-US" dirty="0" smtClean="0"/>
              <a:t> </a:t>
            </a:r>
          </a:p>
          <a:p>
            <a:pPr algn="just"/>
            <a:r>
              <a:rPr lang="en-US" dirty="0" smtClean="0"/>
              <a:t>To find the other leaders, we first need to find the jumps. </a:t>
            </a:r>
          </a:p>
          <a:p>
            <a:pPr algn="just">
              <a:buFont typeface="Wingdings" pitchFamily="2" charset="2"/>
              <a:buChar char="Ø"/>
            </a:pPr>
            <a:r>
              <a:rPr lang="en-US" b="1" dirty="0" smtClean="0"/>
              <a:t>03 jumps: </a:t>
            </a:r>
            <a:r>
              <a:rPr lang="en-US" dirty="0" smtClean="0"/>
              <a:t>all conditional, at instructions </a:t>
            </a:r>
            <a:r>
              <a:rPr lang="en-US" b="1" dirty="0" smtClean="0">
                <a:solidFill>
                  <a:srgbClr val="0000FF"/>
                </a:solidFill>
              </a:rPr>
              <a:t>9, 11, 17</a:t>
            </a:r>
            <a:r>
              <a:rPr lang="en-US" dirty="0" smtClean="0"/>
              <a:t> </a:t>
            </a:r>
          </a:p>
          <a:p>
            <a:pPr algn="just"/>
            <a:r>
              <a:rPr lang="en-US" dirty="0" smtClean="0"/>
              <a:t>By rule (2) , </a:t>
            </a:r>
            <a:r>
              <a:rPr lang="en-US" b="1" dirty="0" smtClean="0">
                <a:solidFill>
                  <a:srgbClr val="FF0000"/>
                </a:solidFill>
              </a:rPr>
              <a:t>the targets of these jumps are leaders</a:t>
            </a:r>
            <a:r>
              <a:rPr lang="en-US" dirty="0" smtClean="0"/>
              <a:t>;  instructions </a:t>
            </a:r>
            <a:r>
              <a:rPr lang="en-US" b="1" dirty="0" smtClean="0">
                <a:solidFill>
                  <a:srgbClr val="0000FF"/>
                </a:solidFill>
              </a:rPr>
              <a:t>3, 2, 13</a:t>
            </a:r>
            <a:r>
              <a:rPr lang="en-US" dirty="0" smtClean="0"/>
              <a:t> </a:t>
            </a:r>
          </a:p>
          <a:p>
            <a:pPr algn="just"/>
            <a:r>
              <a:rPr lang="en-US" dirty="0" smtClean="0"/>
              <a:t>Then, by rule (3) , </a:t>
            </a:r>
            <a:r>
              <a:rPr lang="en-US" b="1" dirty="0" smtClean="0">
                <a:solidFill>
                  <a:srgbClr val="FF0000"/>
                </a:solidFill>
              </a:rPr>
              <a:t>each instruction following a jump is a leader</a:t>
            </a:r>
            <a:r>
              <a:rPr lang="en-US" dirty="0" smtClean="0"/>
              <a:t>; those are instructions </a:t>
            </a:r>
            <a:r>
              <a:rPr lang="en-US" b="1" dirty="0" smtClean="0">
                <a:solidFill>
                  <a:srgbClr val="0000FF"/>
                </a:solidFill>
              </a:rPr>
              <a:t>10, 12</a:t>
            </a:r>
            <a:endParaRPr lang="en-US" dirty="0" smtClean="0"/>
          </a:p>
          <a:p>
            <a:pPr algn="just"/>
            <a:r>
              <a:rPr lang="en-US" dirty="0" smtClean="0"/>
              <a:t>Note that no instruction follows 17 in this code, but if there were code following, the 18th instruction would also be a leader.</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pPr algn="just"/>
            <a:r>
              <a:rPr lang="en-US" dirty="0" smtClean="0"/>
              <a:t>Leaders: instructions </a:t>
            </a:r>
            <a:r>
              <a:rPr lang="en-US" b="1" dirty="0" smtClean="0">
                <a:solidFill>
                  <a:srgbClr val="0000FF"/>
                </a:solidFill>
              </a:rPr>
              <a:t>1, 2, 3, 10, 12, 13</a:t>
            </a:r>
            <a:r>
              <a:rPr lang="en-US" dirty="0" smtClean="0"/>
              <a:t>.</a:t>
            </a:r>
          </a:p>
          <a:p>
            <a:pPr algn="just"/>
            <a:r>
              <a:rPr lang="en-US" i="1" dirty="0" smtClean="0">
                <a:solidFill>
                  <a:srgbClr val="FF0000"/>
                </a:solidFill>
              </a:rPr>
              <a:t>The basic block of each leader contains all the instructions from itself until just before the next leader.</a:t>
            </a:r>
          </a:p>
          <a:p>
            <a:pPr algn="just">
              <a:buFont typeface="Wingdings" pitchFamily="2" charset="2"/>
              <a:buChar char="q"/>
            </a:pPr>
            <a:r>
              <a:rPr lang="en-US" dirty="0" smtClean="0"/>
              <a:t>basic block of </a:t>
            </a:r>
            <a:r>
              <a:rPr lang="en-US" b="1" dirty="0" smtClean="0">
                <a:solidFill>
                  <a:srgbClr val="0000FF"/>
                </a:solidFill>
              </a:rPr>
              <a:t>1 is just 1</a:t>
            </a:r>
            <a:r>
              <a:rPr lang="en-US" dirty="0" smtClean="0"/>
              <a:t> </a:t>
            </a:r>
          </a:p>
          <a:p>
            <a:pPr algn="just">
              <a:buFont typeface="Wingdings" pitchFamily="2" charset="2"/>
              <a:buChar char="q"/>
            </a:pPr>
            <a:r>
              <a:rPr lang="en-US" dirty="0" smtClean="0"/>
              <a:t>Leader 2:  block is </a:t>
            </a:r>
            <a:r>
              <a:rPr lang="en-US" b="1" dirty="0" smtClean="0">
                <a:solidFill>
                  <a:srgbClr val="0000FF"/>
                </a:solidFill>
              </a:rPr>
              <a:t>just 2</a:t>
            </a:r>
            <a:r>
              <a:rPr lang="en-US" dirty="0" smtClean="0"/>
              <a:t> </a:t>
            </a:r>
          </a:p>
          <a:p>
            <a:pPr algn="just">
              <a:buFont typeface="Wingdings" pitchFamily="2" charset="2"/>
              <a:buChar char="q"/>
            </a:pPr>
            <a:r>
              <a:rPr lang="en-US" dirty="0" smtClean="0"/>
              <a:t>Leader 3: instructions </a:t>
            </a:r>
            <a:r>
              <a:rPr lang="en-US" b="1" dirty="0" smtClean="0">
                <a:solidFill>
                  <a:srgbClr val="0000FF"/>
                </a:solidFill>
              </a:rPr>
              <a:t>3 through 9</a:t>
            </a:r>
            <a:r>
              <a:rPr lang="en-US" dirty="0" smtClean="0"/>
              <a:t> </a:t>
            </a:r>
          </a:p>
          <a:p>
            <a:pPr algn="just">
              <a:buFont typeface="Wingdings" pitchFamily="2" charset="2"/>
              <a:buChar char="q"/>
            </a:pPr>
            <a:r>
              <a:rPr lang="en-US" dirty="0" smtClean="0"/>
              <a:t>Leader 10: blocks </a:t>
            </a:r>
            <a:r>
              <a:rPr lang="en-US" b="1" dirty="0" smtClean="0">
                <a:solidFill>
                  <a:srgbClr val="0000FF"/>
                </a:solidFill>
              </a:rPr>
              <a:t>10 &amp; 11</a:t>
            </a:r>
            <a:r>
              <a:rPr lang="en-US" dirty="0" smtClean="0"/>
              <a:t> </a:t>
            </a:r>
          </a:p>
          <a:p>
            <a:pPr algn="just">
              <a:buFont typeface="Wingdings" pitchFamily="2" charset="2"/>
              <a:buChar char="q"/>
            </a:pPr>
            <a:r>
              <a:rPr lang="en-US" dirty="0" smtClean="0"/>
              <a:t>Leader 12: block is just </a:t>
            </a:r>
            <a:r>
              <a:rPr lang="en-US" b="1" dirty="0" smtClean="0">
                <a:solidFill>
                  <a:srgbClr val="0000FF"/>
                </a:solidFill>
              </a:rPr>
              <a:t>12</a:t>
            </a:r>
            <a:r>
              <a:rPr lang="en-US" dirty="0" smtClean="0"/>
              <a:t> </a:t>
            </a:r>
          </a:p>
          <a:p>
            <a:pPr algn="just">
              <a:buFont typeface="Wingdings" pitchFamily="2" charset="2"/>
              <a:buChar char="q"/>
            </a:pPr>
            <a:r>
              <a:rPr lang="en-US" dirty="0" smtClean="0"/>
              <a:t>Leader 13: blocks </a:t>
            </a:r>
            <a:r>
              <a:rPr lang="en-US" b="1" dirty="0" smtClean="0">
                <a:solidFill>
                  <a:srgbClr val="0000FF"/>
                </a:solidFill>
              </a:rPr>
              <a:t>13 through 17</a:t>
            </a:r>
            <a:endParaRPr lang="en-US" b="1" dirty="0">
              <a:solidFill>
                <a:srgbClr val="00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Flow Graphs</a:t>
            </a:r>
            <a:endParaRPr lang="en-US" b="1" dirty="0"/>
          </a:p>
        </p:txBody>
      </p:sp>
      <p:sp>
        <p:nvSpPr>
          <p:cNvPr id="3" name="Content Placeholder 2"/>
          <p:cNvSpPr>
            <a:spLocks noGrp="1"/>
          </p:cNvSpPr>
          <p:nvPr>
            <p:ph idx="1"/>
          </p:nvPr>
        </p:nvSpPr>
        <p:spPr>
          <a:xfrm>
            <a:off x="304800" y="1295400"/>
            <a:ext cx="8686800" cy="5029200"/>
          </a:xfrm>
        </p:spPr>
        <p:txBody>
          <a:bodyPr>
            <a:noAutofit/>
          </a:bodyPr>
          <a:lstStyle/>
          <a:p>
            <a:pPr algn="just"/>
            <a:r>
              <a:rPr lang="en-US" sz="2400" dirty="0" smtClean="0"/>
              <a:t>Once an intermediate-code program is partitioned into basic blocks, we represent the flow of control between them by a flow graph. </a:t>
            </a:r>
          </a:p>
          <a:p>
            <a:pPr algn="just"/>
            <a:r>
              <a:rPr lang="en-US" sz="2400" b="1" dirty="0" smtClean="0">
                <a:solidFill>
                  <a:srgbClr val="0000FF"/>
                </a:solidFill>
              </a:rPr>
              <a:t>The nodes of the flow graph are the basic blocks</a:t>
            </a:r>
            <a:r>
              <a:rPr lang="en-US" sz="2400" dirty="0" smtClean="0"/>
              <a:t>. </a:t>
            </a:r>
          </a:p>
          <a:p>
            <a:pPr algn="just"/>
            <a:r>
              <a:rPr lang="en-US" sz="2400" i="1" dirty="0" smtClean="0">
                <a:solidFill>
                  <a:srgbClr val="C00000"/>
                </a:solidFill>
              </a:rPr>
              <a:t>There is an edge from block B to block C if and only if it is possible for the first instruction in block C to immediately follow the last instruction in block B . </a:t>
            </a:r>
          </a:p>
          <a:p>
            <a:pPr algn="just"/>
            <a:r>
              <a:rPr lang="en-US" sz="2400" b="1" dirty="0" smtClean="0">
                <a:solidFill>
                  <a:srgbClr val="0000FF"/>
                </a:solidFill>
              </a:rPr>
              <a:t>There are two ways that such an edge could be justified:</a:t>
            </a:r>
          </a:p>
          <a:p>
            <a:pPr algn="just">
              <a:buFont typeface="Wingdings" pitchFamily="2" charset="2"/>
              <a:buChar char="Ø"/>
            </a:pPr>
            <a:r>
              <a:rPr lang="en-US" sz="2400" dirty="0" smtClean="0"/>
              <a:t>There is a conditional or unconditional jump from the </a:t>
            </a:r>
            <a:r>
              <a:rPr lang="en-US" sz="2400" b="1" dirty="0" smtClean="0">
                <a:solidFill>
                  <a:srgbClr val="00CC00"/>
                </a:solidFill>
              </a:rPr>
              <a:t>end of B to the beginning of C</a:t>
            </a:r>
            <a:r>
              <a:rPr lang="en-US" sz="2400" dirty="0" smtClean="0"/>
              <a:t> .</a:t>
            </a:r>
          </a:p>
          <a:p>
            <a:pPr algn="just">
              <a:buFont typeface="Wingdings" pitchFamily="2" charset="2"/>
              <a:buChar char="Ø"/>
            </a:pPr>
            <a:r>
              <a:rPr lang="en-US" sz="2400" b="1" dirty="0" smtClean="0">
                <a:solidFill>
                  <a:srgbClr val="00CC00"/>
                </a:solidFill>
              </a:rPr>
              <a:t>C immediately follows B in the original order</a:t>
            </a:r>
            <a:r>
              <a:rPr lang="en-US" sz="2400" dirty="0" smtClean="0"/>
              <a:t> of the 03-address instructions, &amp; </a:t>
            </a:r>
            <a:r>
              <a:rPr lang="en-US" sz="2400" b="1" dirty="0" smtClean="0"/>
              <a:t>B does not end in an unconditional jump</a:t>
            </a:r>
            <a:endParaRPr lang="en-US" sz="2400" dirty="0" smtClean="0"/>
          </a:p>
          <a:p>
            <a:pPr algn="just"/>
            <a:r>
              <a:rPr lang="en-US" sz="2400" b="1" dirty="0" smtClean="0">
                <a:solidFill>
                  <a:srgbClr val="FF0000"/>
                </a:solidFill>
              </a:rPr>
              <a:t>We say that B is a predecessor of C , &amp; C is a successor of B</a:t>
            </a:r>
            <a:r>
              <a:rPr lang="en-US" sz="2400" dirty="0" smtClean="0"/>
              <a:t> .</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20000"/>
          </a:bodyPr>
          <a:lstStyle/>
          <a:p>
            <a:pPr algn="just"/>
            <a:r>
              <a:rPr lang="en-US" dirty="0" smtClean="0"/>
              <a:t>Often we add two nodes, called the </a:t>
            </a:r>
            <a:r>
              <a:rPr lang="en-US" b="1" dirty="0" smtClean="0">
                <a:solidFill>
                  <a:srgbClr val="FF0000"/>
                </a:solidFill>
              </a:rPr>
              <a:t>entry</a:t>
            </a:r>
            <a:r>
              <a:rPr lang="en-US" dirty="0" smtClean="0"/>
              <a:t> &amp; </a:t>
            </a:r>
            <a:r>
              <a:rPr lang="en-US" b="1" dirty="0" smtClean="0">
                <a:solidFill>
                  <a:srgbClr val="FF0000"/>
                </a:solidFill>
              </a:rPr>
              <a:t>exit</a:t>
            </a:r>
            <a:r>
              <a:rPr lang="en-US" dirty="0" smtClean="0"/>
              <a:t>, that do not correspond to executable intermediate instructions. </a:t>
            </a:r>
          </a:p>
          <a:p>
            <a:pPr algn="just"/>
            <a:r>
              <a:rPr lang="en-US" dirty="0" smtClean="0">
                <a:solidFill>
                  <a:srgbClr val="FF0000"/>
                </a:solidFill>
              </a:rPr>
              <a:t>There is an edge from the entry to the first executable node of the flow graph, that is, to the basic block that comes from the first instruction of the intermediate code. </a:t>
            </a:r>
          </a:p>
          <a:p>
            <a:pPr algn="just"/>
            <a:r>
              <a:rPr lang="en-US" dirty="0" smtClean="0">
                <a:solidFill>
                  <a:srgbClr val="0000FF"/>
                </a:solidFill>
              </a:rPr>
              <a:t>There is an edge to the exit from any basic block that contains an instruction that could be the last executed instruction of the program. </a:t>
            </a:r>
          </a:p>
          <a:p>
            <a:pPr algn="just"/>
            <a:r>
              <a:rPr lang="en-US" dirty="0" smtClean="0"/>
              <a:t>If the </a:t>
            </a:r>
            <a:r>
              <a:rPr lang="en-US" b="1" dirty="0" smtClean="0"/>
              <a:t>final instruction</a:t>
            </a:r>
            <a:r>
              <a:rPr lang="en-US" dirty="0" smtClean="0"/>
              <a:t> of the program </a:t>
            </a:r>
            <a:r>
              <a:rPr lang="en-US" b="1" dirty="0" smtClean="0"/>
              <a:t>is not an unconditional jump</a:t>
            </a:r>
            <a:r>
              <a:rPr lang="en-US" dirty="0" smtClean="0"/>
              <a:t>, then the block containing the final instruction of the program is </a:t>
            </a:r>
            <a:r>
              <a:rPr lang="en-US" b="1" dirty="0" smtClean="0"/>
              <a:t>one predecessor</a:t>
            </a:r>
            <a:r>
              <a:rPr lang="en-US" dirty="0" smtClean="0"/>
              <a:t> of the exit, but so is any basic block that has a jump to code that is not part of the program.</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cstate="print"/>
          <a:srcRect/>
          <a:stretch>
            <a:fillRect/>
          </a:stretch>
        </p:blipFill>
        <p:spPr bwMode="auto">
          <a:xfrm>
            <a:off x="4800600" y="152400"/>
            <a:ext cx="4206240" cy="6549715"/>
          </a:xfrm>
          <a:prstGeom prst="rect">
            <a:avLst/>
          </a:prstGeom>
          <a:noFill/>
          <a:ln w="9525">
            <a:solidFill>
              <a:schemeClr val="accent2">
                <a:lumMod val="75000"/>
              </a:schemeClr>
            </a:solidFill>
            <a:miter lim="800000"/>
            <a:headEnd/>
            <a:tailEnd/>
          </a:ln>
        </p:spPr>
      </p:pic>
      <p:sp>
        <p:nvSpPr>
          <p:cNvPr id="6" name="Rectangle 5"/>
          <p:cNvSpPr/>
          <p:nvPr/>
        </p:nvSpPr>
        <p:spPr>
          <a:xfrm>
            <a:off x="152400" y="914400"/>
            <a:ext cx="4572000" cy="4893647"/>
          </a:xfrm>
          <a:prstGeom prst="rect">
            <a:avLst/>
          </a:prstGeom>
        </p:spPr>
        <p:txBody>
          <a:bodyPr>
            <a:spAutoFit/>
          </a:bodyPr>
          <a:lstStyle/>
          <a:p>
            <a:pPr algn="just">
              <a:buFont typeface="Wingdings" pitchFamily="2" charset="2"/>
              <a:buChar char="q"/>
            </a:pPr>
            <a:r>
              <a:rPr lang="en-US" sz="2400" b="1" dirty="0" smtClean="0"/>
              <a:t>Example</a:t>
            </a:r>
            <a:r>
              <a:rPr lang="en-US" sz="2400" dirty="0" smtClean="0"/>
              <a:t>: The set of basic blocks constructed in Example 8.6 yields the flow graph of Fig. 8.9.</a:t>
            </a:r>
          </a:p>
          <a:p>
            <a:pPr algn="just"/>
            <a:endParaRPr lang="en-US" sz="2400" dirty="0" smtClean="0"/>
          </a:p>
          <a:p>
            <a:pPr algn="just">
              <a:buFont typeface="Wingdings" pitchFamily="2" charset="2"/>
              <a:buChar char="q"/>
            </a:pPr>
            <a:r>
              <a:rPr lang="en-US" sz="2400" b="1" dirty="0" smtClean="0">
                <a:solidFill>
                  <a:srgbClr val="0000FF"/>
                </a:solidFill>
              </a:rPr>
              <a:t>The entry points to basic block B</a:t>
            </a:r>
            <a:r>
              <a:rPr lang="en-US" sz="2400" b="1" baseline="-25000" dirty="0" smtClean="0">
                <a:solidFill>
                  <a:srgbClr val="0000FF"/>
                </a:solidFill>
              </a:rPr>
              <a:t>1</a:t>
            </a:r>
            <a:r>
              <a:rPr lang="en-US" sz="2400" b="1" dirty="0" smtClean="0">
                <a:solidFill>
                  <a:srgbClr val="0000FF"/>
                </a:solidFill>
              </a:rPr>
              <a:t>, since B</a:t>
            </a:r>
            <a:r>
              <a:rPr lang="en-US" sz="2400" b="1" baseline="-25000" dirty="0" smtClean="0">
                <a:solidFill>
                  <a:srgbClr val="0000FF"/>
                </a:solidFill>
              </a:rPr>
              <a:t>1</a:t>
            </a:r>
            <a:r>
              <a:rPr lang="en-US" sz="2400" b="1" dirty="0" smtClean="0">
                <a:solidFill>
                  <a:srgbClr val="0000FF"/>
                </a:solidFill>
              </a:rPr>
              <a:t> contains the first instruction of the program</a:t>
            </a:r>
          </a:p>
          <a:p>
            <a:pPr algn="just">
              <a:buFont typeface="Wingdings" pitchFamily="2" charset="2"/>
              <a:buChar char="q"/>
            </a:pPr>
            <a:endParaRPr lang="en-US" sz="2400" b="1" dirty="0" smtClean="0">
              <a:solidFill>
                <a:srgbClr val="0000FF"/>
              </a:solidFill>
            </a:endParaRPr>
          </a:p>
          <a:p>
            <a:pPr algn="just">
              <a:buFont typeface="Wingdings" pitchFamily="2" charset="2"/>
              <a:buChar char="q"/>
            </a:pPr>
            <a:r>
              <a:rPr lang="en-US" sz="2400" b="1" dirty="0" smtClean="0">
                <a:solidFill>
                  <a:srgbClr val="C00000"/>
                </a:solidFill>
              </a:rPr>
              <a:t>The only successor of B</a:t>
            </a:r>
            <a:r>
              <a:rPr lang="en-US" sz="2400" b="1" baseline="-25000" dirty="0" smtClean="0">
                <a:solidFill>
                  <a:srgbClr val="C00000"/>
                </a:solidFill>
              </a:rPr>
              <a:t>1</a:t>
            </a:r>
            <a:r>
              <a:rPr lang="en-US" sz="2400" b="1" dirty="0" smtClean="0">
                <a:solidFill>
                  <a:srgbClr val="C00000"/>
                </a:solidFill>
              </a:rPr>
              <a:t> is B</a:t>
            </a:r>
            <a:r>
              <a:rPr lang="en-US" sz="2400" b="1" baseline="-25000" dirty="0" smtClean="0">
                <a:solidFill>
                  <a:srgbClr val="C00000"/>
                </a:solidFill>
              </a:rPr>
              <a:t>2</a:t>
            </a:r>
            <a:r>
              <a:rPr lang="en-US" sz="2400" b="1" dirty="0" smtClean="0">
                <a:solidFill>
                  <a:srgbClr val="C00000"/>
                </a:solidFill>
              </a:rPr>
              <a:t> , because B</a:t>
            </a:r>
            <a:r>
              <a:rPr lang="en-US" sz="2400" b="1" baseline="-25000" dirty="0" smtClean="0">
                <a:solidFill>
                  <a:srgbClr val="C00000"/>
                </a:solidFill>
              </a:rPr>
              <a:t>1</a:t>
            </a:r>
            <a:r>
              <a:rPr lang="en-US" sz="2400" b="1" dirty="0" smtClean="0">
                <a:solidFill>
                  <a:srgbClr val="C00000"/>
                </a:solidFill>
              </a:rPr>
              <a:t> does not end in an unconditional jump, &amp; the leader of B</a:t>
            </a:r>
            <a:r>
              <a:rPr lang="en-US" sz="2400" b="1" baseline="-25000" dirty="0" smtClean="0">
                <a:solidFill>
                  <a:srgbClr val="C00000"/>
                </a:solidFill>
              </a:rPr>
              <a:t>2</a:t>
            </a:r>
            <a:r>
              <a:rPr lang="en-US" sz="2400" b="1" dirty="0" smtClean="0">
                <a:solidFill>
                  <a:srgbClr val="C00000"/>
                </a:solidFill>
              </a:rPr>
              <a:t> immediately follows the end of B</a:t>
            </a:r>
            <a:r>
              <a:rPr lang="en-US" sz="2400" b="1" baseline="-25000" dirty="0" smtClean="0">
                <a:solidFill>
                  <a:srgbClr val="C00000"/>
                </a:solidFill>
              </a:rPr>
              <a:t>1</a:t>
            </a:r>
            <a:r>
              <a:rPr lang="en-US" sz="2400" b="1" dirty="0" smtClean="0">
                <a:solidFill>
                  <a:srgbClr val="C00000"/>
                </a:solidFill>
              </a:rPr>
              <a:t> .</a:t>
            </a:r>
            <a:endParaRPr lang="en-US" sz="2400" b="1" dirty="0">
              <a:solidFill>
                <a:srgbClr val="C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205386" y="1905000"/>
            <a:ext cx="8869680" cy="2697503"/>
          </a:xfrm>
          <a:prstGeom prst="rect">
            <a:avLst/>
          </a:prstGeom>
          <a:ln w="38100" cap="sq">
            <a:solidFill>
              <a:srgbClr val="00CC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a:t>
            </a:r>
            <a:r>
              <a:rPr lang="en-US" dirty="0"/>
              <a:t>in the </a:t>
            </a:r>
            <a:r>
              <a:rPr lang="en-US" dirty="0" smtClean="0"/>
              <a:t>Design </a:t>
            </a:r>
            <a:r>
              <a:rPr lang="en-US" dirty="0"/>
              <a:t>of a Code Generator</a:t>
            </a:r>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r>
              <a:rPr lang="en-US" b="1" dirty="0" smtClean="0">
                <a:solidFill>
                  <a:srgbClr val="C00000"/>
                </a:solidFill>
              </a:rPr>
              <a:t>Input </a:t>
            </a:r>
            <a:r>
              <a:rPr lang="en-US" b="1" dirty="0">
                <a:solidFill>
                  <a:srgbClr val="C00000"/>
                </a:solidFill>
              </a:rPr>
              <a:t>to the Code </a:t>
            </a:r>
            <a:r>
              <a:rPr lang="en-US" b="1" dirty="0" smtClean="0">
                <a:solidFill>
                  <a:srgbClr val="C00000"/>
                </a:solidFill>
              </a:rPr>
              <a:t>Generator</a:t>
            </a:r>
          </a:p>
          <a:p>
            <a:pPr algn="just"/>
            <a:r>
              <a:rPr lang="en-US" dirty="0"/>
              <a:t>The input to the code generator is the intermediate representation of the </a:t>
            </a:r>
            <a:r>
              <a:rPr lang="en-US" dirty="0" smtClean="0"/>
              <a:t>source program </a:t>
            </a:r>
            <a:r>
              <a:rPr lang="en-US" dirty="0"/>
              <a:t>produced by the front end, along with information in the symbol </a:t>
            </a:r>
            <a:r>
              <a:rPr lang="en-US" dirty="0" smtClean="0"/>
              <a:t>table that </a:t>
            </a:r>
            <a:r>
              <a:rPr lang="en-US" dirty="0"/>
              <a:t>is used to determine the run-time addresses of the data objects </a:t>
            </a:r>
            <a:r>
              <a:rPr lang="en-US" dirty="0" smtClean="0"/>
              <a:t>denoted by </a:t>
            </a:r>
            <a:r>
              <a:rPr lang="en-US" dirty="0"/>
              <a:t>the names in the </a:t>
            </a:r>
            <a:r>
              <a:rPr lang="en-US" dirty="0" smtClean="0"/>
              <a:t>IR </a:t>
            </a:r>
            <a:r>
              <a:rPr lang="en-US" dirty="0"/>
              <a:t>.</a:t>
            </a:r>
          </a:p>
          <a:p>
            <a:pPr algn="just"/>
            <a:r>
              <a:rPr lang="en-US" dirty="0"/>
              <a:t>The many choices for the IR include </a:t>
            </a:r>
            <a:endParaRPr lang="en-US" dirty="0" smtClean="0"/>
          </a:p>
          <a:p>
            <a:pPr algn="just">
              <a:buFont typeface="Wingdings" pitchFamily="2" charset="2"/>
              <a:buChar char="ü"/>
            </a:pPr>
            <a:r>
              <a:rPr lang="en-US" b="1" dirty="0" smtClean="0">
                <a:solidFill>
                  <a:srgbClr val="0000FF"/>
                </a:solidFill>
              </a:rPr>
              <a:t>three-address </a:t>
            </a:r>
            <a:r>
              <a:rPr lang="en-US" b="1" dirty="0">
                <a:solidFill>
                  <a:srgbClr val="0000FF"/>
                </a:solidFill>
              </a:rPr>
              <a:t>representations</a:t>
            </a:r>
            <a:r>
              <a:rPr lang="en-US" dirty="0"/>
              <a:t> such </a:t>
            </a:r>
            <a:r>
              <a:rPr lang="en-US" dirty="0" smtClean="0"/>
              <a:t>as quadruples</a:t>
            </a:r>
            <a:r>
              <a:rPr lang="en-US" dirty="0"/>
              <a:t>, triples, indirect triples; </a:t>
            </a:r>
            <a:endParaRPr lang="en-US" dirty="0" smtClean="0"/>
          </a:p>
          <a:p>
            <a:pPr algn="just">
              <a:buFont typeface="Wingdings" pitchFamily="2" charset="2"/>
              <a:buChar char="ü"/>
            </a:pPr>
            <a:r>
              <a:rPr lang="en-US" b="1" dirty="0" smtClean="0">
                <a:solidFill>
                  <a:srgbClr val="0000FF"/>
                </a:solidFill>
              </a:rPr>
              <a:t>virtual </a:t>
            </a:r>
            <a:r>
              <a:rPr lang="en-US" b="1" dirty="0">
                <a:solidFill>
                  <a:srgbClr val="0000FF"/>
                </a:solidFill>
              </a:rPr>
              <a:t>machine representations</a:t>
            </a:r>
            <a:r>
              <a:rPr lang="en-US" dirty="0"/>
              <a:t> such </a:t>
            </a:r>
            <a:r>
              <a:rPr lang="en-US" dirty="0" smtClean="0"/>
              <a:t>as </a:t>
            </a:r>
            <a:r>
              <a:rPr lang="en-US" dirty="0" err="1" smtClean="0"/>
              <a:t>bytecodes</a:t>
            </a:r>
            <a:r>
              <a:rPr lang="en-US" dirty="0" smtClean="0"/>
              <a:t> </a:t>
            </a:r>
            <a:r>
              <a:rPr lang="en-US" dirty="0"/>
              <a:t>and stack-machine code</a:t>
            </a:r>
            <a:r>
              <a:rPr lang="en-US" dirty="0" smtClean="0"/>
              <a:t>;</a:t>
            </a:r>
          </a:p>
          <a:p>
            <a:pPr algn="just">
              <a:buFont typeface="Wingdings" pitchFamily="2" charset="2"/>
              <a:buChar char="ü"/>
            </a:pPr>
            <a:r>
              <a:rPr lang="en-US" b="1" dirty="0" smtClean="0">
                <a:solidFill>
                  <a:srgbClr val="0000FF"/>
                </a:solidFill>
              </a:rPr>
              <a:t>linear </a:t>
            </a:r>
            <a:r>
              <a:rPr lang="en-US" b="1" dirty="0">
                <a:solidFill>
                  <a:srgbClr val="0000FF"/>
                </a:solidFill>
              </a:rPr>
              <a:t>representations</a:t>
            </a:r>
            <a:r>
              <a:rPr lang="en-US" dirty="0"/>
              <a:t> such as postfix notation</a:t>
            </a:r>
            <a:r>
              <a:rPr lang="en-US" dirty="0" smtClean="0"/>
              <a:t>; &amp; graphical </a:t>
            </a:r>
            <a:r>
              <a:rPr lang="en-US" dirty="0"/>
              <a:t>representations such as syntax trees and DAG's. </a:t>
            </a: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Generator</a:t>
            </a:r>
            <a:endParaRPr lang="en-US" b="1" dirty="0"/>
          </a:p>
        </p:txBody>
      </p:sp>
      <p:sp>
        <p:nvSpPr>
          <p:cNvPr id="3" name="Content Placeholder 2"/>
          <p:cNvSpPr>
            <a:spLocks noGrp="1"/>
          </p:cNvSpPr>
          <p:nvPr>
            <p:ph idx="1"/>
          </p:nvPr>
        </p:nvSpPr>
        <p:spPr>
          <a:xfrm>
            <a:off x="304800" y="1447800"/>
            <a:ext cx="8534400" cy="5105400"/>
          </a:xfrm>
        </p:spPr>
        <p:txBody>
          <a:bodyPr>
            <a:normAutofit fontScale="70000" lnSpcReduction="20000"/>
          </a:bodyPr>
          <a:lstStyle/>
          <a:p>
            <a:pPr algn="just"/>
            <a:r>
              <a:rPr lang="en-US" b="1" dirty="0" smtClean="0"/>
              <a:t>How to use registers to best advantage</a:t>
            </a:r>
            <a:r>
              <a:rPr lang="en-US" dirty="0" smtClean="0"/>
              <a:t>? </a:t>
            </a:r>
          </a:p>
          <a:p>
            <a:pPr algn="just"/>
            <a:r>
              <a:rPr lang="en-US" dirty="0" smtClean="0">
                <a:solidFill>
                  <a:srgbClr val="FF0000"/>
                </a:solidFill>
              </a:rPr>
              <a:t>There are four principal uses of registers</a:t>
            </a:r>
            <a:r>
              <a:rPr lang="en-US" dirty="0" smtClean="0"/>
              <a:t>:</a:t>
            </a:r>
          </a:p>
          <a:p>
            <a:pPr algn="just">
              <a:buFont typeface="Wingdings" pitchFamily="2" charset="2"/>
              <a:buChar char="q"/>
            </a:pPr>
            <a:r>
              <a:rPr lang="en-US" dirty="0" smtClean="0"/>
              <a:t>In most machine architectures, some or all of the </a:t>
            </a:r>
            <a:r>
              <a:rPr lang="en-US" b="1" dirty="0" smtClean="0"/>
              <a:t>operands of an operation </a:t>
            </a:r>
            <a:r>
              <a:rPr lang="en-US" dirty="0" smtClean="0"/>
              <a:t>must be in registers in order to perform the operation .</a:t>
            </a:r>
          </a:p>
          <a:p>
            <a:pPr algn="just">
              <a:buFont typeface="Wingdings" pitchFamily="2" charset="2"/>
              <a:buChar char="q"/>
            </a:pPr>
            <a:r>
              <a:rPr lang="en-US" dirty="0" smtClean="0"/>
              <a:t>Registers make good </a:t>
            </a:r>
            <a:r>
              <a:rPr lang="en-US" b="1" dirty="0" smtClean="0"/>
              <a:t>temporaries - places</a:t>
            </a:r>
            <a:r>
              <a:rPr lang="en-US" dirty="0" smtClean="0"/>
              <a:t> to hold the result of a sub expression while a larger expression is being evaluated, or more generally, a place to hold a variable that is used only within a single basic block.</a:t>
            </a:r>
          </a:p>
          <a:p>
            <a:pPr algn="just">
              <a:buFont typeface="Wingdings" pitchFamily="2" charset="2"/>
              <a:buChar char="q"/>
            </a:pPr>
            <a:r>
              <a:rPr lang="en-US" dirty="0" smtClean="0"/>
              <a:t>Registers </a:t>
            </a:r>
            <a:r>
              <a:rPr lang="en-US" dirty="0" smtClean="0"/>
              <a:t>are used </a:t>
            </a:r>
            <a:r>
              <a:rPr lang="en-US" b="1" dirty="0" smtClean="0"/>
              <a:t>to hold (global) values</a:t>
            </a:r>
            <a:r>
              <a:rPr lang="en-US" dirty="0" smtClean="0"/>
              <a:t> that are computed in one basic block and used in other blocks, for example, a loop index that is incremented going around the loop and is used several times within the loop .</a:t>
            </a:r>
          </a:p>
          <a:p>
            <a:pPr algn="just">
              <a:buFont typeface="Wingdings" pitchFamily="2" charset="2"/>
              <a:buChar char="q"/>
            </a:pPr>
            <a:r>
              <a:rPr lang="en-US" dirty="0" smtClean="0"/>
              <a:t>Registers are often used to help with </a:t>
            </a:r>
            <a:r>
              <a:rPr lang="en-US" b="1" dirty="0" smtClean="0"/>
              <a:t>run-time storage management</a:t>
            </a:r>
            <a:r>
              <a:rPr lang="en-US" dirty="0" smtClean="0"/>
              <a:t>, for example, to manage the run-time stack, including the maintenance of stack pointers and possibly the top elements of the stack itself.</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None/>
            </a:pPr>
            <a:r>
              <a:rPr lang="en-US" b="1" dirty="0" smtClean="0"/>
              <a:t>Machine instructions:</a:t>
            </a:r>
          </a:p>
          <a:p>
            <a:pPr>
              <a:buFont typeface="Wingdings" pitchFamily="2" charset="2"/>
              <a:buChar char="q"/>
            </a:pPr>
            <a:r>
              <a:rPr lang="en-US" i="1" dirty="0" smtClean="0"/>
              <a:t>LD </a:t>
            </a:r>
            <a:r>
              <a:rPr lang="en-US" i="1" dirty="0" err="1" smtClean="0"/>
              <a:t>reg</a:t>
            </a:r>
            <a:r>
              <a:rPr lang="en-US" i="1" dirty="0" smtClean="0"/>
              <a:t>, </a:t>
            </a:r>
            <a:r>
              <a:rPr lang="en-US" i="1" dirty="0" err="1" smtClean="0"/>
              <a:t>mem</a:t>
            </a:r>
            <a:endParaRPr lang="en-US" i="1" dirty="0" smtClean="0"/>
          </a:p>
          <a:p>
            <a:pPr>
              <a:buFont typeface="Wingdings" pitchFamily="2" charset="2"/>
              <a:buChar char="q"/>
            </a:pPr>
            <a:r>
              <a:rPr lang="en-US" i="1" dirty="0" smtClean="0"/>
              <a:t> ST </a:t>
            </a:r>
            <a:r>
              <a:rPr lang="en-US" i="1" dirty="0" err="1" smtClean="0"/>
              <a:t>mem</a:t>
            </a:r>
            <a:r>
              <a:rPr lang="en-US" i="1" dirty="0" smtClean="0"/>
              <a:t>, </a:t>
            </a:r>
            <a:r>
              <a:rPr lang="en-US" i="1" dirty="0" err="1" smtClean="0"/>
              <a:t>reg</a:t>
            </a:r>
            <a:endParaRPr lang="en-US" i="1" dirty="0" smtClean="0"/>
          </a:p>
          <a:p>
            <a:pPr>
              <a:buFont typeface="Wingdings" pitchFamily="2" charset="2"/>
              <a:buChar char="q"/>
            </a:pPr>
            <a:r>
              <a:rPr lang="en-US" i="1" dirty="0" smtClean="0"/>
              <a:t>OP </a:t>
            </a:r>
            <a:r>
              <a:rPr lang="en-US" i="1" dirty="0" err="1" smtClean="0"/>
              <a:t>reg</a:t>
            </a:r>
            <a:r>
              <a:rPr lang="en-US" i="1" dirty="0" smtClean="0"/>
              <a:t>, </a:t>
            </a:r>
            <a:r>
              <a:rPr lang="en-US" i="1" dirty="0" err="1" smtClean="0"/>
              <a:t>reg</a:t>
            </a:r>
            <a:r>
              <a:rPr lang="en-US" i="1" dirty="0" smtClean="0"/>
              <a:t>, </a:t>
            </a:r>
            <a:r>
              <a:rPr lang="en-US" i="1" dirty="0" err="1" smtClean="0"/>
              <a:t>reg</a:t>
            </a:r>
            <a:endParaRPr lang="en-US" i="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Descriptors</a:t>
            </a:r>
            <a:endParaRPr lang="en-US" b="1" dirty="0"/>
          </a:p>
        </p:txBody>
      </p:sp>
      <p:sp>
        <p:nvSpPr>
          <p:cNvPr id="3" name="Content Placeholder 2"/>
          <p:cNvSpPr>
            <a:spLocks noGrp="1"/>
          </p:cNvSpPr>
          <p:nvPr>
            <p:ph idx="1"/>
          </p:nvPr>
        </p:nvSpPr>
        <p:spPr>
          <a:xfrm>
            <a:off x="381000" y="1600200"/>
            <a:ext cx="8458200" cy="4876800"/>
          </a:xfrm>
        </p:spPr>
        <p:txBody>
          <a:bodyPr>
            <a:normAutofit fontScale="77500" lnSpcReduction="20000"/>
          </a:bodyPr>
          <a:lstStyle/>
          <a:p>
            <a:pPr algn="just"/>
            <a:r>
              <a:rPr lang="en-US" b="1" dirty="0" smtClean="0">
                <a:solidFill>
                  <a:srgbClr val="FF0000"/>
                </a:solidFill>
              </a:rPr>
              <a:t>Code generation </a:t>
            </a:r>
            <a:r>
              <a:rPr lang="en-US" b="1" dirty="0" err="1" smtClean="0">
                <a:solidFill>
                  <a:srgbClr val="FF0000"/>
                </a:solidFill>
              </a:rPr>
              <a:t>algo</a:t>
            </a:r>
            <a:r>
              <a:rPr lang="en-US" b="1" dirty="0" smtClean="0">
                <a:solidFill>
                  <a:srgbClr val="FF0000"/>
                </a:solidFill>
              </a:rPr>
              <a:t> uses descriptors to keep track of register contents &amp; addresses for names:</a:t>
            </a:r>
          </a:p>
          <a:p>
            <a:pPr algn="just">
              <a:buNone/>
            </a:pPr>
            <a:r>
              <a:rPr lang="en-US" dirty="0" smtClean="0"/>
              <a:t>1. For each available register, a register descriptor keeps track of the variable names whose current value is in that register. Since we shall use only those registers that are available for local use within a basic block, we assume that initially, all register descriptors are empty. As the code generation progresses, each register will hold the value of zero or more names.</a:t>
            </a:r>
          </a:p>
          <a:p>
            <a:pPr algn="just">
              <a:buNone/>
            </a:pPr>
            <a:r>
              <a:rPr lang="en-US" dirty="0" smtClean="0"/>
              <a:t>2. For each program variable, an address descriptor keeps track of the location or locations where the current value of that variable can be found. The location might be a register, a memory address, a stack location, or some set of more than one of these. The information can be stored in the symbol-table entry for that variable name.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381000"/>
            <a:ext cx="8321040" cy="6253798"/>
          </a:xfrm>
          <a:prstGeom prst="rect">
            <a:avLst/>
          </a:prstGeom>
          <a:noFill/>
          <a:ln w="9525">
            <a:noFill/>
            <a:miter lim="800000"/>
            <a:headEnd/>
            <a:tailEnd/>
          </a:ln>
          <a:effectLst/>
        </p:spPr>
      </p:pic>
      <p:sp>
        <p:nvSpPr>
          <p:cNvPr id="5" name="Rectangle 4"/>
          <p:cNvSpPr/>
          <p:nvPr/>
        </p:nvSpPr>
        <p:spPr>
          <a:xfrm>
            <a:off x="1143000" y="1371600"/>
            <a:ext cx="1280160" cy="27432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2971800" y="3124200"/>
            <a:ext cx="56388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066800" y="3505200"/>
            <a:ext cx="3124200" cy="76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419600" y="3429000"/>
            <a:ext cx="4191000" cy="762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066800" y="3733800"/>
            <a:ext cx="5791200"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33800" y="3906980"/>
            <a:ext cx="4953000" cy="304800"/>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08365" y="5458690"/>
            <a:ext cx="7620000" cy="304800"/>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5105400" y="5943600"/>
            <a:ext cx="3505200" cy="76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143000" y="6248400"/>
            <a:ext cx="75438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219200" y="4724400"/>
            <a:ext cx="5791200"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799" y="380995"/>
            <a:ext cx="8595360" cy="1652509"/>
          </a:xfrm>
          <a:prstGeom prst="rect">
            <a:avLst/>
          </a:prstGeom>
          <a:noFill/>
          <a:ln w="9525">
            <a:solidFill>
              <a:srgbClr val="C00000"/>
            </a:solid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49375" y="2195940"/>
            <a:ext cx="8686800" cy="1733749"/>
          </a:xfrm>
          <a:prstGeom prst="rect">
            <a:avLst/>
          </a:prstGeom>
          <a:noFill/>
          <a:ln w="9525">
            <a:solidFill>
              <a:schemeClr val="accent3">
                <a:lumMod val="75000"/>
              </a:schemeClr>
            </a:solid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97875" y="4170215"/>
            <a:ext cx="8595360" cy="2364656"/>
          </a:xfrm>
          <a:prstGeom prst="rect">
            <a:avLst/>
          </a:prstGeom>
          <a:noFill/>
          <a:ln w="9525">
            <a:solidFill>
              <a:srgbClr val="0070C0"/>
            </a:solidFill>
            <a:miter lim="800000"/>
            <a:headEnd/>
            <a:tailEnd/>
          </a:ln>
          <a:effectLst/>
        </p:spPr>
      </p:pic>
      <p:sp>
        <p:nvSpPr>
          <p:cNvPr id="7" name="Rectangle 6"/>
          <p:cNvSpPr/>
          <p:nvPr/>
        </p:nvSpPr>
        <p:spPr>
          <a:xfrm>
            <a:off x="394855" y="4447310"/>
            <a:ext cx="8458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4779820"/>
            <a:ext cx="2119745" cy="277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61995" y="163868"/>
            <a:ext cx="7620000" cy="6486307"/>
          </a:xfrm>
          <a:prstGeom prst="rect">
            <a:avLst/>
          </a:prstGeom>
          <a:noFill/>
          <a:ln w="9525">
            <a:noFill/>
            <a:miter lim="800000"/>
            <a:headEnd/>
            <a:tailEnd/>
          </a:ln>
          <a:effectLst/>
        </p:spPr>
      </p:pic>
      <p:cxnSp>
        <p:nvCxnSpPr>
          <p:cNvPr id="6" name="Straight Connector 5"/>
          <p:cNvCxnSpPr/>
          <p:nvPr/>
        </p:nvCxnSpPr>
        <p:spPr>
          <a:xfrm flipV="1">
            <a:off x="1371600" y="4191000"/>
            <a:ext cx="6934200" cy="76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304800" y="838200"/>
            <a:ext cx="8686800" cy="4280230"/>
          </a:xfrm>
          <a:prstGeom prst="rect">
            <a:avLst/>
          </a:prstGeom>
          <a:noFill/>
          <a:ln w="9525">
            <a:solidFill>
              <a:srgbClr val="FF0000"/>
            </a:solidFill>
            <a:miter lim="800000"/>
            <a:headEnd/>
            <a:tailEnd/>
          </a:ln>
          <a:effectLst/>
        </p:spPr>
      </p:pic>
      <p:sp>
        <p:nvSpPr>
          <p:cNvPr id="6" name="Rectangle 5"/>
          <p:cNvSpPr/>
          <p:nvPr/>
        </p:nvSpPr>
        <p:spPr>
          <a:xfrm>
            <a:off x="3886200" y="831270"/>
            <a:ext cx="3657600" cy="4572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42110" y="1814945"/>
            <a:ext cx="1828800" cy="11430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838200" y="4343400"/>
            <a:ext cx="800100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763490" y="4066310"/>
            <a:ext cx="31242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200" y="4953000"/>
            <a:ext cx="2438400"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04799" y="533364"/>
            <a:ext cx="8686800" cy="6097184"/>
          </a:xfrm>
          <a:prstGeom prst="rect">
            <a:avLst/>
          </a:prstGeom>
          <a:noFill/>
          <a:ln w="9525">
            <a:solidFill>
              <a:srgbClr val="0000FF"/>
            </a:solid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410200"/>
          </a:xfrm>
        </p:spPr>
        <p:txBody>
          <a:bodyPr>
            <a:normAutofit fontScale="85000" lnSpcReduction="20000"/>
          </a:bodyPr>
          <a:lstStyle/>
          <a:p>
            <a:pPr algn="just"/>
            <a:r>
              <a:rPr lang="en-US" dirty="0" smtClean="0"/>
              <a:t>The 1</a:t>
            </a:r>
            <a:r>
              <a:rPr lang="en-US" baseline="30000" dirty="0" smtClean="0"/>
              <a:t>st</a:t>
            </a:r>
            <a:r>
              <a:rPr lang="en-US" dirty="0" smtClean="0"/>
              <a:t> call of </a:t>
            </a:r>
            <a:r>
              <a:rPr lang="en-US" i="1" dirty="0" err="1" smtClean="0">
                <a:solidFill>
                  <a:srgbClr val="FF0000"/>
                </a:solidFill>
              </a:rPr>
              <a:t>getreg</a:t>
            </a:r>
            <a:r>
              <a:rPr lang="en-US" i="1" dirty="0" smtClean="0">
                <a:solidFill>
                  <a:srgbClr val="FF0000"/>
                </a:solidFill>
              </a:rPr>
              <a:t> </a:t>
            </a:r>
            <a:r>
              <a:rPr lang="en-US" dirty="0" smtClean="0"/>
              <a:t>returns </a:t>
            </a:r>
            <a:r>
              <a:rPr lang="en-US" b="1" dirty="0" smtClean="0">
                <a:latin typeface="Akaash" pitchFamily="2" charset="0"/>
                <a:cs typeface="Akaash" pitchFamily="2" charset="0"/>
              </a:rPr>
              <a:t>R0</a:t>
            </a:r>
            <a:r>
              <a:rPr lang="en-US" dirty="0" smtClean="0"/>
              <a:t> as the location in which to compute </a:t>
            </a:r>
            <a:r>
              <a:rPr lang="en-US" b="1" dirty="0" smtClean="0"/>
              <a:t>t</a:t>
            </a:r>
            <a:r>
              <a:rPr lang="en-US" dirty="0" smtClean="0"/>
              <a:t>. </a:t>
            </a:r>
          </a:p>
          <a:p>
            <a:pPr algn="just"/>
            <a:r>
              <a:rPr lang="en-US" dirty="0" smtClean="0"/>
              <a:t>Since </a:t>
            </a:r>
            <a:r>
              <a:rPr lang="en-US" b="1" dirty="0" smtClean="0"/>
              <a:t>a</a:t>
            </a:r>
            <a:r>
              <a:rPr lang="en-US" dirty="0" smtClean="0"/>
              <a:t> is not in </a:t>
            </a:r>
            <a:r>
              <a:rPr lang="en-US" b="1" dirty="0" smtClean="0">
                <a:latin typeface="Akaash" pitchFamily="2" charset="0"/>
                <a:cs typeface="Akaash" pitchFamily="2" charset="0"/>
              </a:rPr>
              <a:t>R0</a:t>
            </a:r>
            <a:r>
              <a:rPr lang="en-US" dirty="0" smtClean="0"/>
              <a:t>, we generate instructions </a:t>
            </a:r>
            <a:r>
              <a:rPr lang="en-US" b="1" dirty="0" smtClean="0">
                <a:solidFill>
                  <a:srgbClr val="0000FF"/>
                </a:solidFill>
                <a:latin typeface="Akaash" pitchFamily="2" charset="0"/>
                <a:cs typeface="Akaash" pitchFamily="2" charset="0"/>
              </a:rPr>
              <a:t>MOV a, R0</a:t>
            </a:r>
            <a:r>
              <a:rPr lang="en-US" dirty="0" smtClean="0">
                <a:latin typeface="Akaash" pitchFamily="2" charset="0"/>
                <a:cs typeface="Akaash" pitchFamily="2" charset="0"/>
              </a:rPr>
              <a:t> </a:t>
            </a:r>
            <a:r>
              <a:rPr lang="en-US" dirty="0" smtClean="0"/>
              <a:t>&amp; </a:t>
            </a:r>
            <a:r>
              <a:rPr lang="en-US" b="1" dirty="0" smtClean="0">
                <a:solidFill>
                  <a:srgbClr val="0000FF"/>
                </a:solidFill>
                <a:latin typeface="Akaash" pitchFamily="2" charset="0"/>
                <a:cs typeface="Akaash" pitchFamily="2" charset="0"/>
              </a:rPr>
              <a:t>SUB b, R0</a:t>
            </a:r>
            <a:r>
              <a:rPr lang="en-US" dirty="0" smtClean="0"/>
              <a:t>.</a:t>
            </a:r>
          </a:p>
          <a:p>
            <a:pPr algn="just"/>
            <a:r>
              <a:rPr lang="en-US" dirty="0" smtClean="0"/>
              <a:t>Update the register descriptor to indicate that </a:t>
            </a:r>
            <a:r>
              <a:rPr lang="en-US" b="1" dirty="0" smtClean="0">
                <a:latin typeface="Akaash" pitchFamily="2" charset="0"/>
                <a:cs typeface="Akaash" pitchFamily="2" charset="0"/>
              </a:rPr>
              <a:t>R0</a:t>
            </a:r>
            <a:r>
              <a:rPr lang="en-US" dirty="0" smtClean="0"/>
              <a:t> contains </a:t>
            </a:r>
            <a:r>
              <a:rPr lang="en-US" b="1" dirty="0" smtClean="0"/>
              <a:t>t</a:t>
            </a:r>
            <a:r>
              <a:rPr lang="en-US" dirty="0" smtClean="0"/>
              <a:t>.</a:t>
            </a:r>
          </a:p>
          <a:p>
            <a:pPr algn="just"/>
            <a:r>
              <a:rPr lang="en-US" dirty="0" smtClean="0"/>
              <a:t>Proceeds in this way until the last three-address statement </a:t>
            </a:r>
            <a:r>
              <a:rPr lang="en-US" b="1" dirty="0" smtClean="0">
                <a:solidFill>
                  <a:srgbClr val="0000FF"/>
                </a:solidFill>
                <a:latin typeface="Akaash" pitchFamily="2" charset="0"/>
                <a:cs typeface="Akaash" pitchFamily="2" charset="0"/>
              </a:rPr>
              <a:t>d:=v + u </a:t>
            </a:r>
            <a:r>
              <a:rPr lang="en-US" dirty="0" smtClean="0"/>
              <a:t>has been proceed.</a:t>
            </a:r>
          </a:p>
          <a:p>
            <a:pPr algn="just"/>
            <a:r>
              <a:rPr lang="en-US" b="1" dirty="0" smtClean="0">
                <a:latin typeface="Akaash" pitchFamily="2" charset="0"/>
                <a:cs typeface="Akaash" pitchFamily="2" charset="0"/>
              </a:rPr>
              <a:t>R1</a:t>
            </a:r>
            <a:r>
              <a:rPr lang="en-US" dirty="0" smtClean="0"/>
              <a:t> becomes empty because </a:t>
            </a:r>
            <a:r>
              <a:rPr lang="en-US" b="1" dirty="0" smtClean="0"/>
              <a:t>u</a:t>
            </a:r>
            <a:r>
              <a:rPr lang="en-US" dirty="0" smtClean="0"/>
              <a:t> has no next use.</a:t>
            </a:r>
          </a:p>
          <a:p>
            <a:pPr algn="just"/>
            <a:r>
              <a:rPr lang="en-US" dirty="0" smtClean="0"/>
              <a:t>Generate </a:t>
            </a:r>
            <a:r>
              <a:rPr lang="en-US" b="1" dirty="0" smtClean="0">
                <a:solidFill>
                  <a:srgbClr val="0000FF"/>
                </a:solidFill>
                <a:latin typeface="Akaash" pitchFamily="2" charset="0"/>
                <a:cs typeface="Akaash" pitchFamily="2" charset="0"/>
              </a:rPr>
              <a:t>MOV R0, d </a:t>
            </a:r>
            <a:r>
              <a:rPr lang="en-US" dirty="0" smtClean="0"/>
              <a:t>to store the </a:t>
            </a:r>
            <a:r>
              <a:rPr lang="en-US" b="1" dirty="0" smtClean="0">
                <a:solidFill>
                  <a:srgbClr val="FF0000"/>
                </a:solidFill>
              </a:rPr>
              <a:t>live variable d </a:t>
            </a:r>
            <a:r>
              <a:rPr lang="en-US" dirty="0" smtClean="0"/>
              <a:t>at the end of the block</a:t>
            </a:r>
          </a:p>
          <a:p>
            <a:pPr algn="just"/>
            <a:r>
              <a:rPr lang="en-US" b="1" dirty="0" smtClean="0"/>
              <a:t>COST= 2 + 2 + 2 + 2 + 1 + 1 + 2 =12</a:t>
            </a:r>
          </a:p>
          <a:p>
            <a:pPr algn="just"/>
            <a:r>
              <a:rPr lang="en-US" dirty="0" smtClean="0"/>
              <a:t>Can be reduced to </a:t>
            </a:r>
            <a:r>
              <a:rPr lang="en-US" b="1" dirty="0" smtClean="0"/>
              <a:t>11 (</a:t>
            </a:r>
            <a:r>
              <a:rPr lang="en-US" b="1" dirty="0" smtClean="0">
                <a:solidFill>
                  <a:srgbClr val="FF0000"/>
                </a:solidFill>
              </a:rPr>
              <a:t>How??</a:t>
            </a:r>
            <a:r>
              <a:rPr lang="en-US" b="1" dirty="0" smtClean="0"/>
              <a:t>)</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The Target </a:t>
            </a:r>
            <a:r>
              <a:rPr lang="en-US" b="1" dirty="0"/>
              <a:t>Program</a:t>
            </a:r>
          </a:p>
        </p:txBody>
      </p:sp>
      <p:sp>
        <p:nvSpPr>
          <p:cNvPr id="3" name="Content Placeholder 2"/>
          <p:cNvSpPr>
            <a:spLocks noGrp="1"/>
          </p:cNvSpPr>
          <p:nvPr>
            <p:ph idx="1"/>
          </p:nvPr>
        </p:nvSpPr>
        <p:spPr>
          <a:xfrm>
            <a:off x="457200" y="1600200"/>
            <a:ext cx="8382000" cy="4953000"/>
          </a:xfrm>
        </p:spPr>
        <p:txBody>
          <a:bodyPr>
            <a:normAutofit fontScale="62500" lnSpcReduction="20000"/>
          </a:bodyPr>
          <a:lstStyle/>
          <a:p>
            <a:pPr algn="just"/>
            <a:r>
              <a:rPr lang="en-US" dirty="0"/>
              <a:t>The instruction-set architecture of the target machine has a significant </a:t>
            </a:r>
            <a:r>
              <a:rPr lang="en-US" dirty="0" smtClean="0"/>
              <a:t>impact on </a:t>
            </a:r>
            <a:r>
              <a:rPr lang="en-US" dirty="0"/>
              <a:t>the difficulty of constructing a good code generator that </a:t>
            </a:r>
            <a:r>
              <a:rPr lang="en-US" dirty="0" smtClean="0"/>
              <a:t>produces high-quality </a:t>
            </a:r>
            <a:r>
              <a:rPr lang="en-US" dirty="0"/>
              <a:t>machine code. </a:t>
            </a:r>
            <a:endParaRPr lang="en-US" dirty="0" smtClean="0"/>
          </a:p>
          <a:p>
            <a:pPr algn="just"/>
            <a:r>
              <a:rPr lang="en-US" dirty="0" smtClean="0"/>
              <a:t>The </a:t>
            </a:r>
            <a:r>
              <a:rPr lang="en-US" b="1" dirty="0">
                <a:solidFill>
                  <a:srgbClr val="0000FF"/>
                </a:solidFill>
              </a:rPr>
              <a:t>most</a:t>
            </a:r>
            <a:r>
              <a:rPr lang="en-US" dirty="0"/>
              <a:t> </a:t>
            </a:r>
            <a:r>
              <a:rPr lang="en-US" b="1" dirty="0">
                <a:solidFill>
                  <a:srgbClr val="0000FF"/>
                </a:solidFill>
              </a:rPr>
              <a:t>common</a:t>
            </a:r>
            <a:r>
              <a:rPr lang="en-US" dirty="0"/>
              <a:t> target-machine </a:t>
            </a:r>
            <a:r>
              <a:rPr lang="en-US" dirty="0" smtClean="0"/>
              <a:t>architectures are </a:t>
            </a:r>
            <a:r>
              <a:rPr lang="en-US" b="1" dirty="0" smtClean="0">
                <a:solidFill>
                  <a:srgbClr val="FF0000"/>
                </a:solidFill>
              </a:rPr>
              <a:t>RISC </a:t>
            </a:r>
            <a:r>
              <a:rPr lang="en-US" b="1" dirty="0">
                <a:solidFill>
                  <a:srgbClr val="FF0000"/>
                </a:solidFill>
              </a:rPr>
              <a:t>(reduced instruction set computer) , </a:t>
            </a:r>
            <a:r>
              <a:rPr lang="en-US" b="1" dirty="0" smtClean="0">
                <a:solidFill>
                  <a:srgbClr val="FF0000"/>
                </a:solidFill>
              </a:rPr>
              <a:t>CISC </a:t>
            </a:r>
            <a:r>
              <a:rPr lang="en-US" b="1" dirty="0">
                <a:solidFill>
                  <a:srgbClr val="FF0000"/>
                </a:solidFill>
              </a:rPr>
              <a:t>(complex instruction </a:t>
            </a:r>
            <a:r>
              <a:rPr lang="en-US" b="1" dirty="0" smtClean="0">
                <a:solidFill>
                  <a:srgbClr val="FF0000"/>
                </a:solidFill>
              </a:rPr>
              <a:t>set computer</a:t>
            </a:r>
            <a:r>
              <a:rPr lang="en-US" b="1" dirty="0">
                <a:solidFill>
                  <a:srgbClr val="FF0000"/>
                </a:solidFill>
              </a:rPr>
              <a:t>) , and stack based</a:t>
            </a:r>
            <a:r>
              <a:rPr lang="en-US" dirty="0"/>
              <a:t>.</a:t>
            </a:r>
          </a:p>
          <a:p>
            <a:pPr algn="just">
              <a:buFont typeface="Wingdings" pitchFamily="2" charset="2"/>
              <a:buChar char="q"/>
            </a:pPr>
            <a:r>
              <a:rPr lang="en-US" dirty="0"/>
              <a:t>A </a:t>
            </a:r>
            <a:r>
              <a:rPr lang="en-US" dirty="0" smtClean="0"/>
              <a:t>RISC </a:t>
            </a:r>
            <a:r>
              <a:rPr lang="en-US" dirty="0"/>
              <a:t>machine typically has many registers, three-address instructions</a:t>
            </a:r>
            <a:r>
              <a:rPr lang="en-US" dirty="0" smtClean="0"/>
              <a:t>, simple </a:t>
            </a:r>
            <a:r>
              <a:rPr lang="en-US" dirty="0"/>
              <a:t>addressing modes, and a relatively simple instruction-set architecture</a:t>
            </a:r>
            <a:r>
              <a:rPr lang="en-US" dirty="0" smtClean="0"/>
              <a:t>. </a:t>
            </a:r>
          </a:p>
          <a:p>
            <a:pPr algn="just">
              <a:buFont typeface="Wingdings" pitchFamily="2" charset="2"/>
              <a:buChar char="q"/>
            </a:pPr>
            <a:r>
              <a:rPr lang="en-US" dirty="0" smtClean="0"/>
              <a:t>In </a:t>
            </a:r>
            <a:r>
              <a:rPr lang="en-US" dirty="0"/>
              <a:t>contrast, a </a:t>
            </a:r>
            <a:r>
              <a:rPr lang="en-US" dirty="0" err="1" smtClean="0"/>
              <a:t>ClSC</a:t>
            </a:r>
            <a:r>
              <a:rPr lang="en-US" dirty="0" smtClean="0"/>
              <a:t> </a:t>
            </a:r>
            <a:r>
              <a:rPr lang="en-US" dirty="0"/>
              <a:t>machine typically has few registers, two-address </a:t>
            </a:r>
            <a:r>
              <a:rPr lang="en-US" dirty="0" smtClean="0"/>
              <a:t>instructions , </a:t>
            </a:r>
            <a:r>
              <a:rPr lang="en-US" dirty="0"/>
              <a:t>a variety of addressing modes , several register classes, </a:t>
            </a:r>
            <a:r>
              <a:rPr lang="en-US" dirty="0" smtClean="0"/>
              <a:t>variable-length instructions</a:t>
            </a:r>
            <a:r>
              <a:rPr lang="en-US" dirty="0"/>
              <a:t>, and instructions with side effects .</a:t>
            </a:r>
          </a:p>
          <a:p>
            <a:pPr algn="just">
              <a:buFont typeface="Wingdings" pitchFamily="2" charset="2"/>
              <a:buChar char="q"/>
            </a:pPr>
            <a:r>
              <a:rPr lang="en-US" dirty="0">
                <a:solidFill>
                  <a:srgbClr val="0000FF"/>
                </a:solidFill>
              </a:rPr>
              <a:t>In a stack-based machine, operations are done by pushing operands onto </a:t>
            </a:r>
            <a:r>
              <a:rPr lang="en-US" dirty="0" smtClean="0">
                <a:solidFill>
                  <a:srgbClr val="0000FF"/>
                </a:solidFill>
              </a:rPr>
              <a:t>a stack </a:t>
            </a:r>
            <a:r>
              <a:rPr lang="en-US" dirty="0">
                <a:solidFill>
                  <a:srgbClr val="0000FF"/>
                </a:solidFill>
              </a:rPr>
              <a:t>and then </a:t>
            </a:r>
            <a:r>
              <a:rPr lang="en-US" dirty="0" smtClean="0">
                <a:solidFill>
                  <a:srgbClr val="0000FF"/>
                </a:solidFill>
              </a:rPr>
              <a:t>performing </a:t>
            </a:r>
            <a:r>
              <a:rPr lang="en-US" dirty="0">
                <a:solidFill>
                  <a:srgbClr val="0000FF"/>
                </a:solidFill>
              </a:rPr>
              <a:t>the operations on the operands at the top of </a:t>
            </a:r>
            <a:r>
              <a:rPr lang="en-US" dirty="0" smtClean="0">
                <a:solidFill>
                  <a:srgbClr val="0000FF"/>
                </a:solidFill>
              </a:rPr>
              <a:t>the stack</a:t>
            </a:r>
            <a:r>
              <a:rPr lang="en-US" dirty="0">
                <a:solidFill>
                  <a:srgbClr val="0000FF"/>
                </a:solidFill>
              </a:rPr>
              <a:t>. </a:t>
            </a:r>
            <a:r>
              <a:rPr lang="en-US" dirty="0" smtClean="0">
                <a:solidFill>
                  <a:srgbClr val="0000FF"/>
                </a:solidFill>
              </a:rPr>
              <a:t>To </a:t>
            </a:r>
            <a:r>
              <a:rPr lang="en-US" dirty="0">
                <a:solidFill>
                  <a:srgbClr val="0000FF"/>
                </a:solidFill>
              </a:rPr>
              <a:t>achieve high </a:t>
            </a:r>
            <a:r>
              <a:rPr lang="en-US" dirty="0" smtClean="0">
                <a:solidFill>
                  <a:srgbClr val="0000FF"/>
                </a:solidFill>
              </a:rPr>
              <a:t>performance </a:t>
            </a:r>
            <a:r>
              <a:rPr lang="en-US" dirty="0">
                <a:solidFill>
                  <a:srgbClr val="0000FF"/>
                </a:solidFill>
              </a:rPr>
              <a:t>the top of the stack is typically kept </a:t>
            </a:r>
            <a:r>
              <a:rPr lang="en-US" dirty="0" smtClean="0">
                <a:solidFill>
                  <a:srgbClr val="0000FF"/>
                </a:solidFill>
              </a:rPr>
              <a:t>in registers</a:t>
            </a:r>
            <a:r>
              <a:rPr lang="en-US" dirty="0">
                <a:solidFill>
                  <a:srgbClr val="0000FF"/>
                </a:solidFill>
              </a:rPr>
              <a:t>. Stack-based machines almost disappeared because it was felt </a:t>
            </a:r>
            <a:r>
              <a:rPr lang="en-US" dirty="0" smtClean="0">
                <a:solidFill>
                  <a:srgbClr val="0000FF"/>
                </a:solidFill>
              </a:rPr>
              <a:t>that the </a:t>
            </a:r>
            <a:r>
              <a:rPr lang="en-US" dirty="0">
                <a:solidFill>
                  <a:srgbClr val="0000FF"/>
                </a:solidFill>
              </a:rPr>
              <a:t>stack organization was too limiting and required too many swap and </a:t>
            </a:r>
            <a:r>
              <a:rPr lang="en-US" dirty="0" smtClean="0">
                <a:solidFill>
                  <a:srgbClr val="0000FF"/>
                </a:solidFill>
              </a:rPr>
              <a:t>copy operations</a:t>
            </a:r>
            <a:r>
              <a:rPr lang="en-US" dirty="0">
                <a:solidFill>
                  <a:srgbClr val="0000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Different </a:t>
            </a:r>
            <a:r>
              <a:rPr lang="en-US" b="1" dirty="0"/>
              <a:t>T</a:t>
            </a:r>
            <a:r>
              <a:rPr lang="en-US" b="1" dirty="0" smtClean="0"/>
              <a:t>ypes of Target Program </a:t>
            </a:r>
            <a:endParaRPr lang="en-US" b="1" dirty="0"/>
          </a:p>
        </p:txBody>
      </p:sp>
      <p:sp>
        <p:nvSpPr>
          <p:cNvPr id="3" name="Content Placeholder 2"/>
          <p:cNvSpPr>
            <a:spLocks noGrp="1"/>
          </p:cNvSpPr>
          <p:nvPr>
            <p:ph idx="1"/>
          </p:nvPr>
        </p:nvSpPr>
        <p:spPr/>
        <p:txBody>
          <a:bodyPr>
            <a:normAutofit fontScale="62500" lnSpcReduction="20000"/>
          </a:bodyPr>
          <a:lstStyle/>
          <a:p>
            <a:pPr algn="just"/>
            <a:r>
              <a:rPr lang="en-US" b="1" dirty="0">
                <a:solidFill>
                  <a:srgbClr val="0000FF"/>
                </a:solidFill>
              </a:rPr>
              <a:t>Producing an absolute machine-language program as output has the </a:t>
            </a:r>
            <a:r>
              <a:rPr lang="en-US" b="1" dirty="0" smtClean="0">
                <a:solidFill>
                  <a:srgbClr val="0000FF"/>
                </a:solidFill>
              </a:rPr>
              <a:t>advantage that </a:t>
            </a:r>
            <a:r>
              <a:rPr lang="en-US" b="1" dirty="0">
                <a:solidFill>
                  <a:srgbClr val="0000FF"/>
                </a:solidFill>
              </a:rPr>
              <a:t>it can be placed in a fixed location in memory and </a:t>
            </a:r>
            <a:r>
              <a:rPr lang="en-US" b="1" dirty="0" smtClean="0">
                <a:solidFill>
                  <a:srgbClr val="0000FF"/>
                </a:solidFill>
              </a:rPr>
              <a:t>immediately executed</a:t>
            </a:r>
            <a:r>
              <a:rPr lang="en-US" b="1" dirty="0">
                <a:solidFill>
                  <a:srgbClr val="0000FF"/>
                </a:solidFill>
              </a:rPr>
              <a:t>. Programs can be compiled and executed quickly.</a:t>
            </a:r>
          </a:p>
          <a:p>
            <a:pPr algn="just"/>
            <a:r>
              <a:rPr lang="en-US" dirty="0" smtClean="0"/>
              <a:t>Producing </a:t>
            </a:r>
            <a:r>
              <a:rPr lang="en-US" dirty="0"/>
              <a:t>a </a:t>
            </a:r>
            <a:r>
              <a:rPr lang="en-US" dirty="0" err="1"/>
              <a:t>relocatable</a:t>
            </a:r>
            <a:r>
              <a:rPr lang="en-US" dirty="0"/>
              <a:t> machine-language program (often called </a:t>
            </a:r>
            <a:r>
              <a:rPr lang="en-US" dirty="0" smtClean="0"/>
              <a:t>an </a:t>
            </a:r>
            <a:r>
              <a:rPr lang="en-US" i="1" dirty="0" smtClean="0">
                <a:solidFill>
                  <a:srgbClr val="FF0000"/>
                </a:solidFill>
              </a:rPr>
              <a:t>object module</a:t>
            </a:r>
            <a:r>
              <a:rPr lang="en-US" dirty="0" smtClean="0"/>
              <a:t>) </a:t>
            </a:r>
            <a:r>
              <a:rPr lang="en-US" dirty="0"/>
              <a:t>as output allows subprograms to be compiled separately. A set </a:t>
            </a:r>
            <a:r>
              <a:rPr lang="en-US" dirty="0" smtClean="0"/>
              <a:t>of </a:t>
            </a:r>
            <a:r>
              <a:rPr lang="en-US" dirty="0" err="1" smtClean="0"/>
              <a:t>relocatable</a:t>
            </a:r>
            <a:r>
              <a:rPr lang="en-US" dirty="0" smtClean="0"/>
              <a:t> </a:t>
            </a:r>
            <a:r>
              <a:rPr lang="en-US" dirty="0"/>
              <a:t>object modules can be linked together and loaded for execution by </a:t>
            </a:r>
            <a:r>
              <a:rPr lang="en-US" dirty="0" smtClean="0"/>
              <a:t>a linking </a:t>
            </a:r>
            <a:r>
              <a:rPr lang="en-US" dirty="0"/>
              <a:t>loader. Although we must pay the added expense of linking and </a:t>
            </a:r>
            <a:r>
              <a:rPr lang="en-US" dirty="0" smtClean="0"/>
              <a:t>loading if </a:t>
            </a:r>
            <a:r>
              <a:rPr lang="en-US" dirty="0"/>
              <a:t>we produce </a:t>
            </a:r>
            <a:r>
              <a:rPr lang="en-US" dirty="0" err="1"/>
              <a:t>relocatable</a:t>
            </a:r>
            <a:r>
              <a:rPr lang="en-US" dirty="0"/>
              <a:t> object modules, we gain a great deal of </a:t>
            </a:r>
            <a:r>
              <a:rPr lang="en-US" dirty="0" smtClean="0"/>
              <a:t>flexibility in </a:t>
            </a:r>
            <a:r>
              <a:rPr lang="en-US" dirty="0"/>
              <a:t>being able to compile subroutines separately </a:t>
            </a:r>
            <a:r>
              <a:rPr lang="en-US" dirty="0" smtClean="0"/>
              <a:t>&amp; to </a:t>
            </a:r>
            <a:r>
              <a:rPr lang="en-US" dirty="0"/>
              <a:t>call other </a:t>
            </a:r>
            <a:r>
              <a:rPr lang="en-US" dirty="0" smtClean="0"/>
              <a:t>previously compiled </a:t>
            </a:r>
            <a:r>
              <a:rPr lang="en-US" dirty="0"/>
              <a:t>programs from an object module. If the target machine does </a:t>
            </a:r>
            <a:r>
              <a:rPr lang="en-US" dirty="0" smtClean="0"/>
              <a:t>not handle </a:t>
            </a:r>
            <a:r>
              <a:rPr lang="en-US" dirty="0"/>
              <a:t>relocation automatically, the compiler must provide explicit </a:t>
            </a:r>
            <a:r>
              <a:rPr lang="en-US" dirty="0" smtClean="0"/>
              <a:t>relocation information </a:t>
            </a:r>
            <a:r>
              <a:rPr lang="en-US" dirty="0"/>
              <a:t>to the loader to link the separately compiled program modules.</a:t>
            </a:r>
          </a:p>
          <a:p>
            <a:pPr algn="just"/>
            <a:r>
              <a:rPr lang="en-US" dirty="0">
                <a:solidFill>
                  <a:srgbClr val="0000FF"/>
                </a:solidFill>
              </a:rPr>
              <a:t>Producing an assembly-language program as output makes the process </a:t>
            </a:r>
            <a:r>
              <a:rPr lang="en-US" dirty="0" smtClean="0">
                <a:solidFill>
                  <a:srgbClr val="0000FF"/>
                </a:solidFill>
              </a:rPr>
              <a:t>of code </a:t>
            </a:r>
            <a:r>
              <a:rPr lang="en-US" dirty="0">
                <a:solidFill>
                  <a:srgbClr val="0000FF"/>
                </a:solidFill>
              </a:rPr>
              <a:t>generation somewhat easier. We can generate symbolic instructions </a:t>
            </a:r>
            <a:r>
              <a:rPr lang="en-US" dirty="0" smtClean="0">
                <a:solidFill>
                  <a:srgbClr val="0000FF"/>
                </a:solidFill>
              </a:rPr>
              <a:t>&amp; use </a:t>
            </a:r>
            <a:r>
              <a:rPr lang="en-US" dirty="0">
                <a:solidFill>
                  <a:srgbClr val="0000FF"/>
                </a:solidFill>
              </a:rPr>
              <a:t>the macro facilities of the assembler to help generate code. The price </a:t>
            </a:r>
            <a:r>
              <a:rPr lang="en-US" dirty="0" smtClean="0">
                <a:solidFill>
                  <a:srgbClr val="0000FF"/>
                </a:solidFill>
              </a:rPr>
              <a:t>paid is </a:t>
            </a:r>
            <a:r>
              <a:rPr lang="en-US" dirty="0">
                <a:solidFill>
                  <a:srgbClr val="0000FF"/>
                </a:solidFill>
              </a:rPr>
              <a:t>the assembly step after code generation.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Instruction </a:t>
            </a:r>
            <a:r>
              <a:rPr lang="en-US" b="1" dirty="0"/>
              <a:t>Selection</a:t>
            </a:r>
          </a:p>
        </p:txBody>
      </p:sp>
      <p:sp>
        <p:nvSpPr>
          <p:cNvPr id="3" name="Content Placeholder 2"/>
          <p:cNvSpPr>
            <a:spLocks noGrp="1"/>
          </p:cNvSpPr>
          <p:nvPr>
            <p:ph idx="1"/>
          </p:nvPr>
        </p:nvSpPr>
        <p:spPr>
          <a:xfrm>
            <a:off x="304800" y="1600200"/>
            <a:ext cx="8534400" cy="5029200"/>
          </a:xfrm>
        </p:spPr>
        <p:txBody>
          <a:bodyPr>
            <a:normAutofit fontScale="70000" lnSpcReduction="20000"/>
          </a:bodyPr>
          <a:lstStyle/>
          <a:p>
            <a:pPr algn="just"/>
            <a:r>
              <a:rPr lang="en-US" dirty="0"/>
              <a:t>The code generator must map the </a:t>
            </a:r>
            <a:r>
              <a:rPr lang="en-US" dirty="0" smtClean="0"/>
              <a:t>IR </a:t>
            </a:r>
            <a:r>
              <a:rPr lang="en-US" dirty="0"/>
              <a:t>program into a code sequence that can </a:t>
            </a:r>
            <a:r>
              <a:rPr lang="en-US" dirty="0" smtClean="0"/>
              <a:t>be executed </a:t>
            </a:r>
            <a:r>
              <a:rPr lang="en-US" dirty="0"/>
              <a:t>by the target machine. </a:t>
            </a:r>
            <a:endParaRPr lang="en-US" dirty="0" smtClean="0"/>
          </a:p>
          <a:p>
            <a:pPr algn="just"/>
            <a:r>
              <a:rPr lang="en-US" b="1" dirty="0" smtClean="0">
                <a:solidFill>
                  <a:srgbClr val="FF0000"/>
                </a:solidFill>
              </a:rPr>
              <a:t>The </a:t>
            </a:r>
            <a:r>
              <a:rPr lang="en-US" b="1" dirty="0">
                <a:solidFill>
                  <a:srgbClr val="FF0000"/>
                </a:solidFill>
              </a:rPr>
              <a:t>complexity of performing this mapping </a:t>
            </a:r>
            <a:r>
              <a:rPr lang="en-US" b="1" dirty="0" smtClean="0">
                <a:solidFill>
                  <a:srgbClr val="FF0000"/>
                </a:solidFill>
              </a:rPr>
              <a:t>is determined </a:t>
            </a:r>
            <a:r>
              <a:rPr lang="en-US" b="1" dirty="0">
                <a:solidFill>
                  <a:srgbClr val="FF0000"/>
                </a:solidFill>
              </a:rPr>
              <a:t>by a factors such as</a:t>
            </a:r>
          </a:p>
          <a:p>
            <a:pPr algn="just">
              <a:buFont typeface="Wingdings" pitchFamily="2" charset="2"/>
              <a:buChar char="Ø"/>
            </a:pPr>
            <a:r>
              <a:rPr lang="en-US" b="1" dirty="0" smtClean="0"/>
              <a:t>the </a:t>
            </a:r>
            <a:r>
              <a:rPr lang="en-US" b="1" dirty="0"/>
              <a:t>level of the IR</a:t>
            </a:r>
          </a:p>
          <a:p>
            <a:pPr algn="just">
              <a:buFont typeface="Wingdings" pitchFamily="2" charset="2"/>
              <a:buChar char="Ø"/>
            </a:pPr>
            <a:r>
              <a:rPr lang="en-US" b="1" dirty="0" smtClean="0"/>
              <a:t>the </a:t>
            </a:r>
            <a:r>
              <a:rPr lang="en-US" b="1" dirty="0"/>
              <a:t>nature of the instruction-set architecture</a:t>
            </a:r>
          </a:p>
          <a:p>
            <a:pPr algn="just">
              <a:buFont typeface="Wingdings" pitchFamily="2" charset="2"/>
              <a:buChar char="Ø"/>
            </a:pPr>
            <a:r>
              <a:rPr lang="en-US" b="1" dirty="0" smtClean="0"/>
              <a:t>the </a:t>
            </a:r>
            <a:r>
              <a:rPr lang="en-US" b="1" dirty="0"/>
              <a:t>desired quality of the generated </a:t>
            </a:r>
            <a:r>
              <a:rPr lang="en-US" b="1" dirty="0" smtClean="0"/>
              <a:t>code</a:t>
            </a:r>
            <a:endParaRPr lang="en-US" b="1" dirty="0"/>
          </a:p>
          <a:p>
            <a:pPr algn="just"/>
            <a:r>
              <a:rPr lang="en-US" dirty="0"/>
              <a:t>If the IR is high level, the code generator may translate each IR </a:t>
            </a:r>
            <a:r>
              <a:rPr lang="en-US" dirty="0" smtClean="0"/>
              <a:t>statement into </a:t>
            </a:r>
            <a:r>
              <a:rPr lang="en-US" dirty="0"/>
              <a:t>a sequence of machine instructions using code templates. </a:t>
            </a:r>
            <a:endParaRPr lang="en-US" dirty="0" smtClean="0"/>
          </a:p>
          <a:p>
            <a:pPr algn="just"/>
            <a:r>
              <a:rPr lang="en-US" dirty="0" smtClean="0"/>
              <a:t>Such statement-by-statement </a:t>
            </a:r>
            <a:r>
              <a:rPr lang="en-US" dirty="0"/>
              <a:t>code generation, however, often produces poor code that </a:t>
            </a:r>
            <a:r>
              <a:rPr lang="en-US" dirty="0" smtClean="0"/>
              <a:t>needs further </a:t>
            </a:r>
            <a:r>
              <a:rPr lang="en-US" dirty="0"/>
              <a:t>optimization</a:t>
            </a:r>
            <a:r>
              <a:rPr lang="en-US" dirty="0" smtClean="0"/>
              <a:t>.</a:t>
            </a:r>
          </a:p>
          <a:p>
            <a:pPr algn="just"/>
            <a:r>
              <a:rPr lang="en-US" dirty="0" smtClean="0"/>
              <a:t>If </a:t>
            </a:r>
            <a:r>
              <a:rPr lang="en-US" dirty="0"/>
              <a:t>the IR reflects some of the low-level details of the </a:t>
            </a:r>
            <a:r>
              <a:rPr lang="en-US" dirty="0" smtClean="0"/>
              <a:t>underlying machine</a:t>
            </a:r>
            <a:r>
              <a:rPr lang="en-US" dirty="0"/>
              <a:t>, then the code generator can use this information to </a:t>
            </a:r>
            <a:r>
              <a:rPr lang="en-US" dirty="0" smtClean="0"/>
              <a:t>generate more </a:t>
            </a:r>
            <a:r>
              <a:rPr lang="en-US" dirty="0"/>
              <a:t>efficient code sequences.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Affecting Factors</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a:t>The nature of the instruction set of the target machine has a strong </a:t>
            </a:r>
            <a:r>
              <a:rPr lang="en-US" dirty="0" smtClean="0"/>
              <a:t>effect on </a:t>
            </a:r>
            <a:r>
              <a:rPr lang="en-US" dirty="0"/>
              <a:t>the difficulty of instruction selection. </a:t>
            </a:r>
            <a:r>
              <a:rPr lang="en-US" i="1" dirty="0">
                <a:solidFill>
                  <a:srgbClr val="FF0000"/>
                </a:solidFill>
              </a:rPr>
              <a:t>For example, the uniformity and </a:t>
            </a:r>
            <a:r>
              <a:rPr lang="en-US" i="1" dirty="0" smtClean="0">
                <a:solidFill>
                  <a:srgbClr val="FF0000"/>
                </a:solidFill>
              </a:rPr>
              <a:t>completeness of </a:t>
            </a:r>
            <a:r>
              <a:rPr lang="en-US" i="1" dirty="0">
                <a:solidFill>
                  <a:srgbClr val="FF0000"/>
                </a:solidFill>
              </a:rPr>
              <a:t>the instruction set are important </a:t>
            </a:r>
            <a:r>
              <a:rPr lang="en-US" i="1" dirty="0" smtClean="0">
                <a:solidFill>
                  <a:srgbClr val="FF0000"/>
                </a:solidFill>
              </a:rPr>
              <a:t>factors</a:t>
            </a:r>
            <a:r>
              <a:rPr lang="en-US" dirty="0" smtClean="0"/>
              <a:t>. </a:t>
            </a:r>
            <a:r>
              <a:rPr lang="en-US" dirty="0"/>
              <a:t>If the target </a:t>
            </a:r>
            <a:r>
              <a:rPr lang="en-US" dirty="0" smtClean="0"/>
              <a:t>machine does </a:t>
            </a:r>
            <a:r>
              <a:rPr lang="en-US" dirty="0"/>
              <a:t>not support each data type in a uniform manner, then each exception </a:t>
            </a:r>
            <a:r>
              <a:rPr lang="en-US" dirty="0" smtClean="0"/>
              <a:t>to the </a:t>
            </a:r>
            <a:r>
              <a:rPr lang="en-US" dirty="0"/>
              <a:t>general rule requires special handling. </a:t>
            </a:r>
            <a:r>
              <a:rPr lang="en-US" i="1" dirty="0">
                <a:solidFill>
                  <a:srgbClr val="FF0000"/>
                </a:solidFill>
              </a:rPr>
              <a:t>On some machines, for example</a:t>
            </a:r>
            <a:r>
              <a:rPr lang="en-US" i="1" dirty="0" smtClean="0">
                <a:solidFill>
                  <a:srgbClr val="FF0000"/>
                </a:solidFill>
              </a:rPr>
              <a:t>, floating-point </a:t>
            </a:r>
            <a:r>
              <a:rPr lang="en-US" i="1" dirty="0">
                <a:solidFill>
                  <a:srgbClr val="FF0000"/>
                </a:solidFill>
              </a:rPr>
              <a:t>operations are done using separate </a:t>
            </a:r>
            <a:r>
              <a:rPr lang="en-US" i="1" dirty="0" smtClean="0">
                <a:solidFill>
                  <a:srgbClr val="FF0000"/>
                </a:solidFill>
              </a:rPr>
              <a:t>registers</a:t>
            </a:r>
            <a:endParaRPr lang="en-US" dirty="0"/>
          </a:p>
          <a:p>
            <a:pPr algn="just"/>
            <a:r>
              <a:rPr lang="en-US" dirty="0"/>
              <a:t>Instruction speeds </a:t>
            </a:r>
            <a:r>
              <a:rPr lang="en-US" dirty="0" smtClean="0"/>
              <a:t>&amp; machine </a:t>
            </a:r>
            <a:r>
              <a:rPr lang="en-US" dirty="0"/>
              <a:t>idioms are other important </a:t>
            </a:r>
            <a:r>
              <a:rPr lang="en-US" dirty="0" smtClean="0"/>
              <a:t>factors</a:t>
            </a:r>
            <a:r>
              <a:rPr lang="en-US" dirty="0"/>
              <a:t>. If </a:t>
            </a:r>
            <a:r>
              <a:rPr lang="en-US" dirty="0" smtClean="0"/>
              <a:t>we do </a:t>
            </a:r>
            <a:r>
              <a:rPr lang="en-US" dirty="0"/>
              <a:t>not care about the efficiency of the target program, instruction selection </a:t>
            </a:r>
            <a:r>
              <a:rPr lang="en-US" dirty="0" smtClean="0"/>
              <a:t>is straightforward</a:t>
            </a:r>
            <a:r>
              <a:rPr lang="en-US" dirty="0"/>
              <a:t>. For each type of three-address statement, we can design a </a:t>
            </a:r>
            <a:r>
              <a:rPr lang="en-US" dirty="0" smtClean="0"/>
              <a:t>code skeleton </a:t>
            </a:r>
            <a:r>
              <a:rPr lang="en-US" dirty="0"/>
              <a:t>that defines the target code to be generated for that construct.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9295"/>
            <a:ext cx="8229600" cy="1981200"/>
          </a:xfrm>
        </p:spPr>
        <p:txBody>
          <a:bodyPr>
            <a:normAutofit lnSpcReduction="10000"/>
          </a:bodyPr>
          <a:lstStyle/>
          <a:p>
            <a:pPr algn="just"/>
            <a:r>
              <a:rPr lang="en-US" dirty="0" smtClean="0"/>
              <a:t>For example, every three-address statement of the form </a:t>
            </a:r>
            <a:r>
              <a:rPr lang="en-US" b="1" dirty="0" smtClean="0"/>
              <a:t>x = y + z</a:t>
            </a:r>
            <a:r>
              <a:rPr lang="en-US" dirty="0" smtClean="0"/>
              <a:t>, where </a:t>
            </a:r>
            <a:r>
              <a:rPr lang="en-US" b="1" dirty="0" smtClean="0"/>
              <a:t>x, y,</a:t>
            </a:r>
            <a:r>
              <a:rPr lang="en-US" dirty="0" smtClean="0"/>
              <a:t> &amp; </a:t>
            </a:r>
            <a:r>
              <a:rPr lang="en-US" b="1" dirty="0" smtClean="0"/>
              <a:t>z </a:t>
            </a:r>
            <a:r>
              <a:rPr lang="en-US" dirty="0" smtClean="0"/>
              <a:t>are statically allocated, can be translated into the code sequence: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548640" y="3048000"/>
            <a:ext cx="8138160" cy="1742944"/>
          </a:xfrm>
          <a:prstGeom prst="rect">
            <a:avLst/>
          </a:prstGeom>
          <a:noFill/>
          <a:ln w="9525">
            <a:solidFill>
              <a:srgbClr val="FF0000"/>
            </a:solid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2778</Words>
  <Application>Microsoft Office PowerPoint</Application>
  <PresentationFormat>On-screen Show (4:3)</PresentationFormat>
  <Paragraphs>214</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Akaash</vt:lpstr>
      <vt:lpstr>Arial</vt:lpstr>
      <vt:lpstr>Calibri</vt:lpstr>
      <vt:lpstr>Cambria</vt:lpstr>
      <vt:lpstr>Wingdings</vt:lpstr>
      <vt:lpstr>Office Theme</vt:lpstr>
      <vt:lpstr>Code Generation</vt:lpstr>
      <vt:lpstr>Introduction</vt:lpstr>
      <vt:lpstr>Primary tasks</vt:lpstr>
      <vt:lpstr>Issues in the Design of a Code Generator</vt:lpstr>
      <vt:lpstr>2. The Target Program</vt:lpstr>
      <vt:lpstr>Different Types of Target Program </vt:lpstr>
      <vt:lpstr>3. Instruction Selection</vt:lpstr>
      <vt:lpstr>Affecting Factors</vt:lpstr>
      <vt:lpstr>PowerPoint Presentation</vt:lpstr>
      <vt:lpstr>PowerPoint Presentation</vt:lpstr>
      <vt:lpstr>PowerPoint Presentation</vt:lpstr>
      <vt:lpstr>4. Register Allocation</vt:lpstr>
      <vt:lpstr>The use of registers is often subdivided into two sub problems:</vt:lpstr>
      <vt:lpstr>5. Evaluation Order</vt:lpstr>
      <vt:lpstr>A Simple Target Machine Model</vt:lpstr>
      <vt:lpstr>Basic Instructions</vt:lpstr>
      <vt:lpstr>PowerPoint Presentation</vt:lpstr>
      <vt:lpstr>Addressing Modes</vt:lpstr>
      <vt:lpstr>PowerPoint Presentation</vt:lpstr>
      <vt:lpstr>PowerPoint Presentation</vt:lpstr>
      <vt:lpstr>PowerPoint Presentation</vt:lpstr>
      <vt:lpstr>PowerPoint Presentation</vt:lpstr>
      <vt:lpstr>PowerPoint Presentation</vt:lpstr>
      <vt:lpstr>PowerPoint Presentation</vt:lpstr>
      <vt:lpstr>Program &amp; Instructions Costs</vt:lpstr>
      <vt:lpstr>Examples</vt:lpstr>
      <vt:lpstr>More Examples</vt:lpstr>
      <vt:lpstr>Basic Blocks and Flow Graphs</vt:lpstr>
      <vt:lpstr>Basic Blocks</vt:lpstr>
      <vt:lpstr>PowerPoint Presentation</vt:lpstr>
      <vt:lpstr>PowerPoint Presentation</vt:lpstr>
      <vt:lpstr>PowerPoint Presentation</vt:lpstr>
      <vt:lpstr>Intermediate code to set a 10 x 10 matrix to an identity matrix</vt:lpstr>
      <vt:lpstr>PowerPoint Presentation</vt:lpstr>
      <vt:lpstr>PowerPoint Presentation</vt:lpstr>
      <vt:lpstr>Flow Graphs</vt:lpstr>
      <vt:lpstr>PowerPoint Presentation</vt:lpstr>
      <vt:lpstr>PowerPoint Presentation</vt:lpstr>
      <vt:lpstr>PowerPoint Presentation</vt:lpstr>
      <vt:lpstr>Code Generator</vt:lpstr>
      <vt:lpstr>Assumptions</vt:lpstr>
      <vt:lpstr>Descriptors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Moshiul</dc:creator>
  <cp:lastModifiedBy>Neamul</cp:lastModifiedBy>
  <cp:revision>75</cp:revision>
  <dcterms:created xsi:type="dcterms:W3CDTF">2013-12-05T01:19:46Z</dcterms:created>
  <dcterms:modified xsi:type="dcterms:W3CDTF">2018-11-04T19:52:03Z</dcterms:modified>
</cp:coreProperties>
</file>