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E01C7-E674-4E93-9D2F-D96FED3E6E17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F4692-47B2-4B06-929E-2D44D34A22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782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F4692-47B2-4B06-929E-2D44D34A224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710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7285-DB60-40D0-AE07-83BC7D5876A8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B78-5632-4A52-93A9-7419D52A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7285-DB60-40D0-AE07-83BC7D5876A8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B78-5632-4A52-93A9-7419D52A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7285-DB60-40D0-AE07-83BC7D5876A8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B78-5632-4A52-93A9-7419D52A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7285-DB60-40D0-AE07-83BC7D5876A8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B78-5632-4A52-93A9-7419D52A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7285-DB60-40D0-AE07-83BC7D5876A8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B78-5632-4A52-93A9-7419D52A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7285-DB60-40D0-AE07-83BC7D5876A8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B78-5632-4A52-93A9-7419D52A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7285-DB60-40D0-AE07-83BC7D5876A8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B78-5632-4A52-93A9-7419D52A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7285-DB60-40D0-AE07-83BC7D5876A8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B78-5632-4A52-93A9-7419D52A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7285-DB60-40D0-AE07-83BC7D5876A8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B78-5632-4A52-93A9-7419D52A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7285-DB60-40D0-AE07-83BC7D5876A8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B78-5632-4A52-93A9-7419D52A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7285-DB60-40D0-AE07-83BC7D5876A8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B78-5632-4A52-93A9-7419D52A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7285-DB60-40D0-AE07-83BC7D5876A8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EEB78-5632-4A52-93A9-7419D52A2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Intermediate Code Generation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685800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FF0000"/>
                </a:solidFill>
              </a:rPr>
              <a:t>More efficient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400" b="1" dirty="0" smtClean="0">
                <a:solidFill>
                  <a:srgbClr val="0000CC"/>
                </a:solidFill>
              </a:rPr>
              <a:t>hash table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400" dirty="0" smtClean="0"/>
              <a:t>in which the nodes are put into “</a:t>
            </a:r>
            <a:r>
              <a:rPr lang="en-US" sz="2400" b="1" dirty="0" smtClean="0">
                <a:solidFill>
                  <a:srgbClr val="0000CC"/>
                </a:solidFill>
              </a:rPr>
              <a:t>buckets”</a:t>
            </a:r>
            <a:r>
              <a:rPr lang="en-US" sz="2400" dirty="0" smtClean="0"/>
              <a:t> each of which typically will have only a few nodes. 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400" dirty="0" smtClean="0"/>
              <a:t>The hash table is one of several data structures that support dictionaries efficiently.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A dictionary is an abstract data type that </a:t>
            </a:r>
            <a:r>
              <a:rPr lang="en-US" sz="2400" dirty="0"/>
              <a:t>allows us to insert </a:t>
            </a:r>
            <a:r>
              <a:rPr lang="en-US" sz="2400" dirty="0" smtClean="0"/>
              <a:t>&amp;  </a:t>
            </a:r>
            <a:r>
              <a:rPr lang="en-US" sz="2400" dirty="0"/>
              <a:t>delete elements of a set, </a:t>
            </a:r>
            <a:r>
              <a:rPr lang="en-US" sz="2400" dirty="0" smtClean="0"/>
              <a:t>&amp; to </a:t>
            </a:r>
            <a:r>
              <a:rPr lang="en-US" sz="2400" dirty="0"/>
              <a:t>determine whether </a:t>
            </a:r>
            <a:r>
              <a:rPr lang="en-US" sz="2400" dirty="0" smtClean="0"/>
              <a:t>a given </a:t>
            </a:r>
            <a:r>
              <a:rPr lang="en-US" sz="2400" dirty="0"/>
              <a:t>element is currently in the set. </a:t>
            </a: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A </a:t>
            </a:r>
            <a:r>
              <a:rPr lang="en-US" sz="2400" dirty="0"/>
              <a:t>good data structure for dictionaries</a:t>
            </a:r>
            <a:r>
              <a:rPr lang="en-US" sz="2400" dirty="0" smtClean="0"/>
              <a:t>, such </a:t>
            </a:r>
            <a:r>
              <a:rPr lang="en-US" sz="2400" dirty="0"/>
              <a:t>as a hash table, performs each of these operations in time that is </a:t>
            </a:r>
            <a:r>
              <a:rPr lang="en-US" sz="2400" dirty="0" smtClean="0"/>
              <a:t>constant or </a:t>
            </a:r>
            <a:r>
              <a:rPr lang="en-US" sz="2400" dirty="0"/>
              <a:t>close to constant, independent of the size of the set.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Constructs?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" y="1295400"/>
            <a:ext cx="8869680" cy="18104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740719"/>
            <a:ext cx="5577840" cy="266421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buckets can be implemented as linked </a:t>
            </a:r>
            <a:r>
              <a:rPr lang="en-US" sz="2400" dirty="0" smtClean="0"/>
              <a:t>lists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5577840" cy="266421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948360" y="1143000"/>
            <a:ext cx="312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 smtClean="0"/>
              <a:t>An array, indexed by hash value, holds the </a:t>
            </a:r>
            <a:r>
              <a:rPr lang="en-US" sz="2400" i="1" dirty="0" smtClean="0">
                <a:solidFill>
                  <a:srgbClr val="0000CC"/>
                </a:solidFill>
              </a:rPr>
              <a:t>bucket headers</a:t>
            </a:r>
            <a:r>
              <a:rPr lang="en-US" sz="2400" dirty="0" smtClean="0"/>
              <a:t>, each of which points to the first cell of a list.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33400" y="4191000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 smtClean="0"/>
              <a:t>Within the linked list for a bucket, each cell holds the value number of one of the nodes that hash to that bucket.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/>
              <a:t>That is, node </a:t>
            </a:r>
            <a:r>
              <a:rPr lang="en-US" sz="2400" b="1" dirty="0" smtClean="0">
                <a:solidFill>
                  <a:srgbClr val="0000CC"/>
                </a:solidFill>
              </a:rPr>
              <a:t>( op, l , r) </a:t>
            </a:r>
            <a:r>
              <a:rPr lang="en-US" sz="2400" dirty="0" smtClean="0"/>
              <a:t>can be found on the list whose header is at index </a:t>
            </a:r>
            <a:r>
              <a:rPr lang="en-US" sz="2400" b="1" dirty="0" smtClean="0">
                <a:solidFill>
                  <a:srgbClr val="0000CC"/>
                </a:solidFill>
              </a:rPr>
              <a:t>h ( op, l , r ) </a:t>
            </a:r>
            <a:r>
              <a:rPr lang="en-US" sz="2400" dirty="0" smtClean="0"/>
              <a:t>of the array.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1722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Thus, given the input node </a:t>
            </a:r>
            <a:r>
              <a:rPr lang="en-US" sz="2400" b="1" dirty="0">
                <a:solidFill>
                  <a:srgbClr val="0000CC"/>
                </a:solidFill>
              </a:rPr>
              <a:t>op, l,</a:t>
            </a:r>
            <a:r>
              <a:rPr lang="en-US" sz="2400" dirty="0"/>
              <a:t> </a:t>
            </a:r>
            <a:r>
              <a:rPr lang="en-US" sz="2400" dirty="0" smtClean="0"/>
              <a:t>&amp; </a:t>
            </a:r>
            <a:r>
              <a:rPr lang="en-US" sz="2400" b="1" dirty="0" smtClean="0">
                <a:solidFill>
                  <a:srgbClr val="0000CC"/>
                </a:solidFill>
              </a:rPr>
              <a:t>r</a:t>
            </a:r>
            <a:r>
              <a:rPr lang="en-US" sz="2400" dirty="0"/>
              <a:t>, we compute the bucket </a:t>
            </a:r>
            <a:r>
              <a:rPr lang="en-US" sz="2400" dirty="0" smtClean="0"/>
              <a:t>index </a:t>
            </a:r>
            <a:r>
              <a:rPr lang="en-US" sz="2400" b="1" dirty="0" smtClean="0">
                <a:solidFill>
                  <a:srgbClr val="0000CC"/>
                </a:solidFill>
              </a:rPr>
              <a:t>h</a:t>
            </a:r>
            <a:r>
              <a:rPr lang="en-US" sz="2400" b="1" dirty="0">
                <a:solidFill>
                  <a:srgbClr val="0000CC"/>
                </a:solidFill>
              </a:rPr>
              <a:t>( op, l, r) </a:t>
            </a:r>
            <a:r>
              <a:rPr lang="en-US" sz="2400" b="1" dirty="0" smtClean="0">
                <a:solidFill>
                  <a:srgbClr val="0000CC"/>
                </a:solidFill>
              </a:rPr>
              <a:t>&amp; </a:t>
            </a:r>
            <a:r>
              <a:rPr lang="en-US" sz="2400" dirty="0" smtClean="0"/>
              <a:t>search </a:t>
            </a:r>
            <a:r>
              <a:rPr lang="en-US" sz="2400" dirty="0"/>
              <a:t>the list of cells in this bucket for the given input node.</a:t>
            </a:r>
          </a:p>
          <a:p>
            <a:pPr algn="just"/>
            <a:r>
              <a:rPr lang="en-US" sz="2400" dirty="0"/>
              <a:t>Typically, there are enough buckets so that no list has more than a few cells.</a:t>
            </a:r>
          </a:p>
          <a:p>
            <a:pPr algn="just"/>
            <a:r>
              <a:rPr lang="en-US" sz="2400" dirty="0"/>
              <a:t>We may need to look at all the cells within a bucket, however, and for </a:t>
            </a:r>
            <a:r>
              <a:rPr lang="en-US" sz="2400" dirty="0" smtClean="0"/>
              <a:t>each </a:t>
            </a:r>
            <a:r>
              <a:rPr lang="en-US" sz="2400" b="1" dirty="0" smtClean="0">
                <a:solidFill>
                  <a:srgbClr val="0000CC"/>
                </a:solidFill>
              </a:rPr>
              <a:t>value </a:t>
            </a:r>
            <a:r>
              <a:rPr lang="en-US" sz="2400" b="1" dirty="0">
                <a:solidFill>
                  <a:srgbClr val="0000CC"/>
                </a:solidFill>
              </a:rPr>
              <a:t>number v </a:t>
            </a:r>
            <a:r>
              <a:rPr lang="en-US" sz="2400" dirty="0"/>
              <a:t>found in a cell, we must check whether the signature </a:t>
            </a:r>
            <a:r>
              <a:rPr lang="en-US" sz="2400" b="1" dirty="0">
                <a:solidFill>
                  <a:srgbClr val="0000CC"/>
                </a:solidFill>
              </a:rPr>
              <a:t>( op, l, r</a:t>
            </a:r>
            <a:r>
              <a:rPr lang="en-US" sz="2400" b="1" dirty="0" smtClean="0">
                <a:solidFill>
                  <a:srgbClr val="0000CC"/>
                </a:solidFill>
              </a:rPr>
              <a:t>) </a:t>
            </a:r>
            <a:r>
              <a:rPr lang="en-US" sz="2400" dirty="0" smtClean="0"/>
              <a:t>of </a:t>
            </a:r>
            <a:r>
              <a:rPr lang="en-US" sz="2400" dirty="0"/>
              <a:t>the input node </a:t>
            </a:r>
            <a:r>
              <a:rPr lang="en-US" sz="2400" b="1" dirty="0"/>
              <a:t>matches</a:t>
            </a:r>
            <a:r>
              <a:rPr lang="en-US" sz="2400" dirty="0"/>
              <a:t> the node with value number </a:t>
            </a:r>
            <a:r>
              <a:rPr lang="en-US" sz="2400" b="1" dirty="0">
                <a:solidFill>
                  <a:srgbClr val="0000CC"/>
                </a:solidFill>
              </a:rPr>
              <a:t>v </a:t>
            </a:r>
            <a:r>
              <a:rPr lang="en-US" sz="2400" dirty="0"/>
              <a:t>in the list of </a:t>
            </a:r>
            <a:r>
              <a:rPr lang="en-US" sz="2400" dirty="0" smtClean="0"/>
              <a:t>cells</a:t>
            </a:r>
          </a:p>
          <a:p>
            <a:pPr algn="just"/>
            <a:r>
              <a:rPr lang="en-US" sz="2400" dirty="0" smtClean="0"/>
              <a:t>If </a:t>
            </a:r>
            <a:r>
              <a:rPr lang="en-US" sz="2400" dirty="0"/>
              <a:t>we find a match, we return </a:t>
            </a:r>
            <a:r>
              <a:rPr lang="en-US" sz="2400" b="1" dirty="0" smtClean="0">
                <a:solidFill>
                  <a:srgbClr val="0000CC"/>
                </a:solidFill>
              </a:rPr>
              <a:t>v</a:t>
            </a:r>
            <a:endParaRPr lang="en-US" sz="2400" dirty="0" smtClean="0"/>
          </a:p>
          <a:p>
            <a:pPr algn="just"/>
            <a:r>
              <a:rPr lang="en-US" sz="2400" dirty="0" smtClean="0"/>
              <a:t>If </a:t>
            </a:r>
            <a:r>
              <a:rPr lang="en-US" sz="2400" dirty="0"/>
              <a:t>we find no match, </a:t>
            </a:r>
            <a:r>
              <a:rPr lang="en-US" sz="2400" dirty="0" smtClean="0"/>
              <a:t>no </a:t>
            </a:r>
            <a:r>
              <a:rPr lang="en-US" sz="2400" dirty="0"/>
              <a:t>such node can exist in any other </a:t>
            </a:r>
            <a:r>
              <a:rPr lang="en-US" sz="2400" dirty="0" smtClean="0"/>
              <a:t>bucket </a:t>
            </a:r>
          </a:p>
          <a:p>
            <a:pPr algn="just"/>
            <a:r>
              <a:rPr lang="en-US" sz="2400" dirty="0" smtClean="0"/>
              <a:t>so </a:t>
            </a:r>
            <a:r>
              <a:rPr lang="en-US" sz="2400" dirty="0"/>
              <a:t>we create a new cell, add it </a:t>
            </a:r>
            <a:r>
              <a:rPr lang="en-US" sz="2400" dirty="0" smtClean="0"/>
              <a:t>to the </a:t>
            </a:r>
            <a:r>
              <a:rPr lang="en-US" sz="2400" dirty="0"/>
              <a:t>list of cells for bucket index </a:t>
            </a:r>
            <a:r>
              <a:rPr lang="en-US" sz="2400" b="1" dirty="0">
                <a:solidFill>
                  <a:srgbClr val="0000CC"/>
                </a:solidFill>
              </a:rPr>
              <a:t>h( op, I, r)</a:t>
            </a:r>
            <a:r>
              <a:rPr lang="en-US" sz="2400" dirty="0"/>
              <a:t>, </a:t>
            </a:r>
            <a:r>
              <a:rPr lang="en-US" sz="2400" dirty="0" smtClean="0"/>
              <a:t>&amp; return </a:t>
            </a:r>
            <a:r>
              <a:rPr lang="en-US" sz="2400" dirty="0"/>
              <a:t>the value number in </a:t>
            </a:r>
            <a:r>
              <a:rPr lang="en-US" sz="2400" dirty="0" smtClean="0"/>
              <a:t>that new </a:t>
            </a:r>
            <a:r>
              <a:rPr lang="en-US" sz="2400" dirty="0"/>
              <a:t>cell.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Address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three-address code, there is </a:t>
            </a:r>
            <a:r>
              <a:rPr lang="en-US" b="1" dirty="0">
                <a:solidFill>
                  <a:srgbClr val="FF0000"/>
                </a:solidFill>
              </a:rPr>
              <a:t>at most one operator</a:t>
            </a:r>
            <a:r>
              <a:rPr lang="en-US" dirty="0"/>
              <a:t> on the </a:t>
            </a:r>
            <a:r>
              <a:rPr lang="en-US" dirty="0">
                <a:solidFill>
                  <a:srgbClr val="0066FF"/>
                </a:solidFill>
              </a:rPr>
              <a:t>right side</a:t>
            </a:r>
            <a:r>
              <a:rPr lang="en-US" dirty="0"/>
              <a:t> of </a:t>
            </a:r>
            <a:r>
              <a:rPr lang="en-US" dirty="0" smtClean="0"/>
              <a:t>an instruction</a:t>
            </a:r>
            <a:r>
              <a:rPr lang="en-US" dirty="0"/>
              <a:t>; </a:t>
            </a:r>
            <a:endParaRPr lang="en-US" dirty="0" smtClean="0"/>
          </a:p>
          <a:p>
            <a:pPr algn="just"/>
            <a:r>
              <a:rPr lang="en-US" dirty="0" smtClean="0"/>
              <a:t>That </a:t>
            </a:r>
            <a:r>
              <a:rPr lang="en-US" dirty="0"/>
              <a:t>is, no built-up arithmetic expressions are permitted. </a:t>
            </a:r>
            <a:endParaRPr lang="en-US" dirty="0" smtClean="0"/>
          </a:p>
          <a:p>
            <a:pPr algn="just"/>
            <a:r>
              <a:rPr lang="en-US" dirty="0" smtClean="0"/>
              <a:t>source-language expression: </a:t>
            </a:r>
            <a:r>
              <a:rPr lang="en-US" b="1" dirty="0" smtClean="0">
                <a:solidFill>
                  <a:srgbClr val="0000CC"/>
                </a:solidFill>
              </a:rPr>
              <a:t>x + y * z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4502720"/>
            <a:ext cx="2895600" cy="11430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85800" y="5867400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where </a:t>
            </a:r>
            <a:r>
              <a:rPr lang="en-US" sz="2400" b="1" dirty="0" smtClean="0">
                <a:solidFill>
                  <a:srgbClr val="0000CC"/>
                </a:solidFill>
              </a:rPr>
              <a:t>t</a:t>
            </a:r>
            <a:r>
              <a:rPr lang="en-US" sz="2400" b="1" baseline="-25000" dirty="0" smtClean="0">
                <a:solidFill>
                  <a:srgbClr val="0000CC"/>
                </a:solidFill>
              </a:rPr>
              <a:t>1</a:t>
            </a:r>
            <a:r>
              <a:rPr lang="en-US" sz="2400" b="1" dirty="0">
                <a:solidFill>
                  <a:srgbClr val="0000CC"/>
                </a:solidFill>
              </a:rPr>
              <a:t> </a:t>
            </a:r>
            <a:r>
              <a:rPr lang="en-US" sz="2400" b="1" dirty="0" smtClean="0">
                <a:solidFill>
                  <a:srgbClr val="0000CC"/>
                </a:solidFill>
              </a:rPr>
              <a:t>&amp; </a:t>
            </a:r>
            <a:r>
              <a:rPr lang="en-US" sz="2400" b="1" dirty="0">
                <a:solidFill>
                  <a:srgbClr val="0000CC"/>
                </a:solidFill>
              </a:rPr>
              <a:t>t</a:t>
            </a:r>
            <a:r>
              <a:rPr lang="en-US" sz="2400" b="1" baseline="-25000" dirty="0">
                <a:solidFill>
                  <a:srgbClr val="0000CC"/>
                </a:solidFill>
              </a:rPr>
              <a:t>2</a:t>
            </a:r>
            <a:r>
              <a:rPr lang="en-US" sz="2400" b="1" dirty="0">
                <a:solidFill>
                  <a:srgbClr val="0000CC"/>
                </a:solidFill>
              </a:rPr>
              <a:t> are compiler-generated temporary names.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86800" cy="135128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09800"/>
            <a:ext cx="318030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2057400"/>
            <a:ext cx="3699299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>
            <a:off x="3886200" y="3352800"/>
            <a:ext cx="990600" cy="5334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Addresses and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Three-address code is built from two concepts: </a:t>
            </a:r>
            <a:r>
              <a:rPr lang="en-US" dirty="0" smtClean="0">
                <a:solidFill>
                  <a:srgbClr val="FF0000"/>
                </a:solidFill>
              </a:rPr>
              <a:t>addresses &amp; instructions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In object-oriented terms, these concepts </a:t>
            </a:r>
            <a:r>
              <a:rPr lang="en-US" dirty="0" smtClean="0">
                <a:solidFill>
                  <a:srgbClr val="0000CC"/>
                </a:solidFill>
              </a:rPr>
              <a:t>correspond to classes</a:t>
            </a:r>
            <a:r>
              <a:rPr lang="en-US" dirty="0" smtClean="0"/>
              <a:t>, &amp; various kinds of addresses &amp; instructions correspond to appropriate </a:t>
            </a:r>
            <a:r>
              <a:rPr lang="en-US" dirty="0" smtClean="0">
                <a:solidFill>
                  <a:srgbClr val="0000CC"/>
                </a:solidFill>
              </a:rPr>
              <a:t>subclasses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Three-address code can be implemented using </a:t>
            </a:r>
            <a:r>
              <a:rPr lang="en-US" dirty="0" smtClean="0">
                <a:solidFill>
                  <a:srgbClr val="0000CC"/>
                </a:solidFill>
              </a:rPr>
              <a:t>records with fields for the addresses</a:t>
            </a:r>
            <a:r>
              <a:rPr lang="en-US" dirty="0" smtClean="0"/>
              <a:t>; </a:t>
            </a:r>
          </a:p>
          <a:p>
            <a:pPr algn="just"/>
            <a:r>
              <a:rPr lang="en-US" b="1" dirty="0" smtClean="0"/>
              <a:t>Records</a:t>
            </a:r>
            <a:r>
              <a:rPr lang="en-US" dirty="0" smtClean="0"/>
              <a:t> called </a:t>
            </a:r>
            <a:r>
              <a:rPr lang="en-US" dirty="0" smtClean="0">
                <a:solidFill>
                  <a:srgbClr val="0000CC"/>
                </a:solidFill>
              </a:rPr>
              <a:t>quadruples and triples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address can be one of the following: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00CC"/>
                </a:solidFill>
              </a:rPr>
              <a:t>name</a:t>
            </a:r>
            <a:r>
              <a:rPr lang="en-US" dirty="0" smtClean="0"/>
              <a:t>. For convenience, we allow source-program names to appear as addresses in three-address code. In an implementation, a source name is replaced by a pointer to its symbol-table entry, where all information about the name is kept.</a:t>
            </a:r>
          </a:p>
          <a:p>
            <a:pPr algn="just"/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00CC"/>
                </a:solidFill>
              </a:rPr>
              <a:t>constant</a:t>
            </a:r>
            <a:r>
              <a:rPr lang="en-US" dirty="0" smtClean="0"/>
              <a:t>. In practice, a compiler must deal with many different types of constants and variables. </a:t>
            </a:r>
          </a:p>
          <a:p>
            <a:pPr algn="just"/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00CC"/>
                </a:solidFill>
              </a:rPr>
              <a:t>compiler-generated temporary</a:t>
            </a:r>
            <a:r>
              <a:rPr lang="en-US" dirty="0" smtClean="0"/>
              <a:t>. It is useful, especially in optimizing compilers, to create a distinct name each time a temporary is needed. These temporaries can be combined, if possible, when registers are allocated to variables 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Common three-address instruction forms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28800"/>
            <a:ext cx="8503920" cy="47817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7863840" cy="63671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compiler might use a sequence of intermediate representations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406640" cy="130050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572000"/>
            <a:ext cx="7223760" cy="104518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8503920" cy="3896498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4343400" cy="4525963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Two possible translations of this statement </a:t>
            </a:r>
          </a:p>
          <a:p>
            <a:pPr algn="just"/>
            <a:r>
              <a:rPr lang="en-US" dirty="0" smtClean="0"/>
              <a:t>The translation uses a symbolic label L, attached to the first instruction. </a:t>
            </a:r>
          </a:p>
          <a:p>
            <a:pPr algn="just"/>
            <a:r>
              <a:rPr lang="en-US" dirty="0" smtClean="0"/>
              <a:t>The translation in (b) shows position numbers for the instructions, starting arbitrarily at position 100. </a:t>
            </a:r>
          </a:p>
          <a:p>
            <a:pPr algn="just"/>
            <a:r>
              <a:rPr lang="en-US" dirty="0" smtClean="0"/>
              <a:t>In both translations, the last instruction is a conditional jump to the first instruction.</a:t>
            </a:r>
          </a:p>
          <a:p>
            <a:pPr algn="just"/>
            <a:r>
              <a:rPr lang="en-US" sz="3800" dirty="0" smtClean="0">
                <a:solidFill>
                  <a:srgbClr val="0000CC"/>
                </a:solidFill>
              </a:rPr>
              <a:t>The multiplication </a:t>
            </a:r>
            <a:r>
              <a:rPr lang="en-US" sz="3800" dirty="0" err="1" smtClean="0">
                <a:solidFill>
                  <a:srgbClr val="0000CC"/>
                </a:solidFill>
              </a:rPr>
              <a:t>i</a:t>
            </a:r>
            <a:r>
              <a:rPr lang="en-US" sz="3800" dirty="0" smtClean="0">
                <a:solidFill>
                  <a:srgbClr val="0000CC"/>
                </a:solidFill>
              </a:rPr>
              <a:t>*8 is appropriate for an array of elements that each take 8 units of space.</a:t>
            </a:r>
            <a:endParaRPr lang="en-US" sz="3800" dirty="0">
              <a:solidFill>
                <a:srgbClr val="0000C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394"/>
            <a:ext cx="8412480" cy="100895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1676400"/>
            <a:ext cx="3017520" cy="244064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4343400"/>
            <a:ext cx="3108960" cy="207264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Three-address Implementation Technique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description of three-address instructions specifies the components of each type of instruction, but </a:t>
            </a:r>
            <a:r>
              <a:rPr lang="en-US" dirty="0" smtClean="0">
                <a:solidFill>
                  <a:srgbClr val="0000CC"/>
                </a:solidFill>
              </a:rPr>
              <a:t>it does not specify the representation of these instructions in a data structure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In a compiler, these instructions can be implemented as </a:t>
            </a:r>
            <a:r>
              <a:rPr lang="en-US" dirty="0" smtClean="0">
                <a:solidFill>
                  <a:srgbClr val="0000CC"/>
                </a:solidFill>
              </a:rPr>
              <a:t>objects or as records with fields </a:t>
            </a:r>
            <a:r>
              <a:rPr lang="en-US" dirty="0" smtClean="0"/>
              <a:t>for the operator and the operands. </a:t>
            </a:r>
          </a:p>
          <a:p>
            <a:pPr marL="1005840" indent="1188720" algn="just">
              <a:spcBef>
                <a:spcPts val="0"/>
              </a:spcBef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00CC"/>
                </a:solidFill>
              </a:rPr>
              <a:t>quadruples</a:t>
            </a:r>
          </a:p>
          <a:p>
            <a:pPr marL="1097280" indent="1188720" algn="just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00CC"/>
                </a:solidFill>
              </a:rPr>
              <a:t>triples </a:t>
            </a:r>
          </a:p>
          <a:p>
            <a:pPr marL="1097280" indent="1188720" algn="just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00CC"/>
                </a:solidFill>
              </a:rPr>
              <a:t>indirect triples</a:t>
            </a:r>
            <a:endParaRPr 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Quadruples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b="1" dirty="0" smtClean="0">
                <a:solidFill>
                  <a:srgbClr val="0000CC"/>
                </a:solidFill>
              </a:rPr>
              <a:t>quadruple</a:t>
            </a:r>
            <a:r>
              <a:rPr lang="en-US" dirty="0" smtClean="0"/>
              <a:t> (or “</a:t>
            </a:r>
            <a:r>
              <a:rPr lang="en-US" b="1" dirty="0" smtClean="0"/>
              <a:t>quad</a:t>
            </a:r>
            <a:r>
              <a:rPr lang="en-US" dirty="0" smtClean="0"/>
              <a:t>”) has </a:t>
            </a:r>
            <a:r>
              <a:rPr lang="en-US" i="1" dirty="0" smtClean="0">
                <a:solidFill>
                  <a:srgbClr val="FF0000"/>
                </a:solidFill>
              </a:rPr>
              <a:t>four fields: </a:t>
            </a:r>
            <a:r>
              <a:rPr lang="en-US" b="1" i="1" dirty="0" smtClean="0">
                <a:solidFill>
                  <a:srgbClr val="0000CC"/>
                </a:solidFill>
              </a:rPr>
              <a:t>op, arg</a:t>
            </a:r>
            <a:r>
              <a:rPr lang="en-US" b="1" i="1" baseline="-25000" dirty="0" smtClean="0">
                <a:solidFill>
                  <a:srgbClr val="0000CC"/>
                </a:solidFill>
              </a:rPr>
              <a:t>1</a:t>
            </a:r>
            <a:r>
              <a:rPr lang="en-US" b="1" i="1" dirty="0" smtClean="0">
                <a:solidFill>
                  <a:srgbClr val="0000CC"/>
                </a:solidFill>
              </a:rPr>
              <a:t>, arg</a:t>
            </a:r>
            <a:r>
              <a:rPr lang="en-US" b="1" i="1" baseline="-25000" dirty="0" smtClean="0">
                <a:solidFill>
                  <a:srgbClr val="0000CC"/>
                </a:solidFill>
              </a:rPr>
              <a:t>2</a:t>
            </a:r>
            <a:r>
              <a:rPr lang="en-US" i="1" dirty="0" smtClean="0">
                <a:solidFill>
                  <a:srgbClr val="0000CC"/>
                </a:solidFill>
              </a:rPr>
              <a:t> </a:t>
            </a:r>
            <a:r>
              <a:rPr lang="en-US" dirty="0" smtClean="0"/>
              <a:t>&amp; </a:t>
            </a:r>
            <a:r>
              <a:rPr lang="en-US" b="1" i="1" dirty="0" smtClean="0">
                <a:solidFill>
                  <a:srgbClr val="0000CC"/>
                </a:solidFill>
              </a:rPr>
              <a:t>result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 smtClean="0">
                <a:solidFill>
                  <a:srgbClr val="0000CC"/>
                </a:solidFill>
              </a:rPr>
              <a:t>op</a:t>
            </a:r>
            <a:r>
              <a:rPr lang="en-US" dirty="0" smtClean="0"/>
              <a:t> field contains an internal code for the operator. </a:t>
            </a:r>
          </a:p>
          <a:p>
            <a:pPr algn="just"/>
            <a:endParaRPr lang="en-US" dirty="0" smtClean="0"/>
          </a:p>
          <a:p>
            <a:pPr algn="ctr"/>
            <a:r>
              <a:rPr lang="en-US" dirty="0" smtClean="0"/>
              <a:t>x = y + z is represented by placing </a:t>
            </a:r>
            <a:r>
              <a:rPr lang="en-US" b="1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0000CC"/>
                </a:solidFill>
              </a:rPr>
              <a:t>op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0000CC"/>
                </a:solidFill>
              </a:rPr>
              <a:t>arg</a:t>
            </a:r>
            <a:r>
              <a:rPr lang="en-US" b="1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z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0000CC"/>
                </a:solidFill>
              </a:rPr>
              <a:t>arg</a:t>
            </a:r>
            <a:r>
              <a:rPr lang="en-US" b="1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/>
              <a:t> , and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0000CC"/>
                </a:solidFill>
              </a:rPr>
              <a:t>result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Few exceptions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133600"/>
            <a:ext cx="8595360" cy="227681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686800" cy="879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9" y="381000"/>
            <a:ext cx="8778240" cy="89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435920"/>
            <a:ext cx="2286000" cy="265175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3484415"/>
            <a:ext cx="3657600" cy="3022241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62000" y="2902515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Three-address code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400" y="297180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Quadruples</a:t>
            </a:r>
            <a:endParaRPr lang="en-US" b="1" dirty="0">
              <a:solidFill>
                <a:srgbClr val="0000CC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2514600"/>
            <a:ext cx="87630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76600" y="2590800"/>
            <a:ext cx="2571538" cy="4616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 smtClean="0"/>
              <a:t>a = b * - c + b * - c </a:t>
            </a:r>
            <a:endParaRPr lang="en-US" sz="24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Triples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triple has only </a:t>
            </a:r>
            <a:r>
              <a:rPr lang="en-US" dirty="0" smtClean="0">
                <a:solidFill>
                  <a:srgbClr val="FF0000"/>
                </a:solidFill>
              </a:rPr>
              <a:t>three field</a:t>
            </a:r>
            <a:r>
              <a:rPr lang="en-US" dirty="0" smtClean="0"/>
              <a:t>s: </a:t>
            </a:r>
            <a:r>
              <a:rPr lang="en-US" b="1" dirty="0" smtClean="0"/>
              <a:t>op</a:t>
            </a:r>
            <a:r>
              <a:rPr lang="en-US" dirty="0" smtClean="0"/>
              <a:t>, </a:t>
            </a:r>
            <a:r>
              <a:rPr lang="en-US" b="1" dirty="0" smtClean="0"/>
              <a:t>arg</a:t>
            </a:r>
            <a:r>
              <a:rPr lang="en-US" b="1" baseline="-25000" dirty="0" smtClean="0"/>
              <a:t>1</a:t>
            </a:r>
            <a:r>
              <a:rPr lang="en-US" dirty="0" smtClean="0"/>
              <a:t> , &amp; </a:t>
            </a:r>
            <a:r>
              <a:rPr lang="en-US" b="1" dirty="0" smtClean="0"/>
              <a:t>arg</a:t>
            </a:r>
            <a:r>
              <a:rPr lang="en-US" b="1" baseline="-25000" dirty="0" smtClean="0"/>
              <a:t>2</a:t>
            </a:r>
            <a:r>
              <a:rPr lang="en-US" b="1" dirty="0" smtClean="0"/>
              <a:t> </a:t>
            </a:r>
          </a:p>
          <a:p>
            <a:pPr algn="just"/>
            <a:r>
              <a:rPr lang="en-US" dirty="0" smtClean="0"/>
              <a:t>Using triples, we refer to the result of an operation </a:t>
            </a:r>
            <a:r>
              <a:rPr lang="en-US" b="1" i="1" dirty="0" smtClean="0">
                <a:solidFill>
                  <a:srgbClr val="0000CC"/>
                </a:solidFill>
              </a:rPr>
              <a:t>x op y </a:t>
            </a:r>
            <a:r>
              <a:rPr lang="en-US" dirty="0" smtClean="0"/>
              <a:t>by its </a:t>
            </a:r>
            <a:r>
              <a:rPr lang="en-US" i="1" dirty="0" smtClean="0">
                <a:solidFill>
                  <a:srgbClr val="00B050"/>
                </a:solidFill>
              </a:rPr>
              <a:t>position</a:t>
            </a:r>
            <a:r>
              <a:rPr lang="en-US" dirty="0" smtClean="0"/>
              <a:t>, rather than by an explicit temporary name. </a:t>
            </a:r>
          </a:p>
          <a:p>
            <a:pPr algn="just"/>
            <a:r>
              <a:rPr lang="en-US" dirty="0" smtClean="0"/>
              <a:t>Thus, instead of the temporary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/>
              <a:t>, a triple representation would refer to position (0). </a:t>
            </a:r>
          </a:p>
          <a:p>
            <a:pPr algn="just"/>
            <a:r>
              <a:rPr lang="en-US" dirty="0" smtClean="0"/>
              <a:t>Parenthesized numbers represent pointers into the triple structure itself (</a:t>
            </a:r>
            <a:r>
              <a:rPr lang="en-US" i="1" dirty="0" smtClean="0">
                <a:solidFill>
                  <a:srgbClr val="C00000"/>
                </a:solidFill>
              </a:rPr>
              <a:t>value numbers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686800" cy="1260548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615" y="2895605"/>
            <a:ext cx="2286000" cy="265175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895600" y="1981200"/>
            <a:ext cx="2571538" cy="4616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 smtClean="0"/>
              <a:t>a = b * - c + b * - c 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2743200"/>
            <a:ext cx="3291840" cy="3208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67400" y="2743200"/>
            <a:ext cx="3017520" cy="3496486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" y="2286000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Three-address code</a:t>
            </a:r>
            <a:endParaRPr 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triples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Indirect triples consist of a listing of pointers to triples, rather than a listing of triples themselves. </a:t>
            </a:r>
          </a:p>
          <a:p>
            <a:pPr algn="just"/>
            <a:r>
              <a:rPr lang="en-US" dirty="0" smtClean="0"/>
              <a:t>For example, let us use an array instruction to list pointers to triples in the desired order.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457200"/>
            <a:ext cx="1828800" cy="2834640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505200"/>
            <a:ext cx="2926080" cy="307117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3108960" cy="3602440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85800" y="1143000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Triples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457200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Array to pointers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0580" y="6172200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Indirect Triples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934200" y="381000"/>
          <a:ext cx="1752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(15)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(16)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(17)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(18)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(19)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5008420" y="3505200"/>
            <a:ext cx="3023060" cy="3071171"/>
            <a:chOff x="5008420" y="3505200"/>
            <a:chExt cx="3023060" cy="3071171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05400" y="3505200"/>
              <a:ext cx="2926080" cy="3071171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7162800" y="4294910"/>
              <a:ext cx="559769" cy="338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(14)</a:t>
              </a:r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0510" y="4939145"/>
              <a:ext cx="559769" cy="338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(16)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83580" y="5271655"/>
              <a:ext cx="559769" cy="338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(17)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7435" y="5604165"/>
              <a:ext cx="559769" cy="338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(18)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08420" y="3920835"/>
              <a:ext cx="559769" cy="338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(14)</a:t>
              </a:r>
              <a:endParaRPr 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15345" y="4260270"/>
              <a:ext cx="559769" cy="338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(15)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08420" y="4599710"/>
              <a:ext cx="559769" cy="338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(16)</a:t>
              </a:r>
              <a:endParaRPr 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08420" y="4939145"/>
              <a:ext cx="559769" cy="338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(17)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08420" y="5271655"/>
              <a:ext cx="559769" cy="338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(18)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08420" y="5611090"/>
              <a:ext cx="559769" cy="338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(19)</a:t>
              </a:r>
              <a:endParaRPr lang="en-US" sz="16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Syntax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Nodes in a syntax tree represent constructs in the source program; the </a:t>
            </a:r>
            <a:r>
              <a:rPr lang="en-US" dirty="0" smtClean="0"/>
              <a:t>children of </a:t>
            </a:r>
            <a:r>
              <a:rPr lang="en-US" dirty="0"/>
              <a:t>a node represent the meaningful components of a construct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</a:t>
            </a:r>
            <a:r>
              <a:rPr lang="en-US" b="1" dirty="0" smtClean="0">
                <a:solidFill>
                  <a:srgbClr val="C00000"/>
                </a:solidFill>
              </a:rPr>
              <a:t>directed acyclic </a:t>
            </a:r>
            <a:r>
              <a:rPr lang="en-US" b="1" dirty="0">
                <a:solidFill>
                  <a:srgbClr val="C00000"/>
                </a:solidFill>
              </a:rPr>
              <a:t>graph </a:t>
            </a:r>
            <a:r>
              <a:rPr lang="en-US" dirty="0"/>
              <a:t>(hereafter called a </a:t>
            </a:r>
            <a:r>
              <a:rPr lang="en-US" b="1" dirty="0" smtClean="0">
                <a:solidFill>
                  <a:srgbClr val="0070C0"/>
                </a:solidFill>
              </a:rPr>
              <a:t>DAG</a:t>
            </a:r>
            <a:r>
              <a:rPr lang="en-US" dirty="0"/>
              <a:t>) for an expression identifies the </a:t>
            </a:r>
            <a:r>
              <a:rPr lang="en-US" dirty="0" smtClean="0">
                <a:solidFill>
                  <a:srgbClr val="0000CC"/>
                </a:solidFill>
              </a:rPr>
              <a:t>common sub-expressions</a:t>
            </a:r>
            <a:r>
              <a:rPr lang="en-US" dirty="0" smtClean="0"/>
              <a:t> </a:t>
            </a:r>
            <a:r>
              <a:rPr lang="en-US" dirty="0"/>
              <a:t>(sub expressions that occur more than once) of the expression.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/>
              <a:t>A benefit of quadruples over triples can be seen in an optimizing compiler, where instructions are often moved around. </a:t>
            </a:r>
          </a:p>
          <a:p>
            <a:pPr algn="just"/>
            <a:r>
              <a:rPr lang="en-US" dirty="0" smtClean="0"/>
              <a:t>With quadruples, if we move an instruction that computes a temporary 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, then the </a:t>
            </a:r>
            <a:r>
              <a:rPr lang="en-US" dirty="0" smtClean="0">
                <a:solidFill>
                  <a:srgbClr val="0000CC"/>
                </a:solidFill>
              </a:rPr>
              <a:t>instructions that use t require no change</a:t>
            </a:r>
            <a:r>
              <a:rPr lang="en-US" dirty="0" smtClean="0"/>
              <a:t>. 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With triples, the result of an operation is </a:t>
            </a:r>
            <a:r>
              <a:rPr lang="en-US" dirty="0" smtClean="0">
                <a:solidFill>
                  <a:srgbClr val="0000CC"/>
                </a:solidFill>
              </a:rPr>
              <a:t>referred to by its position</a:t>
            </a:r>
            <a:r>
              <a:rPr lang="en-US" dirty="0" smtClean="0"/>
              <a:t>, so moving an instruction may require us to </a:t>
            </a:r>
            <a:r>
              <a:rPr lang="en-US" dirty="0" smtClean="0">
                <a:solidFill>
                  <a:srgbClr val="0000CC"/>
                </a:solidFill>
              </a:rPr>
              <a:t>change all references to that result 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rgbClr val="0000CC"/>
                </a:solidFill>
              </a:rPr>
              <a:t>This problem makes triples difficult to use in an optimizing compiler</a:t>
            </a:r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This problem does not occur with indirect triples, which we consider next.</a:t>
            </a:r>
          </a:p>
          <a:p>
            <a:pPr algn="just"/>
            <a:r>
              <a:rPr lang="en-US" dirty="0" smtClean="0">
                <a:solidFill>
                  <a:srgbClr val="0000CC"/>
                </a:solidFill>
              </a:rPr>
              <a:t>With indirect triples, an optimizing compiler can move an instruction by reordering the instruction list</a:t>
            </a:r>
            <a:r>
              <a:rPr lang="en-US" dirty="0" smtClean="0"/>
              <a:t>, without affecting the triples themselves. </a:t>
            </a:r>
          </a:p>
          <a:p>
            <a:pPr algn="just"/>
            <a:r>
              <a:rPr lang="en-US" dirty="0" smtClean="0">
                <a:solidFill>
                  <a:srgbClr val="0000CC"/>
                </a:solidFill>
              </a:rPr>
              <a:t>Save some space compared with quadruples</a:t>
            </a:r>
          </a:p>
          <a:p>
            <a:pPr algn="just"/>
            <a:r>
              <a:rPr lang="en-US" dirty="0" smtClean="0"/>
              <a:t>When implemented in Java, an array of instruction objects is analogous to an indirect triple representation, since Java treats the array elements as references to objects.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DAG for </a:t>
            </a:r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DAG has leaves corresponding </a:t>
            </a:r>
            <a:r>
              <a:rPr lang="en-US" dirty="0" smtClean="0">
                <a:solidFill>
                  <a:srgbClr val="FF0000"/>
                </a:solidFill>
              </a:rPr>
              <a:t>to atomic </a:t>
            </a:r>
            <a:r>
              <a:rPr lang="en-US" dirty="0">
                <a:solidFill>
                  <a:srgbClr val="FF0000"/>
                </a:solidFill>
              </a:rPr>
              <a:t>operands </a:t>
            </a:r>
            <a:r>
              <a:rPr lang="en-US" dirty="0" smtClean="0">
                <a:solidFill>
                  <a:srgbClr val="FF0000"/>
                </a:solidFill>
              </a:rPr>
              <a:t>&amp; interior </a:t>
            </a:r>
            <a:r>
              <a:rPr lang="en-US" dirty="0">
                <a:solidFill>
                  <a:srgbClr val="FF0000"/>
                </a:solidFill>
              </a:rPr>
              <a:t>codes corresponding to operators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b="1" u="sng" dirty="0" smtClean="0">
                <a:solidFill>
                  <a:srgbClr val="00B050"/>
                </a:solidFill>
              </a:rPr>
              <a:t>Difference between DAG &amp; Syntax Tree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node N in a DAG </a:t>
            </a:r>
            <a:r>
              <a:rPr lang="en-US" dirty="0">
                <a:solidFill>
                  <a:srgbClr val="0000CC"/>
                </a:solidFill>
              </a:rPr>
              <a:t>has more than one parent if N represents a </a:t>
            </a:r>
            <a:r>
              <a:rPr lang="en-US" dirty="0" smtClean="0">
                <a:solidFill>
                  <a:srgbClr val="0000CC"/>
                </a:solidFill>
              </a:rPr>
              <a:t>common sub-expression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a syntax tree, the tree for the common sub </a:t>
            </a:r>
            <a:r>
              <a:rPr lang="en-US" dirty="0" smtClean="0"/>
              <a:t>expression would </a:t>
            </a:r>
            <a:r>
              <a:rPr lang="en-US" dirty="0"/>
              <a:t>be replicated as many times as the sub expression appears in the </a:t>
            </a:r>
            <a:r>
              <a:rPr lang="en-US" dirty="0" smtClean="0"/>
              <a:t>original expression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a DAG not only represents expressions more succinctly, </a:t>
            </a:r>
            <a:r>
              <a:rPr lang="en-US" dirty="0" smtClean="0">
                <a:solidFill>
                  <a:srgbClr val="002060"/>
                </a:solidFill>
              </a:rPr>
              <a:t>it gives </a:t>
            </a:r>
            <a:r>
              <a:rPr lang="en-US" dirty="0">
                <a:solidFill>
                  <a:srgbClr val="002060"/>
                </a:solidFill>
              </a:rPr>
              <a:t>the compiler important clues regarding the generation of efficient code </a:t>
            </a:r>
            <a:r>
              <a:rPr lang="en-US" dirty="0" smtClean="0">
                <a:solidFill>
                  <a:srgbClr val="002060"/>
                </a:solidFill>
              </a:rPr>
              <a:t>to evaluate </a:t>
            </a:r>
            <a:r>
              <a:rPr lang="en-US" dirty="0">
                <a:solidFill>
                  <a:srgbClr val="002060"/>
                </a:solidFill>
              </a:rPr>
              <a:t>the expressions.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412480" cy="11702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grpSp>
        <p:nvGrpSpPr>
          <p:cNvPr id="11" name="Group 10"/>
          <p:cNvGrpSpPr/>
          <p:nvPr/>
        </p:nvGrpSpPr>
        <p:grpSpPr>
          <a:xfrm>
            <a:off x="1371600" y="1981200"/>
            <a:ext cx="6400800" cy="4632345"/>
            <a:chOff x="1371600" y="1981200"/>
            <a:chExt cx="6400800" cy="463234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71600" y="2057400"/>
              <a:ext cx="6400800" cy="4556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4142505" y="4862945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(b-c)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00800" y="3124200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(b-c)  </a:t>
              </a:r>
              <a:r>
                <a:rPr lang="en-US" b="1" dirty="0" smtClean="0">
                  <a:solidFill>
                    <a:srgbClr val="0000CC"/>
                  </a:solidFill>
                </a:rPr>
                <a:t>*  </a:t>
              </a:r>
              <a:r>
                <a:rPr lang="en-US" b="1" dirty="0" smtClean="0">
                  <a:solidFill>
                    <a:srgbClr val="FF0000"/>
                  </a:solidFill>
                </a:rPr>
                <a:t>d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7600" y="4191000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  </a:t>
              </a:r>
              <a:r>
                <a:rPr lang="en-US" b="1" dirty="0" smtClean="0">
                  <a:solidFill>
                    <a:srgbClr val="0000CC"/>
                  </a:solidFill>
                </a:rPr>
                <a:t>*  </a:t>
              </a:r>
              <a:r>
                <a:rPr lang="en-US" b="1" dirty="0" smtClean="0">
                  <a:solidFill>
                    <a:srgbClr val="FF0000"/>
                  </a:solidFill>
                </a:rPr>
                <a:t>(b-c)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6400" y="3048000"/>
              <a:ext cx="1289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  </a:t>
              </a:r>
              <a:r>
                <a:rPr lang="en-US" b="1" dirty="0" smtClean="0">
                  <a:solidFill>
                    <a:srgbClr val="0000CC"/>
                  </a:solidFill>
                </a:rPr>
                <a:t>+</a:t>
              </a:r>
              <a:r>
                <a:rPr lang="en-US" b="1" dirty="0" smtClean="0">
                  <a:solidFill>
                    <a:srgbClr val="FF0000"/>
                  </a:solidFill>
                </a:rPr>
                <a:t>  a*(b-c)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52800" y="1981200"/>
              <a:ext cx="2659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  +  a * (b-c)    </a:t>
              </a:r>
              <a:r>
                <a:rPr lang="en-US" b="1" dirty="0" smtClean="0">
                  <a:solidFill>
                    <a:srgbClr val="0000CC"/>
                  </a:solidFill>
                </a:rPr>
                <a:t>+</a:t>
              </a:r>
              <a:r>
                <a:rPr lang="en-US" b="1" dirty="0" smtClean="0">
                  <a:solidFill>
                    <a:srgbClr val="FF0000"/>
                  </a:solidFill>
                </a:rPr>
                <a:t>   (b-c) * d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997520"/>
            <a:ext cx="8686800" cy="57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81000"/>
            <a:ext cx="8595360" cy="70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120" y="1634820"/>
            <a:ext cx="51149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2362200"/>
            <a:ext cx="3931920" cy="4410332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6019800" y="1828800"/>
            <a:ext cx="1946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0000CC"/>
                </a:solidFill>
              </a:rPr>
              <a:t>Steps for DAG</a:t>
            </a:r>
            <a:endParaRPr lang="en-US" sz="2400" b="1" u="sng" dirty="0">
              <a:solidFill>
                <a:srgbClr val="0000CC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24690" y="3595260"/>
            <a:ext cx="4912502" cy="3036920"/>
            <a:chOff x="124690" y="3595260"/>
            <a:chExt cx="4912502" cy="3036920"/>
          </a:xfrm>
        </p:grpSpPr>
        <p:grpSp>
          <p:nvGrpSpPr>
            <p:cNvPr id="10" name="Group 9"/>
            <p:cNvGrpSpPr/>
            <p:nvPr/>
          </p:nvGrpSpPr>
          <p:grpSpPr>
            <a:xfrm>
              <a:off x="845120" y="3595260"/>
              <a:ext cx="3707818" cy="3036920"/>
              <a:chOff x="1371600" y="1805728"/>
              <a:chExt cx="6488682" cy="4807817"/>
            </a:xfrm>
          </p:grpSpPr>
          <p:pic>
            <p:nvPicPr>
              <p:cNvPr id="11" name="Picture 3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371600" y="2057400"/>
                <a:ext cx="6400800" cy="4556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924288" y="4402328"/>
                <a:ext cx="615874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(b-c)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88615" y="2663584"/>
                <a:ext cx="1871667" cy="584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(b-c)  *  d</a:t>
                </a:r>
                <a:endParaRPr lang="en-US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39384" y="3620712"/>
                <a:ext cx="1059907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a  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* 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(b-c)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385444" y="2718987"/>
                <a:ext cx="128913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a  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+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 a*(b-c)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25412" y="1805728"/>
                <a:ext cx="4654478" cy="584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CC"/>
                    </a:solidFill>
                  </a:rPr>
                  <a:t>a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 +  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a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* (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b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-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c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)    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+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  (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b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-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c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) * 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d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2743200" y="5867400"/>
              <a:ext cx="1143000" cy="3048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10000" y="6019800"/>
              <a:ext cx="76655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p</a:t>
              </a:r>
              <a:r>
                <a:rPr lang="en-US" b="1" baseline="-25000" dirty="0" smtClean="0">
                  <a:solidFill>
                    <a:srgbClr val="00B050"/>
                  </a:solidFill>
                </a:rPr>
                <a:t>5</a:t>
              </a:r>
              <a:r>
                <a:rPr lang="en-US" b="1" dirty="0" smtClean="0">
                  <a:solidFill>
                    <a:srgbClr val="00B050"/>
                  </a:solidFill>
                </a:rPr>
                <a:t>/p</a:t>
              </a:r>
              <a:r>
                <a:rPr lang="en-US" b="1" baseline="-25000" dirty="0" smtClean="0">
                  <a:solidFill>
                    <a:srgbClr val="00B050"/>
                  </a:solidFill>
                </a:rPr>
                <a:t>10</a:t>
              </a:r>
            </a:p>
            <a:p>
              <a:endParaRPr lang="en-US" b="1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10800000" flipV="1">
              <a:off x="990600" y="5257800"/>
              <a:ext cx="914400" cy="45720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3400" y="5562600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p</a:t>
              </a:r>
              <a:r>
                <a:rPr lang="en-US" b="1" baseline="-25000" dirty="0" smtClean="0">
                  <a:solidFill>
                    <a:srgbClr val="00B0F0"/>
                  </a:solidFill>
                </a:rPr>
                <a:t>6</a:t>
              </a:r>
              <a:endParaRPr lang="en-US" b="1" baseline="-25000" dirty="0">
                <a:solidFill>
                  <a:srgbClr val="00B0F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10800000" flipV="1">
              <a:off x="464125" y="4648200"/>
              <a:ext cx="914400" cy="457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24690" y="4959925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p</a:t>
              </a:r>
              <a:r>
                <a:rPr lang="en-US" b="1" baseline="-25000" dirty="0" smtClean="0">
                  <a:solidFill>
                    <a:srgbClr val="7030A0"/>
                  </a:solidFill>
                </a:rPr>
                <a:t>7</a:t>
              </a:r>
              <a:endParaRPr lang="en-US" b="1" baseline="-25000" dirty="0">
                <a:solidFill>
                  <a:srgbClr val="7030A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3733800" y="4648200"/>
              <a:ext cx="914400" cy="22860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572000" y="4648200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  <a:r>
                <a:rPr lang="en-US" b="1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12</a:t>
              </a:r>
              <a:endParaRPr lang="en-US" b="1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rot="10800000" flipV="1">
              <a:off x="914400" y="4038600"/>
              <a:ext cx="1524000" cy="76200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12615" y="3865415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CC"/>
                  </a:solidFill>
                </a:rPr>
                <a:t>p</a:t>
              </a:r>
              <a:r>
                <a:rPr lang="en-US" b="1" baseline="-25000" dirty="0" smtClean="0">
                  <a:solidFill>
                    <a:srgbClr val="0000CC"/>
                  </a:solidFill>
                </a:rPr>
                <a:t>13</a:t>
              </a:r>
              <a:endParaRPr lang="en-US" b="1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424545" y="3893125"/>
              <a:ext cx="304800" cy="381000"/>
            </a:xfrm>
            <a:prstGeom prst="ellipse">
              <a:avLst/>
            </a:pr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491345" y="4461165"/>
              <a:ext cx="304800" cy="3810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378525" y="4468090"/>
              <a:ext cx="304800" cy="38100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905000" y="5029200"/>
              <a:ext cx="304800" cy="381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424545" y="5604165"/>
              <a:ext cx="304800" cy="3810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Value Number Method for Constructing DAG’s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Often, the nodes of a syntax tree or DAG are stored in </a:t>
            </a:r>
            <a:r>
              <a:rPr lang="en-US" b="1" dirty="0">
                <a:solidFill>
                  <a:srgbClr val="FF0000"/>
                </a:solidFill>
              </a:rPr>
              <a:t>an array of </a:t>
            </a:r>
            <a:r>
              <a:rPr lang="en-US" b="1" dirty="0" smtClean="0">
                <a:solidFill>
                  <a:srgbClr val="FF0000"/>
                </a:solidFill>
              </a:rPr>
              <a:t>records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Each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row </a:t>
            </a:r>
            <a:r>
              <a:rPr lang="en-US" dirty="0"/>
              <a:t>of the array represents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one record</a:t>
            </a:r>
            <a:r>
              <a:rPr lang="en-US" dirty="0"/>
              <a:t>, and </a:t>
            </a:r>
            <a:r>
              <a:rPr lang="en-US" dirty="0" smtClean="0"/>
              <a:t>therefore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one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each record, </a:t>
            </a:r>
            <a:r>
              <a:rPr lang="en-US" dirty="0">
                <a:solidFill>
                  <a:srgbClr val="0000CC"/>
                </a:solidFill>
              </a:rPr>
              <a:t>the first field is an operation code</a:t>
            </a:r>
            <a:r>
              <a:rPr lang="en-US" dirty="0"/>
              <a:t>, indicating the </a:t>
            </a:r>
            <a:r>
              <a:rPr lang="en-US" dirty="0" smtClean="0"/>
              <a:t>label of </a:t>
            </a:r>
            <a:r>
              <a:rPr lang="en-US" dirty="0"/>
              <a:t>the node. </a:t>
            </a:r>
            <a:endParaRPr lang="en-US" dirty="0" smtClean="0"/>
          </a:p>
          <a:p>
            <a:pPr algn="just"/>
            <a:r>
              <a:rPr lang="en-US" b="1" u="sng" dirty="0" smtClean="0">
                <a:solidFill>
                  <a:srgbClr val="FF0000"/>
                </a:solidFill>
              </a:rPr>
              <a:t>Array: </a:t>
            </a:r>
          </a:p>
          <a:p>
            <a:pPr marL="571500" indent="-571500" algn="just">
              <a:buAutoNum type="romanLcParenBoth"/>
            </a:pPr>
            <a:r>
              <a:rPr lang="en-US" dirty="0" smtClean="0"/>
              <a:t>leaves </a:t>
            </a:r>
            <a:r>
              <a:rPr lang="en-US" dirty="0"/>
              <a:t>have </a:t>
            </a:r>
            <a:r>
              <a:rPr lang="en-US" dirty="0">
                <a:solidFill>
                  <a:srgbClr val="0000CC"/>
                </a:solidFill>
              </a:rPr>
              <a:t>one additional field</a:t>
            </a:r>
            <a:r>
              <a:rPr lang="en-US" dirty="0"/>
              <a:t>, which </a:t>
            </a:r>
            <a:r>
              <a:rPr lang="en-US" dirty="0">
                <a:solidFill>
                  <a:srgbClr val="0000CC"/>
                </a:solidFill>
              </a:rPr>
              <a:t>holds </a:t>
            </a:r>
            <a:r>
              <a:rPr lang="en-US" dirty="0" smtClean="0">
                <a:solidFill>
                  <a:srgbClr val="0000CC"/>
                </a:solidFill>
              </a:rPr>
              <a:t>the lexical </a:t>
            </a:r>
            <a:r>
              <a:rPr lang="en-US" dirty="0">
                <a:solidFill>
                  <a:srgbClr val="0000CC"/>
                </a:solidFill>
              </a:rPr>
              <a:t>value</a:t>
            </a:r>
            <a:r>
              <a:rPr lang="en-US" dirty="0"/>
              <a:t> (either a symbol-table pointer or a constant, in this case), </a:t>
            </a:r>
            <a:endParaRPr lang="en-US" dirty="0" smtClean="0"/>
          </a:p>
          <a:p>
            <a:pPr marL="571500" indent="-571500" algn="just">
              <a:buAutoNum type="romanLcParenBoth"/>
            </a:pPr>
            <a:r>
              <a:rPr lang="en-US" dirty="0" smtClean="0">
                <a:solidFill>
                  <a:srgbClr val="0000CC"/>
                </a:solidFill>
              </a:rPr>
              <a:t>interior </a:t>
            </a:r>
            <a:r>
              <a:rPr lang="en-US" dirty="0">
                <a:solidFill>
                  <a:srgbClr val="0000CC"/>
                </a:solidFill>
              </a:rPr>
              <a:t>nodes </a:t>
            </a:r>
            <a:r>
              <a:rPr lang="en-US" dirty="0"/>
              <a:t>have two additional fields indicating </a:t>
            </a:r>
            <a:r>
              <a:rPr lang="en-US" dirty="0">
                <a:solidFill>
                  <a:srgbClr val="C00000"/>
                </a:solidFill>
              </a:rPr>
              <a:t>the left and right children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Nodes of a DAG for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+ 10 allocated in an array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2049947" cy="2286000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505200"/>
            <a:ext cx="3840480" cy="296621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191000" y="1676400"/>
            <a:ext cx="472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 smtClean="0">
                <a:solidFill>
                  <a:srgbClr val="FF0000"/>
                </a:solidFill>
              </a:rPr>
              <a:t>Array: </a:t>
            </a:r>
          </a:p>
          <a:p>
            <a:pPr marL="571500" indent="-571500" algn="just">
              <a:buAutoNum type="romanLcParenBoth"/>
            </a:pPr>
            <a:r>
              <a:rPr lang="en-US" sz="2400" dirty="0" smtClean="0"/>
              <a:t>leaves have </a:t>
            </a:r>
            <a:r>
              <a:rPr lang="en-US" sz="2400" dirty="0" smtClean="0">
                <a:solidFill>
                  <a:srgbClr val="0000CC"/>
                </a:solidFill>
              </a:rPr>
              <a:t>one additional field</a:t>
            </a:r>
            <a:r>
              <a:rPr lang="en-US" sz="2400" dirty="0" smtClean="0"/>
              <a:t>, which </a:t>
            </a:r>
            <a:r>
              <a:rPr lang="en-US" sz="2400" dirty="0" smtClean="0">
                <a:solidFill>
                  <a:srgbClr val="0000CC"/>
                </a:solidFill>
              </a:rPr>
              <a:t>holds the lexical value</a:t>
            </a:r>
            <a:r>
              <a:rPr lang="en-US" sz="2400" dirty="0" smtClean="0"/>
              <a:t> (either a symbol-table pointer or a constant, in this case), </a:t>
            </a:r>
          </a:p>
          <a:p>
            <a:pPr marL="571500" indent="-571500" algn="just">
              <a:buAutoNum type="romanLcParenBoth"/>
            </a:pPr>
            <a:r>
              <a:rPr lang="en-US" sz="2400" dirty="0" smtClean="0">
                <a:solidFill>
                  <a:srgbClr val="0000CC"/>
                </a:solidFill>
              </a:rPr>
              <a:t>interior nodes </a:t>
            </a:r>
            <a:r>
              <a:rPr lang="en-US" sz="2400" dirty="0" smtClean="0"/>
              <a:t>have two additional fields indicating </a:t>
            </a:r>
            <a:r>
              <a:rPr lang="en-US" sz="2400" dirty="0" smtClean="0">
                <a:solidFill>
                  <a:srgbClr val="C00000"/>
                </a:solidFill>
              </a:rPr>
              <a:t>the left and right children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2667000" y="4572000"/>
            <a:ext cx="152400" cy="8382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47105" y="4800600"/>
            <a:ext cx="144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Interior node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5638800"/>
            <a:ext cx="152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Value number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5400000">
            <a:off x="1924050" y="5086350"/>
            <a:ext cx="342900" cy="8382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57600" y="571500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Node: </a:t>
            </a:r>
            <a:r>
              <a:rPr lang="en-US" b="1" dirty="0" smtClean="0">
                <a:solidFill>
                  <a:srgbClr val="FF0000"/>
                </a:solidFill>
              </a:rPr>
              <a:t>&lt; op, l, r &gt;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8595360" cy="286054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41148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While Algorithm </a:t>
            </a:r>
            <a:r>
              <a:rPr lang="en-US" sz="2400" dirty="0" smtClean="0"/>
              <a:t>yields </a:t>
            </a:r>
            <a:r>
              <a:rPr lang="en-US" sz="2400" dirty="0"/>
              <a:t>the desired output, searching the entire </a:t>
            </a:r>
            <a:r>
              <a:rPr lang="en-US" sz="2400" dirty="0" smtClean="0"/>
              <a:t>array every </a:t>
            </a:r>
            <a:r>
              <a:rPr lang="en-US" sz="2400" dirty="0"/>
              <a:t>time </a:t>
            </a:r>
            <a:r>
              <a:rPr lang="en-US" sz="2400" dirty="0" smtClean="0"/>
              <a:t>is </a:t>
            </a:r>
            <a:r>
              <a:rPr lang="en-US" sz="2400" dirty="0">
                <a:solidFill>
                  <a:srgbClr val="FF0000"/>
                </a:solidFill>
              </a:rPr>
              <a:t>expensive</a:t>
            </a:r>
            <a:r>
              <a:rPr lang="en-US" sz="2400" dirty="0"/>
              <a:t>, especially if the </a:t>
            </a:r>
            <a:r>
              <a:rPr lang="en-US" sz="2400" dirty="0" smtClean="0"/>
              <a:t>array holds </a:t>
            </a:r>
            <a:r>
              <a:rPr lang="en-US" sz="2400" dirty="0"/>
              <a:t>expressions from an entire program. </a:t>
            </a:r>
            <a:endParaRPr lang="en-US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1583</Words>
  <Application>Microsoft Office PowerPoint</Application>
  <PresentationFormat>On-screen Show (4:3)</PresentationFormat>
  <Paragraphs>144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Intermediate Code Generation</vt:lpstr>
      <vt:lpstr>Logical Structure</vt:lpstr>
      <vt:lpstr>Variants of Syntax Trees</vt:lpstr>
      <vt:lpstr>DAG for Expressions</vt:lpstr>
      <vt:lpstr>Slide 5</vt:lpstr>
      <vt:lpstr>Slide 6</vt:lpstr>
      <vt:lpstr>Value Number Method for Constructing DAG’s</vt:lpstr>
      <vt:lpstr>Nodes of a DAG for i = i + 10 allocated in an array</vt:lpstr>
      <vt:lpstr>Slide 9</vt:lpstr>
      <vt:lpstr>Slide 10</vt:lpstr>
      <vt:lpstr>How Constructs?</vt:lpstr>
      <vt:lpstr>Slide 12</vt:lpstr>
      <vt:lpstr>Slide 13</vt:lpstr>
      <vt:lpstr>Three Address Code</vt:lpstr>
      <vt:lpstr>Slide 15</vt:lpstr>
      <vt:lpstr>Addresses and Instructions</vt:lpstr>
      <vt:lpstr>An address can be one of the following:</vt:lpstr>
      <vt:lpstr>Common three-address instruction forms</vt:lpstr>
      <vt:lpstr>Slide 19</vt:lpstr>
      <vt:lpstr>Slide 20</vt:lpstr>
      <vt:lpstr>Slide 21</vt:lpstr>
      <vt:lpstr>Three-address Implementation Technique</vt:lpstr>
      <vt:lpstr>Quadruples</vt:lpstr>
      <vt:lpstr>Few exceptions</vt:lpstr>
      <vt:lpstr>Slide 25</vt:lpstr>
      <vt:lpstr>Triples</vt:lpstr>
      <vt:lpstr>Slide 27</vt:lpstr>
      <vt:lpstr>Indirect triples</vt:lpstr>
      <vt:lpstr>Slide 29</vt:lpstr>
      <vt:lpstr>Comparisons</vt:lpstr>
      <vt:lpstr>Slide 31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Code Generation</dc:title>
  <dc:creator>user</dc:creator>
  <cp:lastModifiedBy>Premier</cp:lastModifiedBy>
  <cp:revision>47</cp:revision>
  <dcterms:created xsi:type="dcterms:W3CDTF">2013-11-27T05:33:23Z</dcterms:created>
  <dcterms:modified xsi:type="dcterms:W3CDTF">2017-04-06T06:05:39Z</dcterms:modified>
</cp:coreProperties>
</file>