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0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2F3C-E491-4D22-B5B7-A04EA93F5B8E}" type="datetimeFigureOut">
              <a:rPr lang="en-US" smtClean="0"/>
              <a:pPr/>
              <a:t>22-Oct-18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7979-0E69-4546-ABD7-F577564E3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2F3C-E491-4D22-B5B7-A04EA93F5B8E}" type="datetimeFigureOut">
              <a:rPr lang="en-US" smtClean="0"/>
              <a:pPr/>
              <a:t>22-Oct-18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7979-0E69-4546-ABD7-F577564E3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2F3C-E491-4D22-B5B7-A04EA93F5B8E}" type="datetimeFigureOut">
              <a:rPr lang="en-US" smtClean="0"/>
              <a:pPr/>
              <a:t>22-Oct-18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7979-0E69-4546-ABD7-F577564E3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2F3C-E491-4D22-B5B7-A04EA93F5B8E}" type="datetimeFigureOut">
              <a:rPr lang="en-US" smtClean="0"/>
              <a:pPr/>
              <a:t>22-Oct-18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7979-0E69-4546-ABD7-F577564E3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2F3C-E491-4D22-B5B7-A04EA93F5B8E}" type="datetimeFigureOut">
              <a:rPr lang="en-US" smtClean="0"/>
              <a:pPr/>
              <a:t>22-Oct-18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7979-0E69-4546-ABD7-F577564E3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2F3C-E491-4D22-B5B7-A04EA93F5B8E}" type="datetimeFigureOut">
              <a:rPr lang="en-US" smtClean="0"/>
              <a:pPr/>
              <a:t>22-Oct-18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7979-0E69-4546-ABD7-F577564E3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2F3C-E491-4D22-B5B7-A04EA93F5B8E}" type="datetimeFigureOut">
              <a:rPr lang="en-US" smtClean="0"/>
              <a:pPr/>
              <a:t>22-Oct-18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7979-0E69-4546-ABD7-F577564E3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2F3C-E491-4D22-B5B7-A04EA93F5B8E}" type="datetimeFigureOut">
              <a:rPr lang="en-US" smtClean="0"/>
              <a:pPr/>
              <a:t>22-Oct-18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7979-0E69-4546-ABD7-F577564E3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2F3C-E491-4D22-B5B7-A04EA93F5B8E}" type="datetimeFigureOut">
              <a:rPr lang="en-US" smtClean="0"/>
              <a:pPr/>
              <a:t>22-Oct-18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7979-0E69-4546-ABD7-F577564E3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2F3C-E491-4D22-B5B7-A04EA93F5B8E}" type="datetimeFigureOut">
              <a:rPr lang="en-US" smtClean="0"/>
              <a:pPr/>
              <a:t>22-Oct-18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7979-0E69-4546-ABD7-F577564E3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2F3C-E491-4D22-B5B7-A04EA93F5B8E}" type="datetimeFigureOut">
              <a:rPr lang="en-US" smtClean="0"/>
              <a:pPr/>
              <a:t>22-Oct-18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7979-0E69-4546-ABD7-F577564E3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32F3C-E491-4D22-B5B7-A04EA93F5B8E}" type="datetimeFigureOut">
              <a:rPr lang="en-US" smtClean="0"/>
              <a:pPr/>
              <a:t>22-Oct-18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77979-0E69-4546-ABD7-F577564E30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Code Optimization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Md. Neamul Haque</a:t>
            </a:r>
          </a:p>
          <a:p>
            <a:r>
              <a:rPr lang="en-US" dirty="0" smtClean="0"/>
              <a:t>Lecturer,CSE,Premier University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2057400"/>
            <a:ext cx="8991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Example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9.2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: Fig.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shows the result of eliminating both global and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local common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sub expressions from blocks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B5 and B6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in the flow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graph.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0"/>
            <a:ext cx="4495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0"/>
            <a:ext cx="4724400" cy="6858000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032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81000"/>
            <a:ext cx="4572000" cy="1323439"/>
          </a:xfrm>
          <a:prstGeom prst="rect">
            <a:avLst/>
          </a:prstGeom>
          <a:ln>
            <a:solidFill>
              <a:srgbClr val="00FF00"/>
            </a:solidFill>
          </a:ln>
        </p:spPr>
        <p:txBody>
          <a:bodyPr>
            <a:spAutoFit/>
          </a:bodyPr>
          <a:lstStyle/>
          <a:p>
            <a:pPr algn="just"/>
            <a:r>
              <a:rPr lang="en-US" sz="2000" dirty="0"/>
              <a:t>After local common sub expressions are eliminated, </a:t>
            </a:r>
            <a:r>
              <a:rPr lang="en-US" sz="2000" b="1" dirty="0"/>
              <a:t>B</a:t>
            </a:r>
            <a:r>
              <a:rPr lang="en-US" sz="2000" b="1" baseline="-25000" dirty="0"/>
              <a:t>5</a:t>
            </a:r>
            <a:r>
              <a:rPr lang="en-US" sz="2000" dirty="0"/>
              <a:t> still evaluates 4*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smtClean="0"/>
              <a:t>&amp; 4*j. </a:t>
            </a:r>
          </a:p>
          <a:p>
            <a:pPr algn="just"/>
            <a:r>
              <a:rPr lang="en-US" sz="2000" dirty="0" smtClean="0"/>
              <a:t>Both </a:t>
            </a:r>
            <a:r>
              <a:rPr lang="en-US" sz="2000" dirty="0"/>
              <a:t>are common </a:t>
            </a:r>
            <a:r>
              <a:rPr lang="en-US" sz="2000" dirty="0" err="1"/>
              <a:t>subexpressions</a:t>
            </a:r>
            <a:r>
              <a:rPr lang="en-US" sz="2000" dirty="0"/>
              <a:t>; in particular</a:t>
            </a:r>
            <a:r>
              <a:rPr lang="en-US" sz="2000" dirty="0" smtClean="0"/>
              <a:t>, the </a:t>
            </a:r>
            <a:r>
              <a:rPr lang="en-US" sz="2000" dirty="0"/>
              <a:t>three statements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381000"/>
            <a:ext cx="2103120" cy="2673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199" y="1752595"/>
            <a:ext cx="2926080" cy="260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33400" y="4526340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400" dirty="0"/>
              <a:t>using </a:t>
            </a:r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400" b="1" baseline="-25000" dirty="0">
                <a:solidFill>
                  <a:srgbClr val="FF0000"/>
                </a:solidFill>
              </a:rPr>
              <a:t>4</a:t>
            </a:r>
            <a:r>
              <a:rPr lang="en-US" sz="2400" dirty="0"/>
              <a:t> computed in block </a:t>
            </a:r>
            <a:r>
              <a:rPr lang="en-US" sz="2400" b="1" dirty="0">
                <a:solidFill>
                  <a:srgbClr val="FF0000"/>
                </a:solidFill>
              </a:rPr>
              <a:t>B</a:t>
            </a:r>
            <a:r>
              <a:rPr lang="en-US" sz="2400" b="1" baseline="-25000" dirty="0">
                <a:solidFill>
                  <a:srgbClr val="FF0000"/>
                </a:solidFill>
              </a:rPr>
              <a:t>3</a:t>
            </a:r>
            <a:r>
              <a:rPr lang="en-US" sz="2400" dirty="0"/>
              <a:t> . </a:t>
            </a:r>
            <a:endParaRPr lang="en-US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Observe </a:t>
            </a:r>
            <a:r>
              <a:rPr lang="en-US" sz="2400" dirty="0"/>
              <a:t>that as control passes </a:t>
            </a:r>
            <a:r>
              <a:rPr lang="en-US" sz="2400" dirty="0" smtClean="0"/>
              <a:t>from the </a:t>
            </a:r>
            <a:r>
              <a:rPr lang="en-US" sz="2400" dirty="0"/>
              <a:t>evaluation of </a:t>
            </a:r>
            <a:r>
              <a:rPr lang="en-US" sz="2400" b="1" dirty="0" smtClean="0">
                <a:solidFill>
                  <a:srgbClr val="0000FF"/>
                </a:solidFill>
              </a:rPr>
              <a:t>4*j</a:t>
            </a:r>
            <a:r>
              <a:rPr lang="en-US" sz="2400" dirty="0" smtClean="0"/>
              <a:t> </a:t>
            </a:r>
            <a:r>
              <a:rPr lang="en-US" sz="2400" dirty="0"/>
              <a:t>in </a:t>
            </a:r>
            <a:r>
              <a:rPr lang="en-US" sz="2400" dirty="0">
                <a:solidFill>
                  <a:srgbClr val="0000FF"/>
                </a:solidFill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</a:rPr>
              <a:t>3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to </a:t>
            </a:r>
            <a:r>
              <a:rPr lang="en-US" sz="2400" b="1" dirty="0" smtClean="0">
                <a:solidFill>
                  <a:srgbClr val="0000FF"/>
                </a:solidFill>
              </a:rPr>
              <a:t>B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5</a:t>
            </a:r>
            <a:r>
              <a:rPr lang="en-US" sz="2400" dirty="0" smtClean="0"/>
              <a:t>, </a:t>
            </a:r>
            <a:r>
              <a:rPr lang="en-US" sz="2400" dirty="0"/>
              <a:t>there is no change to </a:t>
            </a:r>
            <a:r>
              <a:rPr lang="en-US" sz="2400" b="1" dirty="0">
                <a:solidFill>
                  <a:srgbClr val="0000FF"/>
                </a:solidFill>
              </a:rPr>
              <a:t>j</a:t>
            </a:r>
            <a:r>
              <a:rPr lang="en-US" sz="2400" dirty="0"/>
              <a:t> </a:t>
            </a:r>
            <a:r>
              <a:rPr lang="en-US" sz="2400" dirty="0" smtClean="0"/>
              <a:t>&amp; </a:t>
            </a:r>
            <a:r>
              <a:rPr lang="en-US" sz="2400" dirty="0"/>
              <a:t>no change to </a:t>
            </a:r>
            <a:r>
              <a:rPr lang="en-US" sz="2400" b="1" dirty="0">
                <a:solidFill>
                  <a:srgbClr val="0000FF"/>
                </a:solidFill>
              </a:rPr>
              <a:t>t</a:t>
            </a:r>
            <a:r>
              <a:rPr lang="en-US" sz="2400" b="1" baseline="-25000" dirty="0">
                <a:solidFill>
                  <a:srgbClr val="0000FF"/>
                </a:solidFill>
              </a:rPr>
              <a:t>4</a:t>
            </a:r>
            <a:r>
              <a:rPr lang="en-US" sz="2400" dirty="0" smtClean="0"/>
              <a:t>, so </a:t>
            </a:r>
            <a:r>
              <a:rPr lang="en-US" sz="2400" b="1" dirty="0">
                <a:solidFill>
                  <a:srgbClr val="0000FF"/>
                </a:solidFill>
              </a:rPr>
              <a:t>t</a:t>
            </a:r>
            <a:r>
              <a:rPr lang="en-US" sz="2400" b="1" baseline="-25000" dirty="0">
                <a:solidFill>
                  <a:srgbClr val="0000FF"/>
                </a:solidFill>
              </a:rPr>
              <a:t>4</a:t>
            </a:r>
            <a:r>
              <a:rPr lang="en-US" sz="2400" dirty="0"/>
              <a:t> can be used if </a:t>
            </a:r>
            <a:r>
              <a:rPr lang="en-US" sz="2400" b="1" dirty="0" smtClean="0">
                <a:solidFill>
                  <a:srgbClr val="0000FF"/>
                </a:solidFill>
              </a:rPr>
              <a:t>4*j</a:t>
            </a:r>
            <a:r>
              <a:rPr lang="en-US" sz="2400" dirty="0" smtClean="0"/>
              <a:t> </a:t>
            </a:r>
            <a:r>
              <a:rPr lang="en-US" sz="2400" dirty="0"/>
              <a:t>is needed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118272" y="1219200"/>
            <a:ext cx="644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B</a:t>
            </a:r>
            <a:r>
              <a:rPr lang="en-US" sz="4000" b="1" baseline="-25000" dirty="0" smtClean="0">
                <a:solidFill>
                  <a:srgbClr val="FF0000"/>
                </a:solidFill>
              </a:rPr>
              <a:t>5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74338" y="2996484"/>
            <a:ext cx="2926080" cy="1708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518072" y="3200400"/>
            <a:ext cx="644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B</a:t>
            </a:r>
            <a:r>
              <a:rPr lang="en-US" sz="4000" b="1" baseline="-25000" dirty="0" smtClean="0">
                <a:solidFill>
                  <a:srgbClr val="FF0000"/>
                </a:solidFill>
              </a:rPr>
              <a:t>3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295400"/>
            <a:ext cx="4114800" cy="1784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581815" y="838200"/>
            <a:ext cx="1657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statements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533400"/>
            <a:ext cx="4572000" cy="4893647"/>
          </a:xfrm>
          <a:prstGeom prst="rect">
            <a:avLst/>
          </a:prstGeom>
          <a:ln>
            <a:solidFill>
              <a:srgbClr val="00FF00"/>
            </a:solidFill>
          </a:ln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 smtClean="0"/>
              <a:t>Another common sub expression comes to light in </a:t>
            </a:r>
            <a:r>
              <a:rPr lang="en-US" sz="2400" b="1" dirty="0" smtClean="0">
                <a:solidFill>
                  <a:srgbClr val="0000FF"/>
                </a:solidFill>
              </a:rPr>
              <a:t>B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5</a:t>
            </a:r>
            <a:r>
              <a:rPr lang="en-US" sz="2400" dirty="0" smtClean="0"/>
              <a:t> after </a:t>
            </a:r>
            <a:r>
              <a:rPr lang="en-US" sz="2400" b="1" dirty="0" smtClean="0">
                <a:solidFill>
                  <a:srgbClr val="0000FF"/>
                </a:solidFill>
              </a:rPr>
              <a:t>t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4</a:t>
            </a:r>
            <a:r>
              <a:rPr lang="en-US" sz="2400" dirty="0" smtClean="0"/>
              <a:t> replaces </a:t>
            </a:r>
            <a:r>
              <a:rPr lang="en-US" sz="2400" b="1" dirty="0" smtClean="0">
                <a:solidFill>
                  <a:srgbClr val="0000FF"/>
                </a:solidFill>
              </a:rPr>
              <a:t>t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8</a:t>
            </a:r>
            <a:endParaRPr lang="en-US" sz="2400" dirty="0" smtClean="0">
              <a:solidFill>
                <a:srgbClr val="0000FF"/>
              </a:solidFill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/>
              <a:t>The new expression </a:t>
            </a:r>
            <a:r>
              <a:rPr lang="en-US" sz="2400" b="1" dirty="0" smtClean="0">
                <a:solidFill>
                  <a:srgbClr val="0000FF"/>
                </a:solidFill>
              </a:rPr>
              <a:t>a[t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4</a:t>
            </a:r>
            <a:r>
              <a:rPr lang="en-US" sz="2400" b="1" dirty="0" smtClean="0">
                <a:solidFill>
                  <a:srgbClr val="0000FF"/>
                </a:solidFill>
              </a:rPr>
              <a:t>]</a:t>
            </a:r>
            <a:r>
              <a:rPr lang="en-US" sz="2400" dirty="0" smtClean="0"/>
              <a:t> corresponds to the value of </a:t>
            </a:r>
            <a:r>
              <a:rPr lang="en-US" sz="2400" b="1" dirty="0" smtClean="0">
                <a:solidFill>
                  <a:srgbClr val="0000FF"/>
                </a:solidFill>
              </a:rPr>
              <a:t>a[ j]</a:t>
            </a:r>
            <a:r>
              <a:rPr lang="en-US" sz="2400" dirty="0" smtClean="0"/>
              <a:t> at the source level.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/>
              <a:t>Not only does </a:t>
            </a:r>
            <a:r>
              <a:rPr lang="en-US" sz="2400" b="1" dirty="0" smtClean="0">
                <a:solidFill>
                  <a:srgbClr val="0000FF"/>
                </a:solidFill>
              </a:rPr>
              <a:t>j</a:t>
            </a:r>
            <a:r>
              <a:rPr lang="en-US" sz="2400" dirty="0" smtClean="0"/>
              <a:t> retain its value as control leaves </a:t>
            </a:r>
            <a:r>
              <a:rPr lang="en-US" sz="2400" b="1" dirty="0" smtClean="0">
                <a:solidFill>
                  <a:srgbClr val="0000FF"/>
                </a:solidFill>
              </a:rPr>
              <a:t>B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3</a:t>
            </a:r>
            <a:r>
              <a:rPr lang="en-US" sz="2400" dirty="0" smtClean="0"/>
              <a:t> &amp; then enters </a:t>
            </a:r>
            <a:r>
              <a:rPr lang="en-US" sz="2400" b="1" dirty="0" smtClean="0">
                <a:solidFill>
                  <a:srgbClr val="0000FF"/>
                </a:solidFill>
              </a:rPr>
              <a:t>B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5</a:t>
            </a:r>
            <a:r>
              <a:rPr lang="en-US" sz="2400" dirty="0" smtClean="0"/>
              <a:t> , but </a:t>
            </a:r>
            <a:r>
              <a:rPr lang="en-US" sz="2400" b="1" dirty="0">
                <a:solidFill>
                  <a:srgbClr val="0000FF"/>
                </a:solidFill>
              </a:rPr>
              <a:t>a[j]</a:t>
            </a:r>
            <a:r>
              <a:rPr lang="en-US" sz="2400" dirty="0"/>
              <a:t> , a value computed into a temporary </a:t>
            </a:r>
            <a:r>
              <a:rPr lang="en-US" sz="2400" b="1" dirty="0">
                <a:solidFill>
                  <a:srgbClr val="0000FF"/>
                </a:solidFill>
              </a:rPr>
              <a:t>t</a:t>
            </a:r>
            <a:r>
              <a:rPr lang="en-US" sz="2400" b="1" baseline="-25000" dirty="0">
                <a:solidFill>
                  <a:srgbClr val="0000FF"/>
                </a:solidFill>
              </a:rPr>
              <a:t>5</a:t>
            </a:r>
            <a:r>
              <a:rPr lang="en-US" sz="2400" dirty="0"/>
              <a:t>, does too, because there are </a:t>
            </a:r>
            <a:r>
              <a:rPr lang="en-US" sz="2400" dirty="0" smtClean="0"/>
              <a:t>no assignments </a:t>
            </a:r>
            <a:r>
              <a:rPr lang="en-US" sz="2400" dirty="0"/>
              <a:t>to elements of the array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 in the interim. 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3505200"/>
            <a:ext cx="2103120" cy="2673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118272" y="4343400"/>
            <a:ext cx="644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B</a:t>
            </a:r>
            <a:r>
              <a:rPr lang="en-US" sz="4000" b="1" baseline="-25000" dirty="0" smtClean="0">
                <a:solidFill>
                  <a:srgbClr val="FF0000"/>
                </a:solidFill>
              </a:rPr>
              <a:t>5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5073604"/>
            <a:ext cx="2926080" cy="1708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015534" y="5277520"/>
            <a:ext cx="644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B</a:t>
            </a:r>
            <a:r>
              <a:rPr lang="en-US" sz="4000" b="1" baseline="-25000" dirty="0" smtClean="0">
                <a:solidFill>
                  <a:srgbClr val="FF0000"/>
                </a:solidFill>
              </a:rPr>
              <a:t>3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24600" y="4724400"/>
            <a:ext cx="1905000" cy="53340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33400"/>
            <a:ext cx="8503920" cy="304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3657600"/>
            <a:ext cx="2103120" cy="2673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4876800"/>
            <a:ext cx="2468880" cy="1399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053884" y="4930914"/>
            <a:ext cx="644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B</a:t>
            </a:r>
            <a:r>
              <a:rPr lang="en-US" sz="4000" b="1" baseline="-25000" dirty="0" smtClean="0">
                <a:solidFill>
                  <a:srgbClr val="FF0000"/>
                </a:solidFill>
              </a:rPr>
              <a:t>2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18272" y="4343400"/>
            <a:ext cx="644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B</a:t>
            </a:r>
            <a:r>
              <a:rPr lang="en-US" sz="4000" b="1" baseline="-25000" dirty="0" smtClean="0">
                <a:solidFill>
                  <a:srgbClr val="FF0000"/>
                </a:solidFill>
              </a:rPr>
              <a:t>5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8787" y="139653"/>
            <a:ext cx="6035040" cy="648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Copy Propagation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0"/>
            <a:ext cx="8229600" cy="243839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Block B</a:t>
            </a:r>
            <a:r>
              <a:rPr lang="en-US" baseline="-25000" dirty="0" smtClean="0"/>
              <a:t>5</a:t>
            </a:r>
            <a:r>
              <a:rPr lang="en-US" dirty="0" smtClean="0"/>
              <a:t> can be further improved by eliminating x using two new transformations. </a:t>
            </a:r>
          </a:p>
          <a:p>
            <a:pPr algn="just"/>
            <a:r>
              <a:rPr lang="en-US" dirty="0" smtClean="0"/>
              <a:t>One concerns assignments of the form </a:t>
            </a:r>
            <a:r>
              <a:rPr lang="en-US" b="1" dirty="0" smtClean="0">
                <a:solidFill>
                  <a:srgbClr val="FF0000"/>
                </a:solidFill>
              </a:rPr>
              <a:t>u = v </a:t>
            </a:r>
            <a:r>
              <a:rPr lang="en-US" dirty="0" smtClean="0"/>
              <a:t>called </a:t>
            </a:r>
            <a:r>
              <a:rPr lang="en-US" b="1" dirty="0" smtClean="0">
                <a:solidFill>
                  <a:srgbClr val="FF0000"/>
                </a:solidFill>
              </a:rPr>
              <a:t>copy</a:t>
            </a:r>
            <a:r>
              <a:rPr lang="en-US" dirty="0" smtClean="0"/>
              <a:t> statements.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86800" cy="2001491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895600"/>
            <a:ext cx="3749040" cy="2129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2895600"/>
            <a:ext cx="3840480" cy="24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1000" y="400398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(a)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53400" y="408018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(b)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990600"/>
            <a:ext cx="4572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800" dirty="0" smtClean="0"/>
              <a:t>The idea behind the copy-propagation transformation is to use </a:t>
            </a:r>
            <a:r>
              <a:rPr lang="en-US" sz="2800" b="1" dirty="0" smtClean="0"/>
              <a:t>v</a:t>
            </a:r>
            <a:r>
              <a:rPr lang="en-US" sz="2800" dirty="0" smtClean="0"/>
              <a:t> for u, wherever possible after the copy statement </a:t>
            </a:r>
            <a:r>
              <a:rPr lang="en-US" sz="2800" b="1" dirty="0" smtClean="0">
                <a:solidFill>
                  <a:srgbClr val="FF0000"/>
                </a:solidFill>
              </a:rPr>
              <a:t>u=v</a:t>
            </a:r>
            <a:r>
              <a:rPr lang="en-US" sz="2800" dirty="0" smtClean="0"/>
              <a:t>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800" dirty="0" smtClean="0"/>
              <a:t>assignment</a:t>
            </a:r>
          </a:p>
          <a:p>
            <a:pPr algn="just"/>
            <a:r>
              <a:rPr lang="en-US" sz="2800" b="1" dirty="0" smtClean="0"/>
              <a:t>x = t</a:t>
            </a:r>
            <a:r>
              <a:rPr lang="en-US" sz="2800" b="1" baseline="-25000" dirty="0" smtClean="0"/>
              <a:t>3</a:t>
            </a:r>
            <a:r>
              <a:rPr lang="en-US" sz="2800" b="1" dirty="0" smtClean="0"/>
              <a:t> </a:t>
            </a:r>
            <a:r>
              <a:rPr lang="en-US" sz="2800" dirty="0" smtClean="0"/>
              <a:t>in block </a:t>
            </a:r>
            <a:r>
              <a:rPr lang="en-US" sz="2800" b="1" dirty="0" smtClean="0"/>
              <a:t>B</a:t>
            </a:r>
            <a:r>
              <a:rPr lang="en-US" sz="2800" b="1" baseline="-25000" dirty="0" smtClean="0"/>
              <a:t>5</a:t>
            </a:r>
            <a:r>
              <a:rPr lang="en-US" sz="2800" dirty="0" smtClean="0"/>
              <a:t> is a copy. 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1870" y="1898070"/>
            <a:ext cx="2834640" cy="222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305800" y="2743200"/>
            <a:ext cx="5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B</a:t>
            </a:r>
            <a:r>
              <a:rPr lang="en-US" sz="3600" b="1" baseline="-25000" dirty="0" smtClean="0">
                <a:solidFill>
                  <a:srgbClr val="0000FF"/>
                </a:solidFill>
              </a:rPr>
              <a:t>5</a:t>
            </a:r>
            <a:endParaRPr lang="en-US" b="1" baseline="-25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 Code Elimination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 variable is </a:t>
            </a:r>
            <a:r>
              <a:rPr lang="en-US" b="1" i="1" dirty="0" smtClean="0">
                <a:solidFill>
                  <a:srgbClr val="0000FF"/>
                </a:solidFill>
              </a:rPr>
              <a:t>live</a:t>
            </a:r>
            <a:r>
              <a:rPr lang="en-US" dirty="0" smtClean="0"/>
              <a:t> at a point in a program if its value can be used subsequently; otherwise, it is dead at that point.</a:t>
            </a:r>
          </a:p>
          <a:p>
            <a:pPr algn="just"/>
            <a:r>
              <a:rPr lang="en-US" dirty="0" smtClean="0">
                <a:solidFill>
                  <a:srgbClr val="0000FF"/>
                </a:solidFill>
              </a:rPr>
              <a:t>A related idea is dead (or useless) code statements that compute values that never get used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While the programmer is unlikely to introduce any dead code intentionally, it may appear as the result of previous transformations.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Code Optimization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High-level language constructs can introduce substantial run-time overhead </a:t>
            </a:r>
            <a:r>
              <a:rPr lang="en-US" dirty="0" smtClean="0"/>
              <a:t>if we </a:t>
            </a:r>
            <a:r>
              <a:rPr lang="en-US" dirty="0"/>
              <a:t>naively translate each construct independently into machine code. </a:t>
            </a:r>
            <a:endParaRPr lang="en-US" dirty="0" smtClean="0"/>
          </a:p>
          <a:p>
            <a:pPr algn="just"/>
            <a:r>
              <a:rPr lang="en-US" i="1" dirty="0" smtClean="0">
                <a:solidFill>
                  <a:srgbClr val="0000FF"/>
                </a:solidFill>
              </a:rPr>
              <a:t>Elimination of unnecessary </a:t>
            </a:r>
            <a:r>
              <a:rPr lang="en-US" i="1" dirty="0">
                <a:solidFill>
                  <a:srgbClr val="0000FF"/>
                </a:solidFill>
              </a:rPr>
              <a:t>instructions</a:t>
            </a:r>
            <a:r>
              <a:rPr lang="en-US" dirty="0"/>
              <a:t> in object code, or the </a:t>
            </a:r>
            <a:r>
              <a:rPr lang="en-US" i="1" dirty="0">
                <a:solidFill>
                  <a:srgbClr val="0000FF"/>
                </a:solidFill>
              </a:rPr>
              <a:t>replacement of one sequence </a:t>
            </a:r>
            <a:r>
              <a:rPr lang="en-US" i="1" dirty="0" smtClean="0">
                <a:solidFill>
                  <a:srgbClr val="0000FF"/>
                </a:solidFill>
              </a:rPr>
              <a:t>of instructions </a:t>
            </a:r>
            <a:r>
              <a:rPr lang="en-US" i="1" dirty="0">
                <a:solidFill>
                  <a:srgbClr val="0000FF"/>
                </a:solidFill>
              </a:rPr>
              <a:t>by a faster sequence</a:t>
            </a:r>
            <a:r>
              <a:rPr lang="en-US" dirty="0"/>
              <a:t> of instructions that does the same thing </a:t>
            </a:r>
            <a:r>
              <a:rPr lang="en-US" dirty="0" smtClean="0"/>
              <a:t>is usually </a:t>
            </a:r>
            <a:r>
              <a:rPr lang="en-US" dirty="0"/>
              <a:t>called "code improvement" or "code optimization."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09600"/>
            <a:ext cx="8778240" cy="5212065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1981200"/>
            <a:ext cx="8610600" cy="9906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algn="just"/>
            <a:r>
              <a:rPr lang="en-US" dirty="0" smtClean="0"/>
              <a:t>One advantage of copy propagation is that it often turns copy statement into dead code. 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Copy propagation followed by dead-code elimination removes the assignment to x and transforms the code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962400"/>
            <a:ext cx="2834640" cy="222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Arrow 4"/>
          <p:cNvSpPr/>
          <p:nvPr/>
        </p:nvSpPr>
        <p:spPr>
          <a:xfrm>
            <a:off x="3733800" y="4876800"/>
            <a:ext cx="838200" cy="457200"/>
          </a:xfrm>
          <a:prstGeom prst="rightArrow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4191000"/>
            <a:ext cx="2926080" cy="178224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Problems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Page 51: 2.2.1, 2.2.2</a:t>
            </a:r>
          </a:p>
          <a:p>
            <a:r>
              <a:rPr lang="en-US" dirty="0" smtClean="0"/>
              <a:t>Page 125: 3.3.2, </a:t>
            </a:r>
          </a:p>
          <a:p>
            <a:r>
              <a:rPr lang="en-US" dirty="0" smtClean="0"/>
              <a:t>Page 151: 3.6.3</a:t>
            </a:r>
          </a:p>
          <a:p>
            <a:r>
              <a:rPr lang="en-US" dirty="0" smtClean="0"/>
              <a:t>Page 166: 3.7.3</a:t>
            </a:r>
          </a:p>
          <a:p>
            <a:r>
              <a:rPr lang="en-US" dirty="0" smtClean="0"/>
              <a:t>Page 206: 4.2.1, 4.2.2 </a:t>
            </a:r>
          </a:p>
          <a:p>
            <a:r>
              <a:rPr lang="en-US" dirty="0" smtClean="0"/>
              <a:t>Page 216: 4.3.1</a:t>
            </a:r>
          </a:p>
          <a:p>
            <a:r>
              <a:rPr lang="en-US" dirty="0" smtClean="0"/>
              <a:t>Page 370: 6.2.1</a:t>
            </a:r>
          </a:p>
          <a:p>
            <a:r>
              <a:rPr lang="en-US" dirty="0" smtClean="0"/>
              <a:t>Page 440: 7.2.3</a:t>
            </a:r>
          </a:p>
          <a:p>
            <a:r>
              <a:rPr lang="en-US" dirty="0" smtClean="0"/>
              <a:t>Page 516: 8.2.1, 8.2.2, 8.2.6</a:t>
            </a:r>
          </a:p>
          <a:p>
            <a:r>
              <a:rPr lang="en-US" dirty="0" smtClean="0"/>
              <a:t>Page 531: 8.4.1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Quicksort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23937"/>
            <a:ext cx="8595360" cy="557925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1996"/>
            <a:ext cx="8412480" cy="5721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76600" y="1066800"/>
            <a:ext cx="197650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Integers = 04 bytes</a:t>
            </a:r>
            <a:endParaRPr 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" y="762001"/>
            <a:ext cx="7406640" cy="5036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57200" y="469005"/>
            <a:ext cx="3124200" cy="16002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2133600"/>
            <a:ext cx="3352800" cy="129540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2037" y="3505200"/>
            <a:ext cx="3657600" cy="1214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761963"/>
            <a:ext cx="3749040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/>
          <p:cNvSpPr/>
          <p:nvPr/>
        </p:nvSpPr>
        <p:spPr>
          <a:xfrm rot="5400000">
            <a:off x="1733818" y="4044502"/>
            <a:ext cx="597795" cy="2743200"/>
          </a:xfrm>
          <a:prstGeom prst="leftBracket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/>
          <p:cNvSpPr/>
          <p:nvPr/>
        </p:nvSpPr>
        <p:spPr>
          <a:xfrm rot="16200000" flipV="1">
            <a:off x="5382831" y="470616"/>
            <a:ext cx="2286000" cy="2971800"/>
          </a:xfrm>
          <a:prstGeom prst="leftBracket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05400" y="3174642"/>
            <a:ext cx="3124200" cy="2692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08042" y="821025"/>
            <a:ext cx="644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00FF"/>
                </a:solidFill>
              </a:rPr>
              <a:t>B</a:t>
            </a:r>
            <a:r>
              <a:rPr lang="en-US" sz="4000" b="1" baseline="-25000" dirty="0" smtClean="0">
                <a:solidFill>
                  <a:srgbClr val="0000FF"/>
                </a:solidFill>
              </a:rPr>
              <a:t>1</a:t>
            </a:r>
            <a:endParaRPr lang="en-US" b="1" baseline="-25000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57600" y="2111514"/>
            <a:ext cx="644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FF00"/>
                </a:solidFill>
              </a:rPr>
              <a:t>B</a:t>
            </a:r>
            <a:r>
              <a:rPr lang="en-US" sz="4000" b="1" baseline="-25000" dirty="0" smtClean="0">
                <a:solidFill>
                  <a:srgbClr val="00FF00"/>
                </a:solidFill>
              </a:rPr>
              <a:t>2</a:t>
            </a:r>
            <a:endParaRPr lang="en-US" b="1" baseline="-25000" dirty="0">
              <a:solidFill>
                <a:srgbClr val="00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81400" y="3483114"/>
            <a:ext cx="644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B</a:t>
            </a:r>
            <a:r>
              <a:rPr lang="en-US" sz="4000" b="1" baseline="-25000" dirty="0" smtClean="0">
                <a:solidFill>
                  <a:srgbClr val="FF0000"/>
                </a:solidFill>
              </a:rPr>
              <a:t>3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884" y="4473714"/>
            <a:ext cx="644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B</a:t>
            </a:r>
            <a:r>
              <a:rPr lang="en-US" sz="4000" b="1" baseline="-25000" dirty="0" smtClean="0"/>
              <a:t>4</a:t>
            </a:r>
            <a:endParaRPr lang="en-US" b="1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8042072" y="1349514"/>
            <a:ext cx="644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</a:t>
            </a:r>
            <a:r>
              <a:rPr lang="en-US" sz="4000" b="1" baseline="-25000" dirty="0" smtClean="0">
                <a:solidFill>
                  <a:srgbClr val="002060"/>
                </a:solidFill>
              </a:rPr>
              <a:t>5</a:t>
            </a:r>
            <a:endParaRPr lang="en-US" b="1" baseline="-25000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0672" y="3940314"/>
            <a:ext cx="644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B</a:t>
            </a:r>
            <a:r>
              <a:rPr lang="en-US" sz="4000" b="1" baseline="-25000" dirty="0" smtClean="0">
                <a:solidFill>
                  <a:srgbClr val="FF0000"/>
                </a:solidFill>
              </a:rPr>
              <a:t>6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9920" y="76199"/>
            <a:ext cx="5669280" cy="6671772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381000"/>
            <a:ext cx="2621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 smtClean="0">
                <a:solidFill>
                  <a:srgbClr val="FF0000"/>
                </a:solidFill>
              </a:rPr>
              <a:t>Flow Graph</a:t>
            </a:r>
            <a:endParaRPr lang="en-US" sz="40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3734"/>
            <a:ext cx="8229600" cy="1143000"/>
          </a:xfrm>
          <a:ln>
            <a:solidFill>
              <a:srgbClr val="00FF00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 smtClean="0"/>
              <a:t>Optimization Techniques: Semantic Preserving Transformations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94916"/>
            <a:ext cx="8229600" cy="228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Common-sub </a:t>
            </a:r>
            <a:r>
              <a:rPr lang="en-US" dirty="0"/>
              <a:t>expression </a:t>
            </a:r>
            <a:r>
              <a:rPr lang="en-US" dirty="0" smtClean="0"/>
              <a:t>elimination</a:t>
            </a:r>
          </a:p>
          <a:p>
            <a:r>
              <a:rPr lang="en-US" dirty="0" smtClean="0"/>
              <a:t>Copy Propagation</a:t>
            </a:r>
          </a:p>
          <a:p>
            <a:r>
              <a:rPr lang="en-US" dirty="0" smtClean="0"/>
              <a:t>Dead-code elimination</a:t>
            </a:r>
          </a:p>
          <a:p>
            <a:r>
              <a:rPr lang="en-US" dirty="0" smtClean="0"/>
              <a:t>Constant </a:t>
            </a:r>
            <a:r>
              <a:rPr lang="en-US" dirty="0"/>
              <a:t>folding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54102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Local Common Sub-expression Elimination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27237"/>
            <a:ext cx="5105400" cy="42211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program will include several calculations of the same </a:t>
            </a:r>
            <a:r>
              <a:rPr lang="en-US" dirty="0" smtClean="0"/>
              <a:t>value, such </a:t>
            </a:r>
            <a:r>
              <a:rPr lang="en-US" dirty="0"/>
              <a:t>as an offset in an array. </a:t>
            </a:r>
            <a:endParaRPr lang="en-US" dirty="0" smtClean="0"/>
          </a:p>
          <a:p>
            <a:pPr algn="just"/>
            <a:r>
              <a:rPr lang="en-US" dirty="0" smtClean="0"/>
              <a:t>Some </a:t>
            </a:r>
            <a:r>
              <a:rPr lang="en-US" dirty="0"/>
              <a:t>of </a:t>
            </a:r>
            <a:r>
              <a:rPr lang="en-US" dirty="0" smtClean="0"/>
              <a:t>these </a:t>
            </a:r>
            <a:r>
              <a:rPr lang="en-US" i="1" dirty="0" smtClean="0">
                <a:solidFill>
                  <a:srgbClr val="0000FF"/>
                </a:solidFill>
              </a:rPr>
              <a:t>duplicate </a:t>
            </a:r>
            <a:r>
              <a:rPr lang="en-US" i="1" dirty="0">
                <a:solidFill>
                  <a:srgbClr val="0000FF"/>
                </a:solidFill>
              </a:rPr>
              <a:t>calculations cannot be avoided</a:t>
            </a:r>
            <a:r>
              <a:rPr lang="en-US" dirty="0"/>
              <a:t> by the programmer because they </a:t>
            </a:r>
            <a:r>
              <a:rPr lang="en-US" dirty="0" smtClean="0"/>
              <a:t>lie below </a:t>
            </a:r>
            <a:r>
              <a:rPr lang="en-US" dirty="0"/>
              <a:t>the level of detail accessible within the source language. </a:t>
            </a:r>
            <a:endParaRPr lang="en-US" dirty="0" smtClean="0"/>
          </a:p>
          <a:p>
            <a:pPr algn="just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B5 recalculates </a:t>
            </a:r>
            <a:r>
              <a:rPr lang="en-US" b="1" i="1" dirty="0" smtClean="0">
                <a:solidFill>
                  <a:srgbClr val="0000FF"/>
                </a:solidFill>
              </a:rPr>
              <a:t>4*</a:t>
            </a:r>
            <a:r>
              <a:rPr lang="en-US" b="1" i="1" dirty="0" err="1" smtClean="0">
                <a:solidFill>
                  <a:srgbClr val="0000FF"/>
                </a:solidFill>
              </a:rPr>
              <a:t>i</a:t>
            </a:r>
            <a:r>
              <a:rPr lang="en-US" b="1" i="1" dirty="0" smtClean="0">
                <a:solidFill>
                  <a:srgbClr val="0000FF"/>
                </a:solidFill>
              </a:rPr>
              <a:t> &amp; 4*j</a:t>
            </a:r>
            <a:r>
              <a:rPr lang="en-US" b="1" dirty="0" smtClean="0">
                <a:solidFill>
                  <a:srgbClr val="FF0000"/>
                </a:solidFill>
              </a:rPr>
              <a:t>, although none </a:t>
            </a:r>
            <a:r>
              <a:rPr lang="en-US" b="1" dirty="0">
                <a:solidFill>
                  <a:srgbClr val="FF0000"/>
                </a:solidFill>
              </a:rPr>
              <a:t>of </a:t>
            </a:r>
            <a:r>
              <a:rPr lang="en-US" b="1" dirty="0" smtClean="0">
                <a:solidFill>
                  <a:srgbClr val="FF0000"/>
                </a:solidFill>
              </a:rPr>
              <a:t>these calculations </a:t>
            </a:r>
            <a:r>
              <a:rPr lang="en-US" b="1" dirty="0">
                <a:solidFill>
                  <a:srgbClr val="FF0000"/>
                </a:solidFill>
              </a:rPr>
              <a:t>were requested explicitly by the programmer.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352266"/>
            <a:ext cx="2194560" cy="3229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803269"/>
            <a:ext cx="2103120" cy="2673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705600" y="228600"/>
            <a:ext cx="81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Before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6236" y="3593068"/>
            <a:ext cx="67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After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745311" y="953037"/>
            <a:ext cx="1219200" cy="0"/>
          </a:xfrm>
          <a:prstGeom prst="line">
            <a:avLst/>
          </a:prstGeom>
          <a:ln w="285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730284" y="1575516"/>
            <a:ext cx="1219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706674" y="1866363"/>
            <a:ext cx="1219200" cy="0"/>
          </a:xfrm>
          <a:prstGeom prst="line">
            <a:avLst/>
          </a:prstGeom>
          <a:ln w="28575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57116" y="2794716"/>
            <a:ext cx="1219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274638"/>
            <a:ext cx="5410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GLOBAL Common Sub-expression Elimination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0" y="1600200"/>
            <a:ext cx="5638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i="1" dirty="0">
                <a:solidFill>
                  <a:srgbClr val="0000FF"/>
                </a:solidFill>
              </a:rPr>
              <a:t>An occurrence of an expression E is called a common </a:t>
            </a:r>
            <a:r>
              <a:rPr lang="en-US" sz="2800" i="1" dirty="0" smtClean="0">
                <a:solidFill>
                  <a:srgbClr val="0000FF"/>
                </a:solidFill>
              </a:rPr>
              <a:t>sub-expression </a:t>
            </a:r>
            <a:r>
              <a:rPr lang="en-US" sz="2800" i="1" dirty="0">
                <a:solidFill>
                  <a:srgbClr val="0000FF"/>
                </a:solidFill>
              </a:rPr>
              <a:t>if E </a:t>
            </a:r>
            <a:r>
              <a:rPr lang="en-US" sz="2800" i="1" dirty="0" smtClean="0">
                <a:solidFill>
                  <a:srgbClr val="0000FF"/>
                </a:solidFill>
              </a:rPr>
              <a:t>was previously </a:t>
            </a:r>
            <a:r>
              <a:rPr lang="en-US" sz="2800" i="1" dirty="0">
                <a:solidFill>
                  <a:srgbClr val="0000FF"/>
                </a:solidFill>
              </a:rPr>
              <a:t>computed </a:t>
            </a:r>
            <a:r>
              <a:rPr lang="en-US" sz="2800" i="1" dirty="0" smtClean="0">
                <a:solidFill>
                  <a:srgbClr val="0000FF"/>
                </a:solidFill>
              </a:rPr>
              <a:t>&amp; the </a:t>
            </a:r>
            <a:r>
              <a:rPr lang="en-US" sz="2800" i="1" dirty="0">
                <a:solidFill>
                  <a:srgbClr val="0000FF"/>
                </a:solidFill>
              </a:rPr>
              <a:t>values of the variables in E have not changed </a:t>
            </a:r>
            <a:r>
              <a:rPr lang="en-US" sz="2800" i="1" dirty="0" smtClean="0">
                <a:solidFill>
                  <a:srgbClr val="0000FF"/>
                </a:solidFill>
              </a:rPr>
              <a:t>since the </a:t>
            </a:r>
            <a:r>
              <a:rPr lang="en-US" sz="2800" i="1" dirty="0">
                <a:solidFill>
                  <a:srgbClr val="0000FF"/>
                </a:solidFill>
              </a:rPr>
              <a:t>previous </a:t>
            </a:r>
            <a:r>
              <a:rPr lang="en-US" sz="2800" i="1" dirty="0" smtClean="0">
                <a:solidFill>
                  <a:srgbClr val="0000FF"/>
                </a:solidFill>
              </a:rPr>
              <a:t>computation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We </a:t>
            </a:r>
            <a:r>
              <a:rPr lang="en-US" sz="2800" dirty="0"/>
              <a:t>avoid </a:t>
            </a:r>
            <a:r>
              <a:rPr lang="en-US" sz="2800" dirty="0" err="1"/>
              <a:t>recomputing</a:t>
            </a:r>
            <a:r>
              <a:rPr lang="en-US" sz="2800" dirty="0"/>
              <a:t> E if we can use its </a:t>
            </a:r>
            <a:r>
              <a:rPr lang="en-US" sz="2800" dirty="0" smtClean="0"/>
              <a:t>previously computed </a:t>
            </a:r>
            <a:r>
              <a:rPr lang="en-US" sz="2800" dirty="0"/>
              <a:t>value; </a:t>
            </a:r>
            <a:endParaRPr lang="en-US" sz="28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variable </a:t>
            </a:r>
            <a:r>
              <a:rPr lang="en-US" sz="2800" dirty="0"/>
              <a:t>x to which the previous computation </a:t>
            </a:r>
            <a:r>
              <a:rPr lang="en-US" sz="2800" dirty="0" smtClean="0"/>
              <a:t>of E </a:t>
            </a:r>
            <a:r>
              <a:rPr lang="en-US" sz="2800" dirty="0"/>
              <a:t>was assigned has not changed in the interim.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633</Words>
  <Application>Microsoft Office PowerPoint</Application>
  <PresentationFormat>On-screen Show (4:3)</PresentationFormat>
  <Paragraphs>71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Theme</vt:lpstr>
      <vt:lpstr>Code Optimization</vt:lpstr>
      <vt:lpstr>Code Optimization</vt:lpstr>
      <vt:lpstr>Quicksort</vt:lpstr>
      <vt:lpstr>PowerPoint Presentation</vt:lpstr>
      <vt:lpstr>PowerPoint Presentation</vt:lpstr>
      <vt:lpstr>PowerPoint Presentation</vt:lpstr>
      <vt:lpstr>Optimization Techniques: Semantic Preserving Transformations</vt:lpstr>
      <vt:lpstr>Local Common Sub-expression Elimination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Copy Propagation</vt:lpstr>
      <vt:lpstr>PowerPoint Presentation</vt:lpstr>
      <vt:lpstr>PowerPoint Presentation</vt:lpstr>
      <vt:lpstr>Dead Code Elimination </vt:lpstr>
      <vt:lpstr>PowerPoint Presentation</vt:lpstr>
      <vt:lpstr>PowerPoint Presentation</vt:lpstr>
      <vt:lpstr>Problems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Optimization</dc:title>
  <dc:creator>Moshiul</dc:creator>
  <cp:lastModifiedBy>Neamul</cp:lastModifiedBy>
  <cp:revision>34</cp:revision>
  <dcterms:created xsi:type="dcterms:W3CDTF">2013-12-10T16:29:57Z</dcterms:created>
  <dcterms:modified xsi:type="dcterms:W3CDTF">2018-10-21T18:47:59Z</dcterms:modified>
</cp:coreProperties>
</file>