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7" r:id="rId14"/>
    <p:sldId id="268" r:id="rId15"/>
    <p:sldId id="270" r:id="rId16"/>
    <p:sldId id="29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12" r:id="rId63"/>
    <p:sldId id="314" r:id="rId64"/>
    <p:sldId id="319" r:id="rId65"/>
    <p:sldId id="315" r:id="rId66"/>
    <p:sldId id="316" r:id="rId67"/>
    <p:sldId id="318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51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415" r:id="rId109"/>
    <p:sldId id="367" r:id="rId110"/>
    <p:sldId id="368" r:id="rId111"/>
    <p:sldId id="369" r:id="rId112"/>
    <p:sldId id="370" r:id="rId113"/>
    <p:sldId id="375" r:id="rId114"/>
    <p:sldId id="371" r:id="rId115"/>
    <p:sldId id="372" r:id="rId116"/>
    <p:sldId id="373" r:id="rId117"/>
    <p:sldId id="374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96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7" r:id="rId135"/>
    <p:sldId id="391" r:id="rId136"/>
    <p:sldId id="401" r:id="rId137"/>
    <p:sldId id="398" r:id="rId138"/>
    <p:sldId id="392" r:id="rId139"/>
    <p:sldId id="393" r:id="rId140"/>
    <p:sldId id="399" r:id="rId141"/>
    <p:sldId id="400" r:id="rId142"/>
    <p:sldId id="402" r:id="rId143"/>
    <p:sldId id="404" r:id="rId144"/>
    <p:sldId id="395" r:id="rId145"/>
    <p:sldId id="405" r:id="rId146"/>
    <p:sldId id="406" r:id="rId147"/>
    <p:sldId id="407" r:id="rId148"/>
    <p:sldId id="408" r:id="rId149"/>
    <p:sldId id="409" r:id="rId150"/>
    <p:sldId id="410" r:id="rId151"/>
    <p:sldId id="411" r:id="rId152"/>
    <p:sldId id="412" r:id="rId153"/>
    <p:sldId id="413" r:id="rId154"/>
    <p:sldId id="414" r:id="rId155"/>
    <p:sldId id="403" r:id="rId1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D889-3EC3-4D18-9A65-B89B66323D51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34F0-7337-430E-8D2E-7972ACC40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</a:rPr>
              <a:t>Lexical Analysis</a:t>
            </a:r>
            <a:endParaRPr lang="en-US" sz="6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Patterns &amp;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86200"/>
            <a:ext cx="8229600" cy="1905000"/>
          </a:xfrm>
          <a:ln>
            <a:solidFill>
              <a:srgbClr val="0000FF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 statement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00FF"/>
                </a:solidFill>
                <a:latin typeface="Bell MT" pitchFamily="18" charset="0"/>
              </a:rPr>
              <a:t>printf</a:t>
            </a:r>
            <a:r>
              <a:rPr lang="en-US" dirty="0" smtClean="0">
                <a:solidFill>
                  <a:srgbClr val="0000FF"/>
                </a:solidFill>
                <a:latin typeface="Bell MT" pitchFamily="18" charset="0"/>
              </a:rPr>
              <a:t> ("</a:t>
            </a:r>
            <a:r>
              <a:rPr lang="en-US" dirty="0">
                <a:solidFill>
                  <a:srgbClr val="0000FF"/>
                </a:solidFill>
                <a:latin typeface="Bell MT" pitchFamily="18" charset="0"/>
              </a:rPr>
              <a:t>Total = %</a:t>
            </a:r>
            <a:r>
              <a:rPr lang="en-US" dirty="0" smtClean="0">
                <a:solidFill>
                  <a:srgbClr val="0000FF"/>
                </a:solidFill>
                <a:latin typeface="Bell MT" pitchFamily="18" charset="0"/>
              </a:rPr>
              <a:t>d\n" </a:t>
            </a:r>
            <a:r>
              <a:rPr lang="en-US" dirty="0">
                <a:solidFill>
                  <a:srgbClr val="0000FF"/>
                </a:solidFill>
                <a:latin typeface="Bell MT" pitchFamily="18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Bell MT" pitchFamily="18" charset="0"/>
              </a:rPr>
              <a:t>score </a:t>
            </a:r>
            <a:r>
              <a:rPr lang="en-US" dirty="0">
                <a:solidFill>
                  <a:srgbClr val="0000FF"/>
                </a:solidFill>
                <a:latin typeface="Bell MT" pitchFamily="18" charset="0"/>
              </a:rPr>
              <a:t>) ;</a:t>
            </a:r>
          </a:p>
          <a:p>
            <a:r>
              <a:rPr lang="en-US" dirty="0"/>
              <a:t>both </a:t>
            </a:r>
            <a:r>
              <a:rPr lang="en-US" b="1" dirty="0" err="1">
                <a:solidFill>
                  <a:srgbClr val="0000FF"/>
                </a:solidFill>
              </a:rPr>
              <a:t>printf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score</a:t>
            </a:r>
            <a:r>
              <a:rPr lang="en-US" dirty="0"/>
              <a:t> are lexemes matching the pattern for token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dirty="0"/>
              <a:t>, </a:t>
            </a:r>
            <a:r>
              <a:rPr lang="en-US" dirty="0" smtClean="0"/>
              <a:t>and " </a:t>
            </a:r>
            <a:r>
              <a:rPr lang="en-US" dirty="0">
                <a:solidFill>
                  <a:srgbClr val="0000FF"/>
                </a:solidFill>
              </a:rPr>
              <a:t>Total = %d\n</a:t>
            </a:r>
            <a:r>
              <a:rPr lang="en-US" dirty="0"/>
              <a:t>" is a lexeme matching </a:t>
            </a:r>
            <a:r>
              <a:rPr lang="en-US" b="1" dirty="0" smtClean="0">
                <a:solidFill>
                  <a:srgbClr val="0000FF"/>
                </a:solidFill>
              </a:rPr>
              <a:t>literal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419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 C,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a] &amp;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(move(C,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4, 5,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},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a]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(move(C,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5, 6, 7},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[C, b]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4, 5, 6, 7} = 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Mark D,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a] and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(move(D,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4, 5,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9},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({3, 8})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a]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(move(D,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5, 6, 7, </a:t>
            </a:r>
            <a:r>
              <a:rPr lang="en-US" dirty="0" smtClean="0">
                <a:solidFill>
                  <a:srgbClr val="C00000"/>
                </a:solidFill>
              </a:rPr>
              <a:t>9</a:t>
            </a:r>
            <a:r>
              <a:rPr lang="en-US" dirty="0" smtClean="0"/>
              <a:t>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({5, 10})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 U {10}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[D, b]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= {1, 2, 4, 5, 6, 7, 10} = 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Mark E,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a] and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(move(E,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4, 5,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10},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({3, 8})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a]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(move(E,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5, 6, 7, 10},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[E, b]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 = {1, 2, 4, 5, 6, 7} = 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" y="1600200"/>
            <a:ext cx="4651422" cy="452596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0000FF"/>
                </a:solidFill>
              </a:rPr>
              <a:t>Dtran</a:t>
            </a:r>
            <a:r>
              <a:rPr lang="en-US" sz="2400" b="1" dirty="0" smtClean="0">
                <a:solidFill>
                  <a:srgbClr val="0000FF"/>
                </a:solidFill>
              </a:rPr>
              <a:t> [A, a] = 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00FF"/>
                </a:solidFill>
              </a:rPr>
              <a:t>Dtran</a:t>
            </a:r>
            <a:r>
              <a:rPr lang="en-US" sz="2400" b="1" dirty="0" smtClean="0">
                <a:solidFill>
                  <a:srgbClr val="0000FF"/>
                </a:solidFill>
              </a:rPr>
              <a:t> [A, b] 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= {1, 2, 4, 5, 6, 7} = C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CC00"/>
                </a:solidFill>
              </a:rPr>
              <a:t>Dtran</a:t>
            </a:r>
            <a:r>
              <a:rPr lang="en-US" sz="2400" b="1" dirty="0" smtClean="0">
                <a:solidFill>
                  <a:srgbClr val="00CC00"/>
                </a:solidFill>
              </a:rPr>
              <a:t> [B, a] </a:t>
            </a:r>
            <a:r>
              <a:rPr lang="en-US" sz="2400" b="1" dirty="0" smtClean="0">
                <a:solidFill>
                  <a:srgbClr val="00CC00"/>
                </a:solidFill>
                <a:sym typeface="Symbol"/>
              </a:rPr>
              <a:t>= 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CC00"/>
                </a:solidFill>
              </a:rPr>
              <a:t>Dtran</a:t>
            </a:r>
            <a:r>
              <a:rPr lang="en-US" sz="2400" b="1" dirty="0" smtClean="0">
                <a:solidFill>
                  <a:srgbClr val="00CC00"/>
                </a:solidFill>
              </a:rPr>
              <a:t> [B, b] </a:t>
            </a:r>
            <a:r>
              <a:rPr lang="en-US" sz="2400" b="1" dirty="0" smtClean="0">
                <a:solidFill>
                  <a:srgbClr val="00CC00"/>
                </a:solidFill>
                <a:sym typeface="Symbol"/>
              </a:rPr>
              <a:t>= {1, 2, 4, 5, 6, 7, 9} = D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Dtran</a:t>
            </a:r>
            <a:r>
              <a:rPr lang="en-US" sz="2400" b="1" dirty="0" smtClean="0">
                <a:solidFill>
                  <a:srgbClr val="002060"/>
                </a:solidFill>
              </a:rPr>
              <a:t> [C, a]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 = 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Dtran</a:t>
            </a:r>
            <a:r>
              <a:rPr lang="en-US" sz="2400" b="1" dirty="0" smtClean="0">
                <a:solidFill>
                  <a:srgbClr val="002060"/>
                </a:solidFill>
              </a:rPr>
              <a:t> [C, b]</a:t>
            </a:r>
            <a:r>
              <a:rPr lang="en-US" sz="2400" b="1" dirty="0" smtClean="0">
                <a:solidFill>
                  <a:srgbClr val="002060"/>
                </a:solidFill>
                <a:sym typeface="Symbol"/>
              </a:rPr>
              <a:t> = {1, 2, 4, 5, 6, 7} = C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Dtran</a:t>
            </a:r>
            <a:r>
              <a:rPr lang="en-US" sz="2400" b="1" dirty="0" smtClean="0">
                <a:solidFill>
                  <a:srgbClr val="FF0000"/>
                </a:solidFill>
              </a:rPr>
              <a:t> [D, a]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 = {1, 2, 3, 4, 6, 7, 8} = B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Dtran</a:t>
            </a:r>
            <a:r>
              <a:rPr lang="en-US" sz="2000" b="1" dirty="0" smtClean="0">
                <a:solidFill>
                  <a:srgbClr val="FF0000"/>
                </a:solidFill>
              </a:rPr>
              <a:t> [D, b]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 = {1, 2, 4, 5, 6, 7, 10} = E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8000"/>
                </a:solidFill>
              </a:rPr>
              <a:t>Dtran</a:t>
            </a:r>
            <a:r>
              <a:rPr lang="en-US" sz="2400" b="1" dirty="0" smtClean="0">
                <a:solidFill>
                  <a:srgbClr val="008000"/>
                </a:solidFill>
              </a:rPr>
              <a:t> [E, a]</a:t>
            </a:r>
            <a:r>
              <a:rPr lang="en-US" sz="2400" b="1" dirty="0" smtClean="0">
                <a:solidFill>
                  <a:srgbClr val="008000"/>
                </a:solidFill>
                <a:sym typeface="Symbol"/>
              </a:rPr>
              <a:t>  = {1, 2, 3, 4, 6, 7, 8} = B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8000"/>
                </a:solidFill>
              </a:rPr>
              <a:t>Dtran</a:t>
            </a:r>
            <a:r>
              <a:rPr lang="en-US" sz="2400" b="1" dirty="0" smtClean="0">
                <a:solidFill>
                  <a:srgbClr val="008000"/>
                </a:solidFill>
              </a:rPr>
              <a:t> [E, b]</a:t>
            </a:r>
            <a:r>
              <a:rPr lang="en-US" sz="2400" b="1" dirty="0" smtClean="0">
                <a:solidFill>
                  <a:srgbClr val="008000"/>
                </a:solidFill>
                <a:sym typeface="Symbol"/>
              </a:rPr>
              <a:t>  = {1, 2, 4, 5, 6, 7} = C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1" y="2057400"/>
          <a:ext cx="43433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838200"/>
                <a:gridCol w="638013"/>
                <a:gridCol w="809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NFA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DFA 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{0, 1, 2, 4,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3, 4, 6, 7, 8}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4, 5, 6,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{1, 2, 4, 5, 6, 7,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CC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CC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{1, 2, 4, 5, 6, 7, 10}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800"/>
          <a:ext cx="43433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838200"/>
                <a:gridCol w="638013"/>
                <a:gridCol w="809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NFA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DFA 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{0, 1, 2, 4,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</a:t>
                      </a:r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3, 4, 6, 7, 8}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{1, 2, 4, 5, 6,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00FF"/>
                          </a:solidFill>
                          <a:sym typeface="Symbol"/>
                        </a:rPr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{1, 2, 4, 5, 6, 7,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CC00"/>
                          </a:solidFill>
                          <a:sym typeface="Symbol"/>
                        </a:rPr>
                        <a:t> 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*{1, 2, 4, 5, 6, 7, 10}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*E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85943"/>
            <a:ext cx="6741911" cy="384048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10600" cy="4191000"/>
          </a:xfrm>
        </p:spPr>
      </p:pic>
    </p:spTree>
    <p:extLst>
      <p:ext uri="{BB962C8B-B14F-4D97-AF65-F5344CB8AC3E}">
        <p14:creationId xmlns:p14="http://schemas.microsoft.com/office/powerpoint/2010/main" val="31566847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to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McNaughton-Yamada-Thompson Algorithm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Covering </a:t>
            </a:r>
            <a:r>
              <a:rPr lang="en-US" dirty="0"/>
              <a:t>most or all </a:t>
            </a:r>
            <a:r>
              <a:rPr lang="en-US" dirty="0" smtClean="0"/>
              <a:t>of the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00FF"/>
                </a:solidFill>
              </a:rPr>
              <a:t>One token for each keyword</a:t>
            </a:r>
            <a:r>
              <a:rPr lang="en-US" dirty="0"/>
              <a:t>. The pattern for a keyword is the same </a:t>
            </a:r>
            <a:r>
              <a:rPr lang="en-US" dirty="0" smtClean="0"/>
              <a:t>as the </a:t>
            </a:r>
            <a:r>
              <a:rPr lang="en-US" dirty="0"/>
              <a:t>keyword itself.</a:t>
            </a:r>
          </a:p>
          <a:p>
            <a:pPr algn="just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00FF"/>
                </a:solidFill>
              </a:rPr>
              <a:t>Tokens for the operators</a:t>
            </a:r>
            <a:r>
              <a:rPr lang="en-US" dirty="0"/>
              <a:t>, either individually or in </a:t>
            </a:r>
            <a:r>
              <a:rPr lang="en-US" dirty="0" smtClean="0"/>
              <a:t>classes.</a:t>
            </a:r>
            <a:endParaRPr lang="en-US" dirty="0"/>
          </a:p>
          <a:p>
            <a:pPr algn="just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0000FF"/>
                </a:solidFill>
              </a:rPr>
              <a:t>One token representing all identifiers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4. </a:t>
            </a:r>
            <a:r>
              <a:rPr lang="en-US" dirty="0">
                <a:solidFill>
                  <a:srgbClr val="0000FF"/>
                </a:solidFill>
              </a:rPr>
              <a:t>One or more tokens representing constants</a:t>
            </a:r>
            <a:r>
              <a:rPr lang="en-US" dirty="0"/>
              <a:t>, such as numbers </a:t>
            </a:r>
            <a:r>
              <a:rPr lang="en-US" dirty="0" smtClean="0"/>
              <a:t>&amp; literal strings.</a:t>
            </a:r>
            <a:endParaRPr lang="en-US" dirty="0"/>
          </a:p>
          <a:p>
            <a:pPr algn="just">
              <a:buNone/>
            </a:pPr>
            <a:r>
              <a:rPr lang="en-US" dirty="0"/>
              <a:t>5. </a:t>
            </a:r>
            <a:r>
              <a:rPr lang="en-US" dirty="0" smtClean="0">
                <a:solidFill>
                  <a:srgbClr val="0000FF"/>
                </a:solidFill>
              </a:rPr>
              <a:t>Tokens </a:t>
            </a:r>
            <a:r>
              <a:rPr lang="en-US" dirty="0">
                <a:solidFill>
                  <a:srgbClr val="0000FF"/>
                </a:solidFill>
              </a:rPr>
              <a:t>for each punctuation symbol</a:t>
            </a:r>
            <a:r>
              <a:rPr lang="en-US" dirty="0"/>
              <a:t>, such as left </a:t>
            </a:r>
            <a:r>
              <a:rPr lang="en-US" dirty="0" smtClean="0"/>
              <a:t>&amp;right </a:t>
            </a:r>
            <a:r>
              <a:rPr lang="en-US" dirty="0"/>
              <a:t>parentheses</a:t>
            </a:r>
            <a:r>
              <a:rPr lang="en-US" dirty="0" smtClean="0"/>
              <a:t>, comma</a:t>
            </a:r>
            <a:r>
              <a:rPr lang="en-US" dirty="0"/>
              <a:t>, </a:t>
            </a:r>
            <a:r>
              <a:rPr lang="en-US" dirty="0" smtClean="0"/>
              <a:t>&amp; </a:t>
            </a:r>
            <a:r>
              <a:rPr lang="en-US" dirty="0"/>
              <a:t>semicolon.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an NFA from a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: The McNaughton-Yamada- Thompson algorithm to convert a regular expression to an NFA.</a:t>
            </a:r>
          </a:p>
          <a:p>
            <a:pPr algn="just"/>
            <a:r>
              <a:rPr lang="pt-BR" b="1" dirty="0" smtClean="0"/>
              <a:t>INPUT</a:t>
            </a:r>
            <a:r>
              <a:rPr lang="pt-BR" dirty="0" smtClean="0"/>
              <a:t>: A regular expressioll r over alphabet </a:t>
            </a:r>
            <a:r>
              <a:rPr lang="pt-BR" dirty="0" smtClean="0">
                <a:sym typeface="Symbol"/>
              </a:rPr>
              <a:t></a:t>
            </a:r>
            <a:endParaRPr lang="pt-BR" dirty="0" smtClean="0"/>
          </a:p>
          <a:p>
            <a:pPr algn="just"/>
            <a:r>
              <a:rPr lang="en-US" b="1" dirty="0" smtClean="0"/>
              <a:t>OUTPUT</a:t>
            </a:r>
            <a:r>
              <a:rPr lang="en-US" dirty="0" smtClean="0"/>
              <a:t>: An NFA N accepting L(r) .</a:t>
            </a:r>
          </a:p>
          <a:p>
            <a:pPr algn="just"/>
            <a:r>
              <a:rPr lang="en-US" b="1" dirty="0" smtClean="0"/>
              <a:t>METHOD</a:t>
            </a:r>
            <a:r>
              <a:rPr lang="en-US" dirty="0" smtClean="0"/>
              <a:t>: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Begin by parsing r into its constituent sub expressions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The rules for constructing an NFA consist of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basis rules</a:t>
            </a:r>
            <a:r>
              <a:rPr lang="en-US" dirty="0" smtClean="0"/>
              <a:t> for handling sub expressions with no operators,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inductive rules </a:t>
            </a:r>
            <a:r>
              <a:rPr lang="en-US" dirty="0" smtClean="0"/>
              <a:t>for constructing larger NFA's from the NFA's for the immediate sub expressions of a given expression</a:t>
            </a:r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 expression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(r= )</a:t>
            </a:r>
            <a:r>
              <a:rPr lang="en-US" dirty="0" smtClean="0"/>
              <a:t> construct the NFA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For any sub expression </a:t>
            </a:r>
            <a:r>
              <a:rPr lang="en-US" b="1" dirty="0" smtClean="0">
                <a:solidFill>
                  <a:srgbClr val="FF0000"/>
                </a:solidFill>
              </a:rPr>
              <a:t>a (r=a)</a:t>
            </a:r>
            <a:r>
              <a:rPr lang="en-US" dirty="0" smtClean="0"/>
              <a:t>, construct NFA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4553712" cy="10972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800600"/>
            <a:ext cx="4498847" cy="11887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N(s) and N(t) are NFA's for regular expressions s and t, respectively.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0000FF"/>
                </a:solidFill>
              </a:rPr>
              <a:t>r = </a:t>
            </a:r>
            <a:r>
              <a:rPr lang="en-US" i="1" dirty="0" err="1" smtClean="0">
                <a:solidFill>
                  <a:srgbClr val="0000FF"/>
                </a:solidFill>
              </a:rPr>
              <a:t>s|t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(union)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52800"/>
            <a:ext cx="5627074" cy="310896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i="1" dirty="0" smtClean="0">
                <a:solidFill>
                  <a:srgbClr val="0000FF"/>
                </a:solidFill>
              </a:rPr>
              <a:t>r = </a:t>
            </a:r>
            <a:r>
              <a:rPr lang="en-US" i="1" dirty="0" err="1" smtClean="0">
                <a:solidFill>
                  <a:srgbClr val="0000FF"/>
                </a:solidFill>
              </a:rPr>
              <a:t>st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(Concatenation)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7536581" cy="164592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i="1" dirty="0" smtClean="0">
                <a:solidFill>
                  <a:srgbClr val="0000FF"/>
                </a:solidFill>
              </a:rPr>
              <a:t>r = s* (Closure/star)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223760" cy="3312628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1. </a:t>
            </a:r>
            <a:r>
              <a:rPr lang="en-US" dirty="0" smtClean="0">
                <a:solidFill>
                  <a:srgbClr val="0000FF"/>
                </a:solidFill>
              </a:rPr>
              <a:t>N(r)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0000FF"/>
                </a:solidFill>
              </a:rPr>
              <a:t>at most twice </a:t>
            </a:r>
            <a:r>
              <a:rPr lang="en-US" dirty="0" smtClean="0"/>
              <a:t>as many states as there are </a:t>
            </a:r>
            <a:r>
              <a:rPr lang="en-US" dirty="0" smtClean="0">
                <a:solidFill>
                  <a:srgbClr val="FF0000"/>
                </a:solidFill>
              </a:rPr>
              <a:t>operators and operands </a:t>
            </a:r>
            <a:r>
              <a:rPr lang="en-US" dirty="0" smtClean="0"/>
              <a:t>in r. </a:t>
            </a:r>
          </a:p>
          <a:p>
            <a:pPr algn="just">
              <a:buNone/>
            </a:pPr>
            <a:r>
              <a:rPr lang="en-US" dirty="0" smtClean="0"/>
              <a:t>-This bound follows from the fact that each step of the algorithm creates at most two new states.</a:t>
            </a:r>
          </a:p>
          <a:p>
            <a:pPr algn="just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N(r)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00CC00"/>
                </a:solidFill>
              </a:rPr>
              <a:t>one start state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CC00"/>
                </a:solidFill>
              </a:rPr>
              <a:t>one accepting state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-The </a:t>
            </a:r>
            <a:r>
              <a:rPr lang="en-US" dirty="0" smtClean="0">
                <a:solidFill>
                  <a:srgbClr val="0000FF"/>
                </a:solidFill>
              </a:rPr>
              <a:t>accepting state has no outgoing transitions</a:t>
            </a:r>
            <a:r>
              <a:rPr lang="en-US" dirty="0" smtClean="0"/>
              <a:t>, </a:t>
            </a:r>
          </a:p>
          <a:p>
            <a:pPr algn="just">
              <a:buNone/>
            </a:pPr>
            <a:r>
              <a:rPr lang="en-US" dirty="0" smtClean="0"/>
              <a:t>-start state has no incoming transitions.</a:t>
            </a:r>
          </a:p>
          <a:p>
            <a:pPr algn="just"/>
            <a:r>
              <a:rPr lang="en-US" dirty="0" smtClean="0"/>
              <a:t>3. Each state of </a:t>
            </a:r>
            <a:r>
              <a:rPr lang="en-US" dirty="0" smtClean="0">
                <a:solidFill>
                  <a:srgbClr val="0000FF"/>
                </a:solidFill>
              </a:rPr>
              <a:t>N(r) </a:t>
            </a:r>
            <a:r>
              <a:rPr lang="en-US" dirty="0" smtClean="0">
                <a:solidFill>
                  <a:srgbClr val="008000"/>
                </a:solidFill>
              </a:rPr>
              <a:t>other than the accepting state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008000"/>
                </a:solidFill>
              </a:rPr>
              <a:t>either 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8000"/>
                </a:solidFill>
              </a:rPr>
              <a:t>-one outgoing transition on a symbol </a:t>
            </a:r>
            <a:r>
              <a:rPr lang="en-US" dirty="0" smtClean="0"/>
              <a:t>in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-or </a:t>
            </a:r>
            <a:r>
              <a:rPr lang="en-US" dirty="0" smtClean="0">
                <a:solidFill>
                  <a:srgbClr val="C00000"/>
                </a:solidFill>
              </a:rPr>
              <a:t>two outgoing transitions, both on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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Example: Construct an NFA for r = (alb)*</a:t>
            </a:r>
            <a:r>
              <a:rPr lang="en-US" sz="3200" b="1" dirty="0" err="1" smtClean="0">
                <a:solidFill>
                  <a:srgbClr val="C00000"/>
                </a:solidFill>
              </a:rPr>
              <a:t>abb</a:t>
            </a:r>
            <a:r>
              <a:rPr lang="en-US" sz="3200" b="1" dirty="0" smtClean="0">
                <a:solidFill>
                  <a:srgbClr val="C00000"/>
                </a:solidFill>
              </a:rPr>
              <a:t> 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66800"/>
            <a:ext cx="6583680" cy="55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1981200" cy="609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Parse tree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b="1" i="1" dirty="0" smtClean="0">
                <a:solidFill>
                  <a:srgbClr val="C00000"/>
                </a:solidFill>
              </a:rPr>
              <a:t> = 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2: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b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4902131" cy="146304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724400"/>
            <a:ext cx="4819137" cy="137160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3: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3</a:t>
            </a:r>
            <a:r>
              <a:rPr lang="en-US" b="1" i="1" dirty="0" smtClean="0">
                <a:solidFill>
                  <a:srgbClr val="C00000"/>
                </a:solidFill>
              </a:rPr>
              <a:t> = 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b="1" i="1" dirty="0" smtClean="0">
                <a:solidFill>
                  <a:srgbClr val="C00000"/>
                </a:solidFill>
              </a:rPr>
              <a:t>|r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2</a:t>
            </a:r>
            <a:endParaRPr lang="en-US" b="1" i="1" baseline="-250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4: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(r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Same As r</a:t>
            </a:r>
            <a:r>
              <a:rPr lang="en-US" sz="4400" b="1" i="1" baseline="-250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760720" cy="3176627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5: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5</a:t>
            </a:r>
            <a:r>
              <a:rPr lang="en-US" b="1" i="1" dirty="0" smtClean="0">
                <a:solidFill>
                  <a:srgbClr val="C00000"/>
                </a:solidFill>
              </a:rPr>
              <a:t> = (r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3</a:t>
            </a:r>
            <a:r>
              <a:rPr lang="en-US" b="1" i="1" dirty="0" smtClean="0">
                <a:solidFill>
                  <a:srgbClr val="C00000"/>
                </a:solidFill>
              </a:rPr>
              <a:t>)*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45287" cy="411480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</a:t>
            </a:r>
            <a:r>
              <a:rPr lang="en-US" dirty="0" smtClean="0"/>
              <a:t>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more than one lexeme can match a pattern, the lexical analyzer </a:t>
            </a:r>
            <a:r>
              <a:rPr lang="en-US" dirty="0" smtClean="0"/>
              <a:t>must provide </a:t>
            </a:r>
            <a:r>
              <a:rPr lang="en-US" dirty="0"/>
              <a:t>the subsequent compiler phases </a:t>
            </a:r>
            <a:r>
              <a:rPr lang="en-US" dirty="0">
                <a:solidFill>
                  <a:srgbClr val="C00000"/>
                </a:solidFill>
              </a:rPr>
              <a:t>additional information about the </a:t>
            </a:r>
            <a:r>
              <a:rPr lang="en-US" dirty="0" smtClean="0">
                <a:solidFill>
                  <a:srgbClr val="C00000"/>
                </a:solidFill>
              </a:rPr>
              <a:t>particular lexeme </a:t>
            </a:r>
            <a:r>
              <a:rPr lang="en-US" dirty="0">
                <a:solidFill>
                  <a:srgbClr val="C00000"/>
                </a:solidFill>
              </a:rPr>
              <a:t>that matched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pattern for token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matches </a:t>
            </a:r>
            <a:r>
              <a:rPr lang="en-US" dirty="0">
                <a:solidFill>
                  <a:srgbClr val="0000FF"/>
                </a:solidFill>
              </a:rPr>
              <a:t>both 0 and 1,</a:t>
            </a:r>
            <a:r>
              <a:rPr lang="en-US" dirty="0"/>
              <a:t> but it is extremely important for the code generator </a:t>
            </a:r>
            <a:r>
              <a:rPr lang="en-US" dirty="0" smtClean="0"/>
              <a:t>to know </a:t>
            </a:r>
            <a:r>
              <a:rPr lang="en-US" dirty="0"/>
              <a:t>which lexeme was </a:t>
            </a:r>
            <a:r>
              <a:rPr lang="en-US" dirty="0" smtClean="0"/>
              <a:t>found </a:t>
            </a:r>
            <a:r>
              <a:rPr lang="en-US" dirty="0"/>
              <a:t>in the source program. </a:t>
            </a:r>
            <a:endParaRPr lang="en-US" dirty="0" smtClean="0"/>
          </a:p>
          <a:p>
            <a:pPr algn="just"/>
            <a:r>
              <a:rPr lang="en-US" dirty="0" smtClean="0"/>
              <a:t>Thus, </a:t>
            </a:r>
            <a:r>
              <a:rPr lang="en-US" dirty="0"/>
              <a:t>in many cases </a:t>
            </a:r>
            <a:r>
              <a:rPr lang="en-US" dirty="0" smtClean="0"/>
              <a:t>the lexical </a:t>
            </a:r>
            <a:r>
              <a:rPr lang="en-US" dirty="0"/>
              <a:t>analyzer returns to the parser not only a token name, but an </a:t>
            </a:r>
            <a:r>
              <a:rPr lang="en-US" dirty="0" smtClean="0"/>
              <a:t>attribute value </a:t>
            </a:r>
            <a:r>
              <a:rPr lang="en-US" dirty="0"/>
              <a:t>that describes the lexeme represented by the token ;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Token </a:t>
            </a:r>
            <a:r>
              <a:rPr lang="en-US" dirty="0">
                <a:solidFill>
                  <a:srgbClr val="0000FF"/>
                </a:solidFill>
              </a:rPr>
              <a:t>name </a:t>
            </a:r>
            <a:r>
              <a:rPr lang="en-US" dirty="0" smtClean="0">
                <a:solidFill>
                  <a:srgbClr val="0000FF"/>
                </a:solidFill>
              </a:rPr>
              <a:t>influences parsing </a:t>
            </a:r>
            <a:r>
              <a:rPr lang="en-US" dirty="0">
                <a:solidFill>
                  <a:srgbClr val="0000FF"/>
                </a:solidFill>
              </a:rPr>
              <a:t>decisions, while the attribute value influences translation </a:t>
            </a:r>
            <a:r>
              <a:rPr lang="en-US" dirty="0" smtClean="0">
                <a:solidFill>
                  <a:srgbClr val="0000FF"/>
                </a:solidFill>
              </a:rPr>
              <a:t>of tokens after </a:t>
            </a:r>
            <a:r>
              <a:rPr lang="en-US" dirty="0">
                <a:solidFill>
                  <a:srgbClr val="0000FF"/>
                </a:solidFill>
              </a:rPr>
              <a:t>the parse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6: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6</a:t>
            </a:r>
            <a:r>
              <a:rPr lang="en-US" b="1" i="1" dirty="0" smtClean="0">
                <a:solidFill>
                  <a:srgbClr val="C00000"/>
                </a:solidFill>
              </a:rPr>
              <a:t> = a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9458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7: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90600"/>
            <a:ext cx="5930187" cy="137160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793" y="3069461"/>
            <a:ext cx="7636504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8: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8</a:t>
            </a:r>
            <a:r>
              <a:rPr lang="en-US" b="1" i="1" dirty="0" smtClean="0">
                <a:solidFill>
                  <a:srgbClr val="C00000"/>
                </a:solidFill>
              </a:rPr>
              <a:t> = b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828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9: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990600"/>
            <a:ext cx="2743200" cy="686874"/>
            <a:chOff x="1447800" y="1980126"/>
            <a:chExt cx="2743200" cy="686874"/>
          </a:xfrm>
        </p:grpSpPr>
        <p:sp>
          <p:nvSpPr>
            <p:cNvPr id="6" name="Oval 5"/>
            <p:cNvSpPr/>
            <p:nvPr/>
          </p:nvSpPr>
          <p:spPr>
            <a:xfrm>
              <a:off x="1447800" y="1981200"/>
              <a:ext cx="685800" cy="685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8`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05200" y="1980126"/>
              <a:ext cx="685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67447" y="2056326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6" idx="6"/>
              <a:endCxn id="7" idx="2"/>
            </p:cNvCxnSpPr>
            <p:nvPr/>
          </p:nvCxnSpPr>
          <p:spPr>
            <a:xfrm flipV="1">
              <a:off x="2133600" y="2323026"/>
              <a:ext cx="1371600" cy="10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00457" y="20058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11" y="2743200"/>
            <a:ext cx="670195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6781800" y="4343400"/>
            <a:ext cx="1841670" cy="686874"/>
            <a:chOff x="1447800" y="1980126"/>
            <a:chExt cx="1841670" cy="686874"/>
          </a:xfrm>
        </p:grpSpPr>
        <p:sp>
          <p:nvSpPr>
            <p:cNvPr id="15" name="Oval 14"/>
            <p:cNvSpPr/>
            <p:nvPr/>
          </p:nvSpPr>
          <p:spPr>
            <a:xfrm>
              <a:off x="1447800" y="1981200"/>
              <a:ext cx="685800" cy="685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03670" y="1980126"/>
              <a:ext cx="685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678796" y="2056326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</a:t>
              </a:r>
              <a:endParaRPr lang="en-US" b="1" dirty="0"/>
            </a:p>
          </p:txBody>
        </p:sp>
        <p:cxnSp>
          <p:nvCxnSpPr>
            <p:cNvPr id="18" name="Straight Arrow Connector 17"/>
            <p:cNvCxnSpPr>
              <a:stCxn id="15" idx="6"/>
              <a:endCxn id="16" idx="2"/>
            </p:cNvCxnSpPr>
            <p:nvPr/>
          </p:nvCxnSpPr>
          <p:spPr>
            <a:xfrm flipV="1">
              <a:off x="2133600" y="2323026"/>
              <a:ext cx="470070" cy="10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52724" y="20058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9: For sub expression </a:t>
            </a:r>
            <a:r>
              <a:rPr lang="en-US" b="1" i="1" dirty="0" smtClean="0">
                <a:solidFill>
                  <a:srgbClr val="C00000"/>
                </a:solidFill>
              </a:rPr>
              <a:t>r</a:t>
            </a:r>
            <a:r>
              <a:rPr lang="en-US" b="1" i="1" baseline="-25000" dirty="0" smtClean="0">
                <a:solidFill>
                  <a:srgbClr val="C00000"/>
                </a:solidFill>
              </a:rPr>
              <a:t>10</a:t>
            </a:r>
            <a:r>
              <a:rPr lang="en-US" b="1" i="1" dirty="0" smtClean="0">
                <a:solidFill>
                  <a:srgbClr val="C00000"/>
                </a:solidFill>
              </a:rPr>
              <a:t> = b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752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10: For sub expression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endParaRPr kumimoji="0" lang="en-US" sz="4400" b="1" i="1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0" y="990600"/>
            <a:ext cx="1841670" cy="686874"/>
            <a:chOff x="1447800" y="1980126"/>
            <a:chExt cx="1841670" cy="686874"/>
          </a:xfrm>
        </p:grpSpPr>
        <p:sp>
          <p:nvSpPr>
            <p:cNvPr id="8" name="Oval 7"/>
            <p:cNvSpPr/>
            <p:nvPr/>
          </p:nvSpPr>
          <p:spPr>
            <a:xfrm>
              <a:off x="1447800" y="1981200"/>
              <a:ext cx="685800" cy="685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9`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603670" y="1980126"/>
              <a:ext cx="685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678796" y="2056326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10</a:t>
              </a:r>
              <a:endParaRPr lang="en-US" sz="1400" b="1" dirty="0"/>
            </a:p>
          </p:txBody>
        </p:sp>
        <p:cxnSp>
          <p:nvCxnSpPr>
            <p:cNvPr id="11" name="Straight Arrow Connector 10"/>
            <p:cNvCxnSpPr>
              <a:stCxn id="8" idx="6"/>
              <a:endCxn id="9" idx="2"/>
            </p:cNvCxnSpPr>
            <p:nvPr/>
          </p:nvCxnSpPr>
          <p:spPr>
            <a:xfrm flipV="1">
              <a:off x="2133600" y="2323026"/>
              <a:ext cx="470070" cy="10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52724" y="20058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516" y="2743202"/>
            <a:ext cx="9028089" cy="3243728"/>
            <a:chOff x="51516" y="2743202"/>
            <a:chExt cx="9028089" cy="324372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16" y="2743202"/>
              <a:ext cx="5943600" cy="324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27"/>
            <p:cNvGrpSpPr/>
            <p:nvPr/>
          </p:nvGrpSpPr>
          <p:grpSpPr>
            <a:xfrm>
              <a:off x="5955405" y="4038600"/>
              <a:ext cx="3124200" cy="763074"/>
              <a:chOff x="5955405" y="4038600"/>
              <a:chExt cx="3124200" cy="76307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955405" y="4114800"/>
                <a:ext cx="685800" cy="685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8</a:t>
                </a:r>
                <a:endParaRPr lang="en-US" b="1" dirty="0"/>
              </a:p>
            </p:txBody>
          </p:sp>
          <p:cxnSp>
            <p:nvCxnSpPr>
              <p:cNvPr id="17" name="Straight Arrow Connector 16"/>
              <p:cNvCxnSpPr>
                <a:stCxn id="14" idx="6"/>
                <a:endCxn id="22" idx="2"/>
              </p:cNvCxnSpPr>
              <p:nvPr/>
            </p:nvCxnSpPr>
            <p:spPr>
              <a:xfrm>
                <a:off x="6641205" y="4457700"/>
                <a:ext cx="596730" cy="1074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7405" y="4038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b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237935" y="4114800"/>
                <a:ext cx="1841670" cy="686874"/>
                <a:chOff x="1447800" y="1980126"/>
                <a:chExt cx="1841670" cy="686874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447800" y="1981200"/>
                  <a:ext cx="685800" cy="685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9</a:t>
                  </a:r>
                  <a:endParaRPr lang="en-US" b="1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603670" y="1980126"/>
                  <a:ext cx="685800" cy="685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678796" y="2056326"/>
                  <a:ext cx="548640" cy="5486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10</a:t>
                  </a:r>
                  <a:endParaRPr lang="en-US" sz="1400" b="1" dirty="0"/>
                </a:p>
              </p:txBody>
            </p:sp>
            <p:cxnSp>
              <p:nvCxnSpPr>
                <p:cNvPr id="25" name="Straight Arrow Connector 24"/>
                <p:cNvCxnSpPr>
                  <a:stCxn id="22" idx="6"/>
                  <a:endCxn id="23" idx="2"/>
                </p:cNvCxnSpPr>
                <p:nvPr/>
              </p:nvCxnSpPr>
              <p:spPr>
                <a:xfrm flipV="1">
                  <a:off x="2133600" y="2323026"/>
                  <a:ext cx="470070" cy="107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252724" y="200588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b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States of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state of an NFA important if it has a </a:t>
            </a:r>
            <a:r>
              <a:rPr lang="en-US" i="1" dirty="0" smtClean="0">
                <a:solidFill>
                  <a:srgbClr val="0000FF"/>
                </a:solidFill>
              </a:rPr>
              <a:t>non-</a:t>
            </a:r>
            <a:r>
              <a:rPr lang="en-US" i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i="1" dirty="0" smtClean="0">
                <a:solidFill>
                  <a:srgbClr val="0000FF"/>
                </a:solidFill>
              </a:rPr>
              <a:t> out-transition.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Notice that the subset construction uses only the important states in a </a:t>
            </a:r>
            <a:r>
              <a:rPr lang="en-US" b="1" dirty="0" smtClean="0">
                <a:solidFill>
                  <a:srgbClr val="0000FF"/>
                </a:solidFill>
              </a:rPr>
              <a:t>set T</a:t>
            </a:r>
            <a:r>
              <a:rPr lang="en-US" dirty="0" smtClean="0"/>
              <a:t> when it computes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i="1" dirty="0" smtClean="0">
                <a:solidFill>
                  <a:srgbClr val="0000FF"/>
                </a:solidFill>
              </a:rPr>
              <a:t>- closure (move(T, a)),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-</a:t>
            </a:r>
            <a:r>
              <a:rPr lang="en-US" dirty="0" smtClean="0">
                <a:solidFill>
                  <a:srgbClr val="0000FF"/>
                </a:solidFill>
              </a:rPr>
              <a:t>the set of states reachable from T on </a:t>
            </a:r>
            <a:r>
              <a:rPr lang="en-US" dirty="0" smtClean="0">
                <a:solidFill>
                  <a:srgbClr val="FF0000"/>
                </a:solidFill>
              </a:rPr>
              <a:t>input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set of states </a:t>
            </a:r>
            <a:r>
              <a:rPr lang="en-US" i="1" dirty="0" smtClean="0">
                <a:solidFill>
                  <a:srgbClr val="FF0000"/>
                </a:solidFill>
              </a:rPr>
              <a:t>move(s , a) </a:t>
            </a:r>
            <a:r>
              <a:rPr lang="en-US" dirty="0" smtClean="0"/>
              <a:t>is nonempty only if </a:t>
            </a:r>
            <a:r>
              <a:rPr lang="en-US" dirty="0" smtClean="0">
                <a:solidFill>
                  <a:srgbClr val="FF0000"/>
                </a:solidFill>
              </a:rPr>
              <a:t>state s is important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During the subset construction, two sets of NFA states can be identified (treated as if they were the same set) if they:</a:t>
            </a:r>
          </a:p>
          <a:p>
            <a:pPr algn="just"/>
            <a:r>
              <a:rPr lang="en-US" dirty="0" smtClean="0"/>
              <a:t>1. </a:t>
            </a:r>
            <a:r>
              <a:rPr lang="en-US" dirty="0" smtClean="0">
                <a:solidFill>
                  <a:srgbClr val="0000FF"/>
                </a:solidFill>
              </a:rPr>
              <a:t>Have the same important states</a:t>
            </a:r>
            <a:r>
              <a:rPr lang="en-US" dirty="0" smtClean="0"/>
              <a:t>, and</a:t>
            </a:r>
          </a:p>
          <a:p>
            <a:pPr algn="just"/>
            <a:r>
              <a:rPr lang="en-US" dirty="0" smtClean="0"/>
              <a:t>2. </a:t>
            </a:r>
            <a:r>
              <a:rPr lang="en-US" dirty="0" smtClean="0">
                <a:solidFill>
                  <a:srgbClr val="00CC00"/>
                </a:solidFill>
              </a:rPr>
              <a:t>Either both have accepting states or neither does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i="1" dirty="0" smtClean="0"/>
              <a:t>The only important states are those introduced as initial states in the basis part for a particular symbol position in the regular expression. </a:t>
            </a:r>
          </a:p>
          <a:p>
            <a:pPr algn="just"/>
            <a:r>
              <a:rPr lang="en-US" dirty="0" smtClean="0"/>
              <a:t>Each important state corresponds to a </a:t>
            </a:r>
            <a:r>
              <a:rPr lang="en-US" dirty="0" smtClean="0">
                <a:solidFill>
                  <a:srgbClr val="00CC00"/>
                </a:solidFill>
              </a:rPr>
              <a:t>particular operand in the regular expression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constructed NFA has </a:t>
            </a:r>
            <a:r>
              <a:rPr lang="en-US" dirty="0" smtClean="0">
                <a:solidFill>
                  <a:srgbClr val="00CC00"/>
                </a:solidFill>
              </a:rPr>
              <a:t>only one accepting state, but this state, having no out-transitions, is not an important state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14800"/>
            <a:ext cx="8229600" cy="193899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By concatenating a unique </a:t>
            </a:r>
            <a:r>
              <a:rPr lang="en-US" sz="2000" b="1" dirty="0" smtClean="0">
                <a:solidFill>
                  <a:srgbClr val="0000FF"/>
                </a:solidFill>
              </a:rPr>
              <a:t>right end marker # </a:t>
            </a:r>
            <a:r>
              <a:rPr lang="en-US" sz="2000" dirty="0" smtClean="0"/>
              <a:t>to a regular expression r, we give the accepting state for r a transition on #, making it an important state of the NFA for </a:t>
            </a:r>
            <a:r>
              <a:rPr lang="en-US" sz="2000" dirty="0" smtClean="0">
                <a:solidFill>
                  <a:srgbClr val="0000FF"/>
                </a:solidFill>
              </a:rPr>
              <a:t>(r) #.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00FF"/>
                </a:solidFill>
              </a:rPr>
              <a:t>augmented regular expression (r)#</a:t>
            </a:r>
            <a:r>
              <a:rPr lang="en-US" sz="2000" dirty="0" smtClean="0"/>
              <a:t>,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/>
              <a:t>when the construction is complete, any state with a </a:t>
            </a:r>
            <a:r>
              <a:rPr lang="en-US" sz="2000" dirty="0" smtClean="0">
                <a:solidFill>
                  <a:srgbClr val="0000FF"/>
                </a:solidFill>
              </a:rPr>
              <a:t>transition on # must be an accepting state.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important states of the NFA correspond </a:t>
            </a:r>
            <a:r>
              <a:rPr lang="en-US" dirty="0" smtClean="0">
                <a:solidFill>
                  <a:srgbClr val="0000FF"/>
                </a:solidFill>
              </a:rPr>
              <a:t>directly to the positions in the regular expression that hold symbols</a:t>
            </a:r>
          </a:p>
          <a:p>
            <a:pPr algn="just"/>
            <a:r>
              <a:rPr lang="en-US" dirty="0" smtClean="0"/>
              <a:t>present the regular expression by its </a:t>
            </a:r>
            <a:r>
              <a:rPr lang="en-US" b="1" dirty="0" smtClean="0">
                <a:solidFill>
                  <a:srgbClr val="FF0000"/>
                </a:solidFill>
              </a:rPr>
              <a:t>syntax tree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-leaves correspond to operands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-interior nodes correspond to operators </a:t>
            </a:r>
          </a:p>
          <a:p>
            <a:pPr algn="just"/>
            <a:r>
              <a:rPr lang="en-US" dirty="0" smtClean="0"/>
              <a:t>An interior nodes: 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cat-node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concatenation operator (</a:t>
            </a:r>
            <a:r>
              <a:rPr lang="en-US" sz="5200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dot)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or-node</a:t>
            </a:r>
            <a:r>
              <a:rPr lang="en-US" dirty="0" smtClean="0"/>
              <a:t>: union operator (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>
                <a:solidFill>
                  <a:srgbClr val="00CC00"/>
                </a:solidFill>
              </a:rPr>
              <a:t>star-node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star operator (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04800"/>
            <a:ext cx="6163557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tree: </a:t>
            </a:r>
            <a:r>
              <a:rPr lang="en-US" b="1" dirty="0" smtClean="0">
                <a:solidFill>
                  <a:srgbClr val="0000FF"/>
                </a:solidFill>
              </a:rPr>
              <a:t>(alb)* </a:t>
            </a:r>
            <a:r>
              <a:rPr lang="en-US" b="1" dirty="0" err="1" smtClean="0">
                <a:solidFill>
                  <a:srgbClr val="0000FF"/>
                </a:solidFill>
              </a:rPr>
              <a:t>abb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tree: </a:t>
            </a:r>
            <a:r>
              <a:rPr lang="en-US" b="1" dirty="0" smtClean="0">
                <a:solidFill>
                  <a:srgbClr val="0000FF"/>
                </a:solidFill>
              </a:rPr>
              <a:t>(alb)* </a:t>
            </a:r>
            <a:r>
              <a:rPr lang="en-US" b="1" dirty="0" err="1" smtClean="0">
                <a:solidFill>
                  <a:srgbClr val="0000FF"/>
                </a:solidFill>
              </a:rPr>
              <a:t>abb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Leaves in a syntax tree are labeled by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>
                <a:solidFill>
                  <a:srgbClr val="0000FF"/>
                </a:solidFill>
              </a:rPr>
              <a:t> or by an alphabet symbol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To each leaf </a:t>
            </a:r>
            <a:r>
              <a:rPr lang="en-US" dirty="0" smtClean="0">
                <a:solidFill>
                  <a:srgbClr val="FF0000"/>
                </a:solidFill>
              </a:rPr>
              <a:t>not labeled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attach a unique integer.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(the position of the leaf and also as a position of its symbol)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 symbol can have several positions (</a:t>
            </a:r>
            <a:r>
              <a:rPr lang="en-US" b="1" dirty="0" smtClean="0">
                <a:solidFill>
                  <a:srgbClr val="FF0000"/>
                </a:solidFill>
              </a:rPr>
              <a:t>a:</a:t>
            </a:r>
            <a:r>
              <a:rPr lang="en-US" dirty="0" smtClean="0"/>
              <a:t> 1 &amp; 3 )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positions</a:t>
            </a:r>
            <a:r>
              <a:rPr lang="en-US" dirty="0" smtClean="0"/>
              <a:t> in the syntax tree correspond to the </a:t>
            </a:r>
            <a:r>
              <a:rPr lang="en-US" dirty="0" smtClean="0">
                <a:solidFill>
                  <a:srgbClr val="0000FF"/>
                </a:solidFill>
              </a:rPr>
              <a:t>important states</a:t>
            </a:r>
            <a:r>
              <a:rPr lang="en-US" dirty="0" smtClean="0"/>
              <a:t> of the constructed NFA.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39" y="3636146"/>
            <a:ext cx="8788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0" y="557010"/>
            <a:ext cx="9028089" cy="3243728"/>
            <a:chOff x="51516" y="2743202"/>
            <a:chExt cx="9028089" cy="324372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516" y="2743202"/>
              <a:ext cx="5943600" cy="324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27"/>
            <p:cNvGrpSpPr/>
            <p:nvPr/>
          </p:nvGrpSpPr>
          <p:grpSpPr>
            <a:xfrm>
              <a:off x="5955405" y="4038600"/>
              <a:ext cx="3124200" cy="763074"/>
              <a:chOff x="5955405" y="4038600"/>
              <a:chExt cx="3124200" cy="76307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955405" y="4114800"/>
                <a:ext cx="685800" cy="6858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8</a:t>
                </a:r>
                <a:endParaRPr lang="en-US" b="1" dirty="0"/>
              </a:p>
            </p:txBody>
          </p:sp>
          <p:cxnSp>
            <p:nvCxnSpPr>
              <p:cNvPr id="9" name="Straight Arrow Connector 8"/>
              <p:cNvCxnSpPr>
                <a:stCxn id="8" idx="6"/>
                <a:endCxn id="12" idx="2"/>
              </p:cNvCxnSpPr>
              <p:nvPr/>
            </p:nvCxnSpPr>
            <p:spPr>
              <a:xfrm>
                <a:off x="6641205" y="4457700"/>
                <a:ext cx="596730" cy="1074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717405" y="4038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b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" name="Group 20"/>
              <p:cNvGrpSpPr/>
              <p:nvPr/>
            </p:nvGrpSpPr>
            <p:grpSpPr>
              <a:xfrm>
                <a:off x="7237935" y="4114800"/>
                <a:ext cx="1841670" cy="686874"/>
                <a:chOff x="1447800" y="1980126"/>
                <a:chExt cx="1841670" cy="686874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47800" y="1981200"/>
                  <a:ext cx="685800" cy="6858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9</a:t>
                  </a:r>
                  <a:endParaRPr lang="en-US" b="1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03670" y="1980126"/>
                  <a:ext cx="685800" cy="6858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678796" y="2056326"/>
                  <a:ext cx="548640" cy="5486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/>
                    <a:t>10</a:t>
                  </a:r>
                  <a:endParaRPr lang="en-US" sz="1400" b="1" dirty="0"/>
                </a:p>
              </p:txBody>
            </p:sp>
            <p:cxnSp>
              <p:nvCxnSpPr>
                <p:cNvPr id="15" name="Straight Arrow Connector 14"/>
                <p:cNvCxnSpPr>
                  <a:stCxn id="12" idx="6"/>
                  <a:endCxn id="13" idx="2"/>
                </p:cNvCxnSpPr>
                <p:nvPr/>
              </p:nvCxnSpPr>
              <p:spPr>
                <a:xfrm flipV="1">
                  <a:off x="2133600" y="2323026"/>
                  <a:ext cx="470070" cy="107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252724" y="200588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b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</p:grpSp>
      <p:sp>
        <p:nvSpPr>
          <p:cNvPr id="18" name="Freeform 17"/>
          <p:cNvSpPr/>
          <p:nvPr/>
        </p:nvSpPr>
        <p:spPr>
          <a:xfrm>
            <a:off x="489397" y="2421228"/>
            <a:ext cx="641797" cy="2627290"/>
          </a:xfrm>
          <a:custGeom>
            <a:avLst/>
            <a:gdLst>
              <a:gd name="connsiteX0" fmla="*/ 502276 w 641797"/>
              <a:gd name="connsiteY0" fmla="*/ 0 h 2627290"/>
              <a:gd name="connsiteX1" fmla="*/ 141668 w 641797"/>
              <a:gd name="connsiteY1" fmla="*/ 1326524 h 2627290"/>
              <a:gd name="connsiteX2" fmla="*/ 618186 w 641797"/>
              <a:gd name="connsiteY2" fmla="*/ 1622738 h 2627290"/>
              <a:gd name="connsiteX3" fmla="*/ 0 w 641797"/>
              <a:gd name="connsiteY3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97" h="2627290">
                <a:moveTo>
                  <a:pt x="502276" y="0"/>
                </a:moveTo>
                <a:cubicBezTo>
                  <a:pt x="312313" y="528034"/>
                  <a:pt x="122350" y="1056068"/>
                  <a:pt x="141668" y="1326524"/>
                </a:cubicBezTo>
                <a:cubicBezTo>
                  <a:pt x="160986" y="1596980"/>
                  <a:pt x="641797" y="1405944"/>
                  <a:pt x="618186" y="1622738"/>
                </a:cubicBezTo>
                <a:cubicBezTo>
                  <a:pt x="594575" y="1839532"/>
                  <a:pt x="297287" y="2233411"/>
                  <a:pt x="0" y="262729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02406" y="2382592"/>
            <a:ext cx="980940" cy="2665926"/>
          </a:xfrm>
          <a:custGeom>
            <a:avLst/>
            <a:gdLst>
              <a:gd name="connsiteX0" fmla="*/ 980940 w 980940"/>
              <a:gd name="connsiteY0" fmla="*/ 0 h 2665926"/>
              <a:gd name="connsiteX1" fmla="*/ 452907 w 980940"/>
              <a:gd name="connsiteY1" fmla="*/ 965915 h 2665926"/>
              <a:gd name="connsiteX2" fmla="*/ 620332 w 980940"/>
              <a:gd name="connsiteY2" fmla="*/ 1455312 h 2665926"/>
              <a:gd name="connsiteX3" fmla="*/ 53662 w 980940"/>
              <a:gd name="connsiteY3" fmla="*/ 2189408 h 2665926"/>
              <a:gd name="connsiteX4" fmla="*/ 298360 w 980940"/>
              <a:gd name="connsiteY4" fmla="*/ 2665926 h 266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940" h="2665926">
                <a:moveTo>
                  <a:pt x="980940" y="0"/>
                </a:moveTo>
                <a:cubicBezTo>
                  <a:pt x="746974" y="361681"/>
                  <a:pt x="513008" y="723363"/>
                  <a:pt x="452907" y="965915"/>
                </a:cubicBezTo>
                <a:cubicBezTo>
                  <a:pt x="392806" y="1208467"/>
                  <a:pt x="686873" y="1251397"/>
                  <a:pt x="620332" y="1455312"/>
                </a:cubicBezTo>
                <a:cubicBezTo>
                  <a:pt x="553791" y="1659227"/>
                  <a:pt x="107324" y="1987639"/>
                  <a:pt x="53662" y="2189408"/>
                </a:cubicBezTo>
                <a:cubicBezTo>
                  <a:pt x="0" y="2391177"/>
                  <a:pt x="149180" y="2528551"/>
                  <a:pt x="298360" y="266592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860997" y="1700011"/>
            <a:ext cx="817809" cy="2627290"/>
          </a:xfrm>
          <a:custGeom>
            <a:avLst/>
            <a:gdLst>
              <a:gd name="connsiteX0" fmla="*/ 817809 w 817809"/>
              <a:gd name="connsiteY0" fmla="*/ 0 h 2627290"/>
              <a:gd name="connsiteX1" fmla="*/ 57955 w 817809"/>
              <a:gd name="connsiteY1" fmla="*/ 1133341 h 2627290"/>
              <a:gd name="connsiteX2" fmla="*/ 470079 w 817809"/>
              <a:gd name="connsiteY2" fmla="*/ 1558344 h 2627290"/>
              <a:gd name="connsiteX3" fmla="*/ 199623 w 817809"/>
              <a:gd name="connsiteY3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809" h="2627290">
                <a:moveTo>
                  <a:pt x="817809" y="0"/>
                </a:moveTo>
                <a:cubicBezTo>
                  <a:pt x="466859" y="436808"/>
                  <a:pt x="115910" y="873617"/>
                  <a:pt x="57955" y="1133341"/>
                </a:cubicBezTo>
                <a:cubicBezTo>
                  <a:pt x="0" y="1393065"/>
                  <a:pt x="446468" y="1309353"/>
                  <a:pt x="470079" y="1558344"/>
                </a:cubicBezTo>
                <a:cubicBezTo>
                  <a:pt x="493690" y="1807335"/>
                  <a:pt x="346656" y="2217312"/>
                  <a:pt x="199623" y="2627290"/>
                </a:cubicBezTo>
              </a:path>
            </a:pathLst>
          </a:custGeom>
          <a:ln w="28575">
            <a:solidFill>
              <a:srgbClr val="00CC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086377" y="3013656"/>
            <a:ext cx="643944" cy="2678806"/>
          </a:xfrm>
          <a:custGeom>
            <a:avLst/>
            <a:gdLst>
              <a:gd name="connsiteX0" fmla="*/ 643944 w 643944"/>
              <a:gd name="connsiteY0" fmla="*/ 0 h 2678806"/>
              <a:gd name="connsiteX1" fmla="*/ 309093 w 643944"/>
              <a:gd name="connsiteY1" fmla="*/ 1056068 h 2678806"/>
              <a:gd name="connsiteX2" fmla="*/ 296215 w 643944"/>
              <a:gd name="connsiteY2" fmla="*/ 1751527 h 2678806"/>
              <a:gd name="connsiteX3" fmla="*/ 0 w 643944"/>
              <a:gd name="connsiteY3" fmla="*/ 267880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944" h="2678806">
                <a:moveTo>
                  <a:pt x="643944" y="0"/>
                </a:moveTo>
                <a:cubicBezTo>
                  <a:pt x="505496" y="382073"/>
                  <a:pt x="367048" y="764147"/>
                  <a:pt x="309093" y="1056068"/>
                </a:cubicBezTo>
                <a:cubicBezTo>
                  <a:pt x="251138" y="1347989"/>
                  <a:pt x="347730" y="1481071"/>
                  <a:pt x="296215" y="1751527"/>
                </a:cubicBezTo>
                <a:cubicBezTo>
                  <a:pt x="244700" y="2021983"/>
                  <a:pt x="122350" y="2350394"/>
                  <a:pt x="0" y="2678806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667000" y="1752600"/>
            <a:ext cx="905814" cy="2627290"/>
          </a:xfrm>
          <a:custGeom>
            <a:avLst/>
            <a:gdLst>
              <a:gd name="connsiteX0" fmla="*/ 905814 w 905814"/>
              <a:gd name="connsiteY0" fmla="*/ 0 h 2627290"/>
              <a:gd name="connsiteX1" fmla="*/ 339144 w 905814"/>
              <a:gd name="connsiteY1" fmla="*/ 1803043 h 2627290"/>
              <a:gd name="connsiteX2" fmla="*/ 4293 w 905814"/>
              <a:gd name="connsiteY2" fmla="*/ 2369713 h 2627290"/>
              <a:gd name="connsiteX3" fmla="*/ 313386 w 905814"/>
              <a:gd name="connsiteY3" fmla="*/ 2627290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5814" h="2627290">
                <a:moveTo>
                  <a:pt x="905814" y="0"/>
                </a:moveTo>
                <a:cubicBezTo>
                  <a:pt x="697605" y="704045"/>
                  <a:pt x="489397" y="1408091"/>
                  <a:pt x="339144" y="1803043"/>
                </a:cubicBezTo>
                <a:cubicBezTo>
                  <a:pt x="188891" y="2197995"/>
                  <a:pt x="8586" y="2232339"/>
                  <a:pt x="4293" y="2369713"/>
                </a:cubicBezTo>
                <a:cubicBezTo>
                  <a:pt x="0" y="2507087"/>
                  <a:pt x="156693" y="2567188"/>
                  <a:pt x="313386" y="262729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77921" y="3052293"/>
            <a:ext cx="1062508" cy="2640169"/>
          </a:xfrm>
          <a:custGeom>
            <a:avLst/>
            <a:gdLst>
              <a:gd name="connsiteX0" fmla="*/ 976648 w 1062508"/>
              <a:gd name="connsiteY0" fmla="*/ 0 h 2640169"/>
              <a:gd name="connsiteX1" fmla="*/ 912254 w 1062508"/>
              <a:gd name="connsiteY1" fmla="*/ 1017431 h 2640169"/>
              <a:gd name="connsiteX2" fmla="*/ 75127 w 1062508"/>
              <a:gd name="connsiteY2" fmla="*/ 2034862 h 2640169"/>
              <a:gd name="connsiteX3" fmla="*/ 461493 w 1062508"/>
              <a:gd name="connsiteY3" fmla="*/ 2640169 h 264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508" h="2640169">
                <a:moveTo>
                  <a:pt x="976648" y="0"/>
                </a:moveTo>
                <a:cubicBezTo>
                  <a:pt x="1019578" y="339143"/>
                  <a:pt x="1062508" y="678287"/>
                  <a:pt x="912254" y="1017431"/>
                </a:cubicBezTo>
                <a:cubicBezTo>
                  <a:pt x="762000" y="1356575"/>
                  <a:pt x="150254" y="1764406"/>
                  <a:pt x="75127" y="2034862"/>
                </a:cubicBezTo>
                <a:cubicBezTo>
                  <a:pt x="0" y="2305318"/>
                  <a:pt x="230746" y="2472743"/>
                  <a:pt x="461493" y="2640169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786389" y="2382592"/>
            <a:ext cx="513008" cy="2678805"/>
          </a:xfrm>
          <a:custGeom>
            <a:avLst/>
            <a:gdLst>
              <a:gd name="connsiteX0" fmla="*/ 502276 w 513008"/>
              <a:gd name="connsiteY0" fmla="*/ 0 h 2678805"/>
              <a:gd name="connsiteX1" fmla="*/ 218941 w 513008"/>
              <a:gd name="connsiteY1" fmla="*/ 1378039 h 2678805"/>
              <a:gd name="connsiteX2" fmla="*/ 476518 w 513008"/>
              <a:gd name="connsiteY2" fmla="*/ 1635616 h 2678805"/>
              <a:gd name="connsiteX3" fmla="*/ 0 w 513008"/>
              <a:gd name="connsiteY3" fmla="*/ 2678805 h 267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8" h="2678805">
                <a:moveTo>
                  <a:pt x="502276" y="0"/>
                </a:moveTo>
                <a:cubicBezTo>
                  <a:pt x="362755" y="552718"/>
                  <a:pt x="223234" y="1105436"/>
                  <a:pt x="218941" y="1378039"/>
                </a:cubicBezTo>
                <a:cubicBezTo>
                  <a:pt x="214648" y="1650642"/>
                  <a:pt x="513008" y="1418822"/>
                  <a:pt x="476518" y="1635616"/>
                </a:cubicBezTo>
                <a:cubicBezTo>
                  <a:pt x="440028" y="1852410"/>
                  <a:pt x="220014" y="2265607"/>
                  <a:pt x="0" y="2678805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516191" y="2395470"/>
            <a:ext cx="1036749" cy="2601533"/>
          </a:xfrm>
          <a:custGeom>
            <a:avLst/>
            <a:gdLst>
              <a:gd name="connsiteX0" fmla="*/ 764147 w 1036749"/>
              <a:gd name="connsiteY0" fmla="*/ 0 h 2601533"/>
              <a:gd name="connsiteX1" fmla="*/ 931572 w 1036749"/>
              <a:gd name="connsiteY1" fmla="*/ 1197736 h 2601533"/>
              <a:gd name="connsiteX2" fmla="*/ 133082 w 1036749"/>
              <a:gd name="connsiteY2" fmla="*/ 2189409 h 2601533"/>
              <a:gd name="connsiteX3" fmla="*/ 133082 w 1036749"/>
              <a:gd name="connsiteY3" fmla="*/ 2601533 h 26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749" h="2601533">
                <a:moveTo>
                  <a:pt x="764147" y="0"/>
                </a:moveTo>
                <a:cubicBezTo>
                  <a:pt x="900448" y="416417"/>
                  <a:pt x="1036749" y="832835"/>
                  <a:pt x="931572" y="1197736"/>
                </a:cubicBezTo>
                <a:cubicBezTo>
                  <a:pt x="826395" y="1562637"/>
                  <a:pt x="266164" y="1955443"/>
                  <a:pt x="133082" y="2189409"/>
                </a:cubicBezTo>
                <a:cubicBezTo>
                  <a:pt x="0" y="2423375"/>
                  <a:pt x="66541" y="2512454"/>
                  <a:pt x="133082" y="2601533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396248" y="2614411"/>
            <a:ext cx="862884" cy="2421228"/>
          </a:xfrm>
          <a:custGeom>
            <a:avLst/>
            <a:gdLst>
              <a:gd name="connsiteX0" fmla="*/ 862884 w 862884"/>
              <a:gd name="connsiteY0" fmla="*/ 0 h 2421228"/>
              <a:gd name="connsiteX1" fmla="*/ 103031 w 862884"/>
              <a:gd name="connsiteY1" fmla="*/ 1738648 h 2421228"/>
              <a:gd name="connsiteX2" fmla="*/ 244698 w 862884"/>
              <a:gd name="connsiteY2" fmla="*/ 2421228 h 242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884" h="2421228">
                <a:moveTo>
                  <a:pt x="862884" y="0"/>
                </a:moveTo>
                <a:cubicBezTo>
                  <a:pt x="534473" y="667555"/>
                  <a:pt x="206062" y="1335110"/>
                  <a:pt x="103031" y="1738648"/>
                </a:cubicBezTo>
                <a:cubicBezTo>
                  <a:pt x="0" y="2142186"/>
                  <a:pt x="122349" y="2281707"/>
                  <a:pt x="244698" y="2421228"/>
                </a:cubicBezTo>
              </a:path>
            </a:pathLst>
          </a:cu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473781" y="2653048"/>
            <a:ext cx="1047481" cy="2369713"/>
          </a:xfrm>
          <a:custGeom>
            <a:avLst/>
            <a:gdLst>
              <a:gd name="connsiteX0" fmla="*/ 1047481 w 1047481"/>
              <a:gd name="connsiteY0" fmla="*/ 0 h 2369713"/>
              <a:gd name="connsiteX1" fmla="*/ 145960 w 1047481"/>
              <a:gd name="connsiteY1" fmla="*/ 1700011 h 2369713"/>
              <a:gd name="connsiteX2" fmla="*/ 171718 w 1047481"/>
              <a:gd name="connsiteY2" fmla="*/ 2369713 h 236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481" h="2369713">
                <a:moveTo>
                  <a:pt x="1047481" y="0"/>
                </a:moveTo>
                <a:cubicBezTo>
                  <a:pt x="669700" y="652529"/>
                  <a:pt x="291920" y="1305059"/>
                  <a:pt x="145960" y="1700011"/>
                </a:cubicBezTo>
                <a:cubicBezTo>
                  <a:pt x="0" y="2094963"/>
                  <a:pt x="85859" y="2232338"/>
                  <a:pt x="171718" y="2369713"/>
                </a:cubicBezTo>
              </a:path>
            </a:pathLst>
          </a:cu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355983" y="2614411"/>
            <a:ext cx="1195589" cy="2382592"/>
          </a:xfrm>
          <a:custGeom>
            <a:avLst/>
            <a:gdLst>
              <a:gd name="connsiteX0" fmla="*/ 1195589 w 1195589"/>
              <a:gd name="connsiteY0" fmla="*/ 0 h 2382592"/>
              <a:gd name="connsiteX1" fmla="*/ 165279 w 1195589"/>
              <a:gd name="connsiteY1" fmla="*/ 785612 h 2382592"/>
              <a:gd name="connsiteX2" fmla="*/ 203916 w 1195589"/>
              <a:gd name="connsiteY2" fmla="*/ 1558344 h 2382592"/>
              <a:gd name="connsiteX3" fmla="*/ 281189 w 1195589"/>
              <a:gd name="connsiteY3" fmla="*/ 2382592 h 238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589" h="2382592">
                <a:moveTo>
                  <a:pt x="1195589" y="0"/>
                </a:moveTo>
                <a:cubicBezTo>
                  <a:pt x="763073" y="262944"/>
                  <a:pt x="330558" y="525888"/>
                  <a:pt x="165279" y="785612"/>
                </a:cubicBezTo>
                <a:cubicBezTo>
                  <a:pt x="0" y="1045336"/>
                  <a:pt x="184598" y="1292181"/>
                  <a:pt x="203916" y="1558344"/>
                </a:cubicBezTo>
                <a:cubicBezTo>
                  <a:pt x="223234" y="1824507"/>
                  <a:pt x="252211" y="2103549"/>
                  <a:pt x="281189" y="2382592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49179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NFA [for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a|b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)*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#]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important states numbered and other states represented by letters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 Computed From the Syntax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 algn="just"/>
            <a:r>
              <a:rPr lang="en-US" dirty="0" smtClean="0"/>
              <a:t>To construct a DFA directly from a regular expression, we construct its syntax tree and then compute </a:t>
            </a:r>
            <a:r>
              <a:rPr lang="en-US" i="1" dirty="0" smtClean="0">
                <a:solidFill>
                  <a:srgbClr val="FF0000"/>
                </a:solidFill>
              </a:rPr>
              <a:t>four functions</a:t>
            </a:r>
            <a:r>
              <a:rPr lang="en-US" dirty="0" smtClean="0"/>
              <a:t>: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nullable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firstpos</a:t>
            </a:r>
            <a:endParaRPr lang="en-US" i="1" dirty="0" smtClean="0">
              <a:solidFill>
                <a:srgbClr val="0000FF"/>
              </a:solidFill>
            </a:endParaRP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lastpos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Tokens have at most one associated attribute, although this attribute may have a structure that combines several pieces of information.</a:t>
            </a:r>
          </a:p>
          <a:p>
            <a:pPr algn="just"/>
            <a:r>
              <a:rPr lang="en-US" dirty="0" smtClean="0"/>
              <a:t>Normally, information about an identifier-e.g., </a:t>
            </a:r>
            <a:r>
              <a:rPr lang="en-US" dirty="0" smtClean="0">
                <a:solidFill>
                  <a:srgbClr val="0000FF"/>
                </a:solidFill>
              </a:rPr>
              <a:t>its lexeme, its type, and the location</a:t>
            </a:r>
            <a:r>
              <a:rPr lang="en-US" dirty="0" smtClean="0"/>
              <a:t> at which it is first found is kept in the symbol table. </a:t>
            </a:r>
          </a:p>
          <a:p>
            <a:pPr algn="just"/>
            <a:r>
              <a:rPr lang="en-US" dirty="0" smtClean="0"/>
              <a:t>Thus, the appropriate attribute value for an identifier is </a:t>
            </a:r>
            <a:r>
              <a:rPr lang="en-US" dirty="0" smtClean="0">
                <a:solidFill>
                  <a:srgbClr val="0000FF"/>
                </a:solidFill>
              </a:rPr>
              <a:t>a pointer to the symbol-table entry </a:t>
            </a:r>
            <a:r>
              <a:rPr lang="en-US" dirty="0" smtClean="0"/>
              <a:t>for that identifier.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04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9436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n-US" b="1" i="1" dirty="0" err="1" smtClean="0">
                <a:solidFill>
                  <a:srgbClr val="FF0000"/>
                </a:solidFill>
              </a:rPr>
              <a:t>nullable</a:t>
            </a:r>
            <a:r>
              <a:rPr lang="en-US" b="1" i="1" dirty="0" smtClean="0">
                <a:solidFill>
                  <a:srgbClr val="FF0000"/>
                </a:solidFill>
              </a:rPr>
              <a:t>(n)</a:t>
            </a:r>
            <a:r>
              <a:rPr lang="en-US" dirty="0" smtClean="0"/>
              <a:t> is true for a syntax-tree node n if &amp; only if the sub expression represented by n has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in its language. </a:t>
            </a:r>
          </a:p>
          <a:p>
            <a:pPr marL="514350" indent="-5143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sub </a:t>
            </a:r>
            <a:r>
              <a:rPr lang="en-US" dirty="0" err="1" smtClean="0"/>
              <a:t>expressiorn</a:t>
            </a:r>
            <a:r>
              <a:rPr lang="en-US" dirty="0" smtClean="0"/>
              <a:t> can be "made null" or the empty string, even though there may be other strings it can represent as well.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i="1" dirty="0" smtClean="0">
                <a:solidFill>
                  <a:srgbClr val="FF0000"/>
                </a:solidFill>
              </a:rPr>
              <a:t>2. </a:t>
            </a:r>
            <a:r>
              <a:rPr lang="en-US" i="1" dirty="0" err="1" smtClean="0">
                <a:solidFill>
                  <a:srgbClr val="FF0000"/>
                </a:solidFill>
              </a:rPr>
              <a:t>firstpos</a:t>
            </a:r>
            <a:r>
              <a:rPr lang="en-US" i="1" dirty="0" smtClean="0">
                <a:solidFill>
                  <a:srgbClr val="FF0000"/>
                </a:solidFill>
              </a:rPr>
              <a:t>(n) </a:t>
            </a:r>
            <a:r>
              <a:rPr lang="en-US" dirty="0" smtClean="0"/>
              <a:t>is the set of positions in the </a:t>
            </a:r>
            <a:r>
              <a:rPr lang="en-US" dirty="0" err="1" smtClean="0"/>
              <a:t>subtree</a:t>
            </a:r>
            <a:r>
              <a:rPr lang="en-US" dirty="0" smtClean="0"/>
              <a:t> rooted at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that correspond to the </a:t>
            </a:r>
            <a:r>
              <a:rPr lang="en-US" b="1" dirty="0" smtClean="0">
                <a:solidFill>
                  <a:srgbClr val="FF0000"/>
                </a:solidFill>
              </a:rPr>
              <a:t>first symbol</a:t>
            </a:r>
            <a:r>
              <a:rPr lang="en-US" dirty="0" smtClean="0"/>
              <a:t> of at least one string in the language of the sub expression rooted at n.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3. </a:t>
            </a:r>
            <a:r>
              <a:rPr lang="en-US" b="1" i="1" dirty="0" err="1" smtClean="0">
                <a:solidFill>
                  <a:srgbClr val="FF0000"/>
                </a:solidFill>
              </a:rPr>
              <a:t>lastpos</a:t>
            </a:r>
            <a:r>
              <a:rPr lang="en-US" b="1" i="1" dirty="0" smtClean="0">
                <a:solidFill>
                  <a:srgbClr val="FF0000"/>
                </a:solidFill>
              </a:rPr>
              <a:t>(n)</a:t>
            </a:r>
            <a:r>
              <a:rPr lang="en-US" dirty="0" smtClean="0"/>
              <a:t> is the set of positions in the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rooted at n</a:t>
            </a:r>
            <a:r>
              <a:rPr lang="en-US" dirty="0" smtClean="0"/>
              <a:t> that correspond to </a:t>
            </a:r>
            <a:r>
              <a:rPr lang="en-US" dirty="0" smtClean="0">
                <a:solidFill>
                  <a:srgbClr val="0000FF"/>
                </a:solidFill>
              </a:rPr>
              <a:t>the last symbol </a:t>
            </a:r>
            <a:r>
              <a:rPr lang="en-US" dirty="0" smtClean="0"/>
              <a:t>of at least one string in the language of the sub expression rooted at n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4. </a:t>
            </a:r>
            <a:r>
              <a:rPr lang="en-US" b="1" i="1" dirty="0" err="1" smtClean="0">
                <a:solidFill>
                  <a:srgbClr val="C00000"/>
                </a:solidFill>
              </a:rPr>
              <a:t>followpos</a:t>
            </a:r>
            <a:r>
              <a:rPr lang="en-US" b="1" i="1" dirty="0" smtClean="0">
                <a:solidFill>
                  <a:srgbClr val="C00000"/>
                </a:solidFill>
              </a:rPr>
              <a:t>(p)</a:t>
            </a:r>
            <a:r>
              <a:rPr lang="en-US" dirty="0" smtClean="0"/>
              <a:t>, for a position p, is the set of positions q in the entire syntax tree such that there is some string x = 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. . . a</a:t>
            </a:r>
            <a:r>
              <a:rPr lang="en-US" baseline="-25000" dirty="0" smtClean="0"/>
              <a:t>n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00FF"/>
                </a:solidFill>
              </a:rPr>
              <a:t>L ( (r ) #) </a:t>
            </a:r>
            <a:r>
              <a:rPr lang="en-US" dirty="0" smtClean="0"/>
              <a:t>such that for some </a:t>
            </a:r>
            <a:r>
              <a:rPr lang="en-US" dirty="0" err="1" smtClean="0"/>
              <a:t>i</a:t>
            </a:r>
            <a:r>
              <a:rPr lang="en-US" dirty="0" smtClean="0"/>
              <a:t>, there is a way to explain the membership of x in L( (r) #) by </a:t>
            </a:r>
            <a:r>
              <a:rPr lang="en-US" dirty="0" smtClean="0">
                <a:solidFill>
                  <a:srgbClr val="0000FF"/>
                </a:solidFill>
              </a:rPr>
              <a:t>matching 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to position p </a:t>
            </a:r>
            <a:r>
              <a:rPr lang="en-US" dirty="0" smtClean="0"/>
              <a:t>of the syntax tree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i+1</a:t>
            </a:r>
            <a:r>
              <a:rPr lang="en-US" dirty="0" smtClean="0">
                <a:solidFill>
                  <a:srgbClr val="0000FF"/>
                </a:solidFill>
              </a:rPr>
              <a:t> to position q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4990" y="381000"/>
            <a:ext cx="4937760" cy="50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"/>
            <a:ext cx="38100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Consider the cat-node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corresponds to expression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(alb) *a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nullable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false, since this node generates all strings of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a’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b’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 in an 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does not generate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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star-node below it is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nullable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it generates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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all other strings of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’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&amp;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b’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462789" y="1970468"/>
            <a:ext cx="425003" cy="798490"/>
          </a:xfrm>
          <a:custGeom>
            <a:avLst/>
            <a:gdLst>
              <a:gd name="connsiteX0" fmla="*/ 229673 w 425003"/>
              <a:gd name="connsiteY0" fmla="*/ 798490 h 798490"/>
              <a:gd name="connsiteX1" fmla="*/ 23611 w 425003"/>
              <a:gd name="connsiteY1" fmla="*/ 399245 h 798490"/>
              <a:gd name="connsiteX2" fmla="*/ 371341 w 425003"/>
              <a:gd name="connsiteY2" fmla="*/ 373487 h 798490"/>
              <a:gd name="connsiteX3" fmla="*/ 345583 w 425003"/>
              <a:gd name="connsiteY3" fmla="*/ 0 h 79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003" h="798490">
                <a:moveTo>
                  <a:pt x="229673" y="798490"/>
                </a:moveTo>
                <a:cubicBezTo>
                  <a:pt x="114836" y="634284"/>
                  <a:pt x="0" y="470079"/>
                  <a:pt x="23611" y="399245"/>
                </a:cubicBezTo>
                <a:cubicBezTo>
                  <a:pt x="47222" y="328411"/>
                  <a:pt x="317679" y="440028"/>
                  <a:pt x="371341" y="373487"/>
                </a:cubicBezTo>
                <a:cubicBezTo>
                  <a:pt x="425003" y="306946"/>
                  <a:pt x="385293" y="153473"/>
                  <a:pt x="345583" y="0"/>
                </a:cubicBezTo>
              </a:path>
            </a:pathLst>
          </a:cu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6825" y="1600200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Cat 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4419600"/>
            <a:ext cx="3042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firstpos</a:t>
            </a:r>
            <a:r>
              <a:rPr lang="en-US" sz="2400" i="1" dirty="0" smtClean="0">
                <a:solidFill>
                  <a:srgbClr val="FF0000"/>
                </a:solidFill>
              </a:rPr>
              <a:t> (n)</a:t>
            </a:r>
            <a:r>
              <a:rPr lang="en-US" sz="2400" dirty="0" smtClean="0"/>
              <a:t> = {1, 2, 3}</a:t>
            </a:r>
          </a:p>
          <a:p>
            <a:r>
              <a:rPr lang="en-US" sz="2400" i="1" dirty="0" err="1" smtClean="0">
                <a:solidFill>
                  <a:srgbClr val="0000FF"/>
                </a:solidFill>
              </a:rPr>
              <a:t>lastpost</a:t>
            </a:r>
            <a:r>
              <a:rPr lang="en-US" sz="2400" i="1" dirty="0" smtClean="0">
                <a:solidFill>
                  <a:srgbClr val="0000FF"/>
                </a:solidFill>
              </a:rPr>
              <a:t> (n)</a:t>
            </a:r>
            <a:r>
              <a:rPr lang="en-US" sz="2400" dirty="0" smtClean="0"/>
              <a:t> = {3}</a:t>
            </a:r>
          </a:p>
          <a:p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followpos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(1)</a:t>
            </a:r>
            <a:r>
              <a:rPr lang="en-US" sz="2400" dirty="0" smtClean="0"/>
              <a:t> = {1, 2, 3}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286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8000"/>
                </a:solidFill>
              </a:rPr>
              <a:t>a</a:t>
            </a:r>
            <a:r>
              <a:rPr lang="en-US" sz="2400" dirty="0" err="1" smtClean="0"/>
              <a:t>a</a:t>
            </a:r>
            <a:endParaRPr lang="en-US" sz="2400" dirty="0" smtClean="0"/>
          </a:p>
          <a:p>
            <a:r>
              <a:rPr lang="en-US" sz="2400" b="1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err="1" smtClean="0"/>
              <a:t>a</a:t>
            </a:r>
            <a:endParaRPr lang="en-US" sz="2400" dirty="0" smtClean="0"/>
          </a:p>
          <a:p>
            <a:r>
              <a:rPr lang="en-US" sz="2400" dirty="0" err="1" smtClean="0"/>
              <a:t>ab</a:t>
            </a:r>
            <a:r>
              <a:rPr lang="en-US" sz="2400" b="1" dirty="0" err="1" smtClean="0">
                <a:solidFill>
                  <a:srgbClr val="008000"/>
                </a:solidFill>
              </a:rPr>
              <a:t>a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Computing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nullable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firstpos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/>
              <a:t>&amp;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lastpos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i="1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/>
              <a:t>, &amp; </a:t>
            </a:r>
            <a:r>
              <a:rPr lang="en-US" i="1" dirty="0" err="1" smtClean="0">
                <a:solidFill>
                  <a:srgbClr val="0000FF"/>
                </a:solidFill>
              </a:rPr>
              <a:t>lastpos</a:t>
            </a:r>
            <a:r>
              <a:rPr lang="en-US" dirty="0" smtClean="0"/>
              <a:t> by a straightforward recursion on height of the tree</a:t>
            </a:r>
          </a:p>
          <a:p>
            <a:pPr algn="just"/>
            <a:r>
              <a:rPr lang="en-US" dirty="0" smtClean="0"/>
              <a:t>Basis &amp; inductive rules for </a:t>
            </a:r>
            <a:r>
              <a:rPr lang="en-US" i="1" dirty="0" err="1" smtClean="0">
                <a:solidFill>
                  <a:srgbClr val="00CC00"/>
                </a:solidFill>
              </a:rPr>
              <a:t>nullable</a:t>
            </a:r>
            <a:r>
              <a:rPr lang="en-US" i="1" dirty="0" smtClean="0">
                <a:solidFill>
                  <a:srgbClr val="00CC00"/>
                </a:solidFill>
              </a:rPr>
              <a:t> &amp; </a:t>
            </a:r>
            <a:r>
              <a:rPr lang="en-US" i="1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/>
              <a:t> </a:t>
            </a:r>
          </a:p>
        </p:txBody>
      </p:sp>
      <p:pic>
        <p:nvPicPr>
          <p:cNvPr id="6" name="Picture 5" descr="first_la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8686800" cy="391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0901" y="381000"/>
            <a:ext cx="4937760" cy="505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467" y="381000"/>
            <a:ext cx="4114800" cy="6096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 : only the </a:t>
            </a:r>
            <a:r>
              <a:rPr lang="en-US" dirty="0" smtClean="0">
                <a:solidFill>
                  <a:srgbClr val="0000FF"/>
                </a:solidFill>
              </a:rPr>
              <a:t>star-node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C00000"/>
                </a:solidFill>
              </a:rPr>
              <a:t>nullable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none of the leaves are </a:t>
            </a:r>
            <a:r>
              <a:rPr lang="en-US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>
                <a:solidFill>
                  <a:srgbClr val="0000FF"/>
                </a:solidFill>
              </a:rPr>
              <a:t>, because they each correspond to non-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>
                <a:solidFill>
                  <a:srgbClr val="0000FF"/>
                </a:solidFill>
              </a:rPr>
              <a:t> operands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or-node</a:t>
            </a:r>
            <a:r>
              <a:rPr lang="en-US" dirty="0" smtClean="0"/>
              <a:t> is not </a:t>
            </a:r>
            <a:r>
              <a:rPr lang="en-US" i="1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/>
              <a:t>, because neither of its children is. </a:t>
            </a:r>
          </a:p>
          <a:p>
            <a:pPr algn="just"/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00FF"/>
                </a:solidFill>
              </a:rPr>
              <a:t>star-node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FF0000"/>
                </a:solidFill>
              </a:rPr>
              <a:t>nullable</a:t>
            </a:r>
            <a:r>
              <a:rPr lang="en-US" dirty="0" smtClean="0"/>
              <a:t>, because every star-node is </a:t>
            </a:r>
            <a:r>
              <a:rPr lang="en-US" dirty="0" err="1" smtClean="0"/>
              <a:t>nullable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each of the </a:t>
            </a:r>
            <a:r>
              <a:rPr lang="en-US" i="1" dirty="0" smtClean="0">
                <a:solidFill>
                  <a:srgbClr val="FF0000"/>
                </a:solidFill>
              </a:rPr>
              <a:t>cat-nodes</a:t>
            </a:r>
            <a:r>
              <a:rPr lang="en-US" dirty="0" smtClean="0"/>
              <a:t>, having </a:t>
            </a:r>
            <a:r>
              <a:rPr lang="en-US" dirty="0" smtClean="0">
                <a:solidFill>
                  <a:srgbClr val="008000"/>
                </a:solidFill>
              </a:rPr>
              <a:t>at least one non null able child</a:t>
            </a:r>
            <a:r>
              <a:rPr lang="en-US" dirty="0" smtClean="0"/>
              <a:t>, is not </a:t>
            </a:r>
            <a:r>
              <a:rPr lang="en-US" dirty="0" err="1" smtClean="0"/>
              <a:t>nullable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762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i="1" dirty="0" err="1" smtClean="0">
                <a:solidFill>
                  <a:srgbClr val="008000"/>
                </a:solidFill>
              </a:rPr>
              <a:t>firstpos</a:t>
            </a:r>
            <a:r>
              <a:rPr lang="en-US" sz="2400" i="1" dirty="0" smtClean="0">
                <a:solidFill>
                  <a:srgbClr val="008000"/>
                </a:solidFill>
              </a:rPr>
              <a:t>(n)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C00000"/>
                </a:solidFill>
              </a:rPr>
              <a:t>left </a:t>
            </a:r>
            <a:r>
              <a:rPr lang="en-US" sz="2400" dirty="0" smtClean="0"/>
              <a:t>of node n, and </a:t>
            </a:r>
            <a:r>
              <a:rPr lang="en-US" sz="2400" i="1" dirty="0" err="1" smtClean="0">
                <a:solidFill>
                  <a:srgbClr val="008000"/>
                </a:solidFill>
              </a:rPr>
              <a:t>lastpos</a:t>
            </a:r>
            <a:r>
              <a:rPr lang="en-US" sz="2400" i="1" dirty="0" smtClean="0">
                <a:solidFill>
                  <a:srgbClr val="008000"/>
                </a:solidFill>
              </a:rPr>
              <a:t>(n)</a:t>
            </a:r>
            <a:r>
              <a:rPr lang="en-US" sz="2400" dirty="0" smtClean="0"/>
              <a:t> to its </a:t>
            </a:r>
            <a:r>
              <a:rPr lang="en-US" sz="2400" dirty="0" smtClean="0">
                <a:solidFill>
                  <a:srgbClr val="C00000"/>
                </a:solidFill>
              </a:rPr>
              <a:t>right.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Each of the leaves has only itself for </a:t>
            </a:r>
            <a:r>
              <a:rPr lang="en-US" sz="2400" i="1" dirty="0" err="1" smtClean="0">
                <a:solidFill>
                  <a:srgbClr val="C00000"/>
                </a:solidFill>
              </a:rPr>
              <a:t>firstpos</a:t>
            </a:r>
            <a:r>
              <a:rPr lang="en-US" sz="2400" dirty="0" smtClean="0"/>
              <a:t> &amp; </a:t>
            </a:r>
            <a:r>
              <a:rPr lang="en-US" sz="2400" i="1" dirty="0" err="1" smtClean="0">
                <a:solidFill>
                  <a:srgbClr val="C00000"/>
                </a:solidFill>
              </a:rPr>
              <a:t>lastpos</a:t>
            </a:r>
            <a:r>
              <a:rPr lang="en-US" sz="2400" dirty="0" smtClean="0"/>
              <a:t>, as required by </a:t>
            </a:r>
            <a:br>
              <a:rPr lang="en-US" sz="2400" dirty="0" smtClean="0"/>
            </a:br>
            <a:r>
              <a:rPr lang="en-US" sz="2400" dirty="0" smtClean="0"/>
              <a:t>the rule for non-</a:t>
            </a:r>
            <a:r>
              <a:rPr lang="en-US" sz="2400" dirty="0" smtClean="0">
                <a:sym typeface="Symbol"/>
              </a:rPr>
              <a:t></a:t>
            </a:r>
            <a:r>
              <a:rPr lang="en-US" sz="2400" dirty="0" smtClean="0"/>
              <a:t> leaves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399" y="1573367"/>
            <a:ext cx="6217920" cy="48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371600"/>
            <a:ext cx="495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the or-node, we take the union of </a:t>
            </a:r>
            <a:r>
              <a:rPr lang="en-US" sz="2000" dirty="0" err="1" smtClean="0">
                <a:solidFill>
                  <a:srgbClr val="C00000"/>
                </a:solidFill>
              </a:rPr>
              <a:t>firstpos</a:t>
            </a:r>
            <a:r>
              <a:rPr lang="en-US" sz="2000" dirty="0" smtClean="0"/>
              <a:t> at the children and </a:t>
            </a:r>
            <a:r>
              <a:rPr lang="en-US" sz="2000" dirty="0" smtClean="0">
                <a:solidFill>
                  <a:srgbClr val="C00000"/>
                </a:solidFill>
              </a:rPr>
              <a:t>do the same </a:t>
            </a:r>
            <a:r>
              <a:rPr lang="en-US" sz="2000" dirty="0" smtClean="0"/>
              <a:t>for </a:t>
            </a:r>
            <a:r>
              <a:rPr lang="en-US" sz="2000" dirty="0" err="1" smtClean="0">
                <a:solidFill>
                  <a:srgbClr val="C00000"/>
                </a:solidFill>
              </a:rPr>
              <a:t>lastpos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consider the </a:t>
            </a:r>
            <a:r>
              <a:rPr lang="en-US" dirty="0" smtClean="0">
                <a:solidFill>
                  <a:srgbClr val="C00000"/>
                </a:solidFill>
              </a:rPr>
              <a:t>lowest cat-node, which we shall call 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To compute </a:t>
            </a:r>
            <a:r>
              <a:rPr lang="en-US" i="1" dirty="0" err="1" smtClean="0">
                <a:solidFill>
                  <a:srgbClr val="C00000"/>
                </a:solidFill>
              </a:rPr>
              <a:t>firstpos</a:t>
            </a:r>
            <a:r>
              <a:rPr lang="en-US" i="1" dirty="0" smtClean="0">
                <a:solidFill>
                  <a:srgbClr val="C00000"/>
                </a:solidFill>
              </a:rPr>
              <a:t>(n) ,</a:t>
            </a:r>
            <a:r>
              <a:rPr lang="en-US" dirty="0" smtClean="0"/>
              <a:t> we first consider whether the left operand is </a:t>
            </a:r>
            <a:r>
              <a:rPr lang="en-US" dirty="0" err="1" smtClean="0"/>
              <a:t>nullable</a:t>
            </a:r>
            <a:r>
              <a:rPr lang="en-US" dirty="0" smtClean="0"/>
              <a:t>, which it is in this case. </a:t>
            </a:r>
          </a:p>
          <a:p>
            <a:pPr algn="just"/>
            <a:r>
              <a:rPr lang="en-US" dirty="0" smtClean="0"/>
              <a:t>Therefore, </a:t>
            </a:r>
            <a:r>
              <a:rPr lang="en-US" i="1" dirty="0" err="1" smtClean="0">
                <a:solidFill>
                  <a:srgbClr val="C00000"/>
                </a:solidFill>
              </a:rPr>
              <a:t>firstpos</a:t>
            </a:r>
            <a:r>
              <a:rPr lang="en-US" i="1" dirty="0" smtClean="0">
                <a:solidFill>
                  <a:srgbClr val="C00000"/>
                </a:solidFill>
              </a:rPr>
              <a:t> for 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00FF"/>
                </a:solidFill>
              </a:rPr>
              <a:t>union of </a:t>
            </a:r>
            <a:r>
              <a:rPr lang="en-US" dirty="0" err="1" smtClean="0">
                <a:solidFill>
                  <a:srgbClr val="0000FF"/>
                </a:solidFill>
              </a:rPr>
              <a:t>firstpos</a:t>
            </a:r>
            <a:r>
              <a:rPr lang="en-US" dirty="0" smtClean="0">
                <a:solidFill>
                  <a:srgbClr val="0000FF"/>
                </a:solidFill>
              </a:rPr>
              <a:t> for each of its children,</a:t>
            </a:r>
            <a:r>
              <a:rPr lang="en-US" dirty="0" smtClean="0"/>
              <a:t> that is </a:t>
            </a:r>
            <a:r>
              <a:rPr lang="en-US" dirty="0" smtClean="0">
                <a:solidFill>
                  <a:srgbClr val="0000FF"/>
                </a:solidFill>
              </a:rPr>
              <a:t>{1, 2 } U {3} = {I, 2, 3}. </a:t>
            </a:r>
          </a:p>
          <a:p>
            <a:pPr algn="just"/>
            <a:r>
              <a:rPr lang="en-US" dirty="0" smtClean="0">
                <a:solidFill>
                  <a:srgbClr val="008000"/>
                </a:solidFill>
              </a:rPr>
              <a:t>The rule for </a:t>
            </a:r>
            <a:r>
              <a:rPr lang="en-US" dirty="0" err="1" smtClean="0">
                <a:solidFill>
                  <a:srgbClr val="008000"/>
                </a:solidFill>
              </a:rPr>
              <a:t>lastpos</a:t>
            </a:r>
            <a:r>
              <a:rPr lang="en-US" dirty="0" smtClean="0">
                <a:solidFill>
                  <a:srgbClr val="008000"/>
                </a:solidFill>
              </a:rPr>
              <a:t> are the same as for </a:t>
            </a:r>
            <a:r>
              <a:rPr lang="en-US" dirty="0" err="1" smtClean="0">
                <a:solidFill>
                  <a:srgbClr val="008000"/>
                </a:solidFill>
              </a:rPr>
              <a:t>firstpos</a:t>
            </a:r>
            <a:r>
              <a:rPr lang="en-US" dirty="0" smtClean="0">
                <a:solidFill>
                  <a:srgbClr val="008000"/>
                </a:solidFill>
              </a:rPr>
              <a:t>, with the children interchanged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To compute </a:t>
            </a:r>
            <a:r>
              <a:rPr lang="en-US" i="1" dirty="0" err="1" smtClean="0">
                <a:solidFill>
                  <a:srgbClr val="008000"/>
                </a:solidFill>
              </a:rPr>
              <a:t>lastpos</a:t>
            </a:r>
            <a:r>
              <a:rPr lang="en-US" i="1" dirty="0" smtClean="0">
                <a:solidFill>
                  <a:srgbClr val="008000"/>
                </a:solidFill>
              </a:rPr>
              <a:t>(n) </a:t>
            </a:r>
            <a:r>
              <a:rPr lang="en-US" dirty="0" smtClean="0"/>
              <a:t>we must ask whether its right child (the leaf with position 3) is </a:t>
            </a:r>
            <a:r>
              <a:rPr lang="en-US" dirty="0" err="1" smtClean="0">
                <a:solidFill>
                  <a:srgbClr val="0000FF"/>
                </a:solidFill>
              </a:rPr>
              <a:t>nullable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which it is not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Therefore, </a:t>
            </a:r>
            <a:r>
              <a:rPr lang="en-US" dirty="0" err="1" smtClean="0">
                <a:solidFill>
                  <a:srgbClr val="0000FF"/>
                </a:solidFill>
              </a:rPr>
              <a:t>lastpos</a:t>
            </a:r>
            <a:r>
              <a:rPr lang="en-US" dirty="0" smtClean="0">
                <a:solidFill>
                  <a:srgbClr val="0000FF"/>
                </a:solidFill>
              </a:rPr>
              <a:t>(n)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00FF"/>
                </a:solidFill>
              </a:rPr>
              <a:t>same as </a:t>
            </a:r>
            <a:r>
              <a:rPr lang="en-US" dirty="0" err="1" smtClean="0">
                <a:solidFill>
                  <a:srgbClr val="0000FF"/>
                </a:solidFill>
              </a:rPr>
              <a:t>lastpos</a:t>
            </a:r>
            <a:r>
              <a:rPr lang="en-US" dirty="0" smtClean="0">
                <a:solidFill>
                  <a:srgbClr val="0000FF"/>
                </a:solidFill>
              </a:rPr>
              <a:t> of the right child, or {3}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Computing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two ways that a position of a regular expression can be made to follow another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1. If </a:t>
            </a:r>
            <a:r>
              <a:rPr lang="en-US" dirty="0" smtClean="0">
                <a:solidFill>
                  <a:srgbClr val="0000FF"/>
                </a:solidFill>
              </a:rPr>
              <a:t>n is a cat-node </a:t>
            </a:r>
            <a:r>
              <a:rPr lang="en-US" dirty="0" smtClean="0"/>
              <a:t>with left child C</a:t>
            </a:r>
            <a:r>
              <a:rPr lang="en-US" baseline="-25000" dirty="0" smtClean="0"/>
              <a:t>1</a:t>
            </a:r>
            <a:r>
              <a:rPr lang="en-US" dirty="0" smtClean="0"/>
              <a:t> &amp; right child C</a:t>
            </a:r>
            <a:r>
              <a:rPr lang="en-US" baseline="-25000" dirty="0" smtClean="0"/>
              <a:t>2</a:t>
            </a:r>
            <a:r>
              <a:rPr lang="en-US" dirty="0" smtClean="0"/>
              <a:t> , then for </a:t>
            </a:r>
            <a:r>
              <a:rPr lang="en-US" dirty="0" smtClean="0">
                <a:solidFill>
                  <a:srgbClr val="FF0000"/>
                </a:solidFill>
              </a:rPr>
              <a:t>every position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(C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CC00"/>
                </a:solidFill>
              </a:rPr>
              <a:t>all positions in </a:t>
            </a:r>
            <a:r>
              <a:rPr lang="en-US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>
                <a:solidFill>
                  <a:srgbClr val="00CC00"/>
                </a:solidFill>
              </a:rPr>
              <a:t>(C</a:t>
            </a:r>
            <a:r>
              <a:rPr lang="en-US" baseline="-25000" dirty="0" smtClean="0">
                <a:solidFill>
                  <a:srgbClr val="00CC00"/>
                </a:solidFill>
              </a:rPr>
              <a:t>2</a:t>
            </a:r>
            <a:r>
              <a:rPr lang="en-US" dirty="0" smtClean="0">
                <a:solidFill>
                  <a:srgbClr val="00CC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in </a:t>
            </a:r>
            <a:r>
              <a:rPr lang="en-US" dirty="0" err="1" smtClean="0">
                <a:solidFill>
                  <a:srgbClr val="C00000"/>
                </a:solidFill>
              </a:rPr>
              <a:t>followpos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2. If </a:t>
            </a:r>
            <a:r>
              <a:rPr lang="en-US" dirty="0" smtClean="0">
                <a:solidFill>
                  <a:srgbClr val="C00000"/>
                </a:solidFill>
              </a:rPr>
              <a:t>n is a star-node</a:t>
            </a:r>
            <a:r>
              <a:rPr lang="en-US" dirty="0" smtClean="0"/>
              <a:t>, &amp; </a:t>
            </a:r>
            <a:r>
              <a:rPr lang="en-US" dirty="0" err="1" smtClean="0"/>
              <a:t>i</a:t>
            </a:r>
            <a:r>
              <a:rPr lang="en-US" dirty="0" smtClean="0"/>
              <a:t> is a position in </a:t>
            </a:r>
            <a:r>
              <a:rPr lang="en-US" i="1" dirty="0" err="1" smtClean="0">
                <a:solidFill>
                  <a:srgbClr val="0000FF"/>
                </a:solidFill>
              </a:rPr>
              <a:t>lastpos</a:t>
            </a:r>
            <a:r>
              <a:rPr lang="en-US" i="1" dirty="0" smtClean="0">
                <a:solidFill>
                  <a:srgbClr val="0000FF"/>
                </a:solidFill>
              </a:rPr>
              <a:t>(n)</a:t>
            </a:r>
            <a:r>
              <a:rPr lang="en-US" dirty="0" smtClean="0"/>
              <a:t> , then </a:t>
            </a:r>
            <a:r>
              <a:rPr lang="en-US" dirty="0" smtClean="0">
                <a:solidFill>
                  <a:srgbClr val="00CC00"/>
                </a:solidFill>
              </a:rPr>
              <a:t>all positions in </a:t>
            </a:r>
            <a:r>
              <a:rPr lang="en-US" i="1" dirty="0" err="1" smtClean="0">
                <a:solidFill>
                  <a:srgbClr val="00CC00"/>
                </a:solidFill>
              </a:rPr>
              <a:t>firstpos</a:t>
            </a:r>
            <a:r>
              <a:rPr lang="en-US" i="1" dirty="0" smtClean="0">
                <a:solidFill>
                  <a:srgbClr val="00CC00"/>
                </a:solidFill>
              </a:rPr>
              <a:t>(n)</a:t>
            </a:r>
            <a:r>
              <a:rPr lang="en-US" dirty="0" smtClean="0"/>
              <a:t> are in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r>
              <a:rPr lang="en-US" i="1" dirty="0" smtClean="0">
                <a:solidFill>
                  <a:srgbClr val="0000FF"/>
                </a:solidFill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258"/>
            <a:ext cx="8382000" cy="181914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Rule 1 for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/>
              <a:t> requires that we look at each </a:t>
            </a:r>
            <a:r>
              <a:rPr lang="en-US" dirty="0" smtClean="0">
                <a:solidFill>
                  <a:srgbClr val="0000FF"/>
                </a:solidFill>
              </a:rPr>
              <a:t>cat-node</a:t>
            </a:r>
            <a:r>
              <a:rPr lang="en-US" dirty="0" smtClean="0"/>
              <a:t>, &amp; put </a:t>
            </a:r>
            <a:r>
              <a:rPr lang="en-US" dirty="0" smtClean="0">
                <a:solidFill>
                  <a:srgbClr val="0000FF"/>
                </a:solidFill>
              </a:rPr>
              <a:t>each position in </a:t>
            </a:r>
            <a:r>
              <a:rPr lang="en-US" i="1" dirty="0" err="1" smtClean="0">
                <a:solidFill>
                  <a:srgbClr val="C00000"/>
                </a:solidFill>
              </a:rPr>
              <a:t>firstpos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 its </a:t>
            </a:r>
            <a:r>
              <a:rPr lang="en-US" dirty="0" smtClean="0">
                <a:solidFill>
                  <a:srgbClr val="C00000"/>
                </a:solidFill>
              </a:rPr>
              <a:t>right child </a:t>
            </a:r>
            <a:r>
              <a:rPr lang="en-US" dirty="0" smtClean="0"/>
              <a:t>in </a:t>
            </a:r>
            <a:r>
              <a:rPr lang="en-US" i="1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for each position in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 of its left child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838200" y="1953218"/>
            <a:ext cx="7679886" cy="4543538"/>
            <a:chOff x="838200" y="1953218"/>
            <a:chExt cx="7679886" cy="454353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26" y="1953218"/>
              <a:ext cx="5852160" cy="454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914400" y="2590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</a:rPr>
                <a:t>firstpos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5800" y="33528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600" y="26670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98195" y="4063284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1474" y="5397321"/>
              <a:ext cx="54864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1959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24200" y="47244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42716" y="19812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5384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31358" y="1980126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06237" y="2667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07558" y="3377484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30341" y="4050405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37032" y="47244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27042" y="6120684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8437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71563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99963" y="47244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73958" y="4025721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89445" y="54102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30284" y="4024647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01884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91400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19800" y="47244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63440" y="6096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32004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00FF"/>
                  </a:solidFill>
                </a:rPr>
                <a:t>lastpos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584" y="304800"/>
            <a:ext cx="8915400" cy="19050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For the </a:t>
            </a:r>
            <a:r>
              <a:rPr lang="en-US" dirty="0" smtClean="0">
                <a:solidFill>
                  <a:srgbClr val="FF0000"/>
                </a:solidFill>
              </a:rPr>
              <a:t>lowest cat-node</a:t>
            </a:r>
            <a:r>
              <a:rPr lang="en-US" dirty="0" smtClean="0"/>
              <a:t>, that rule says </a:t>
            </a:r>
            <a:r>
              <a:rPr lang="en-US" dirty="0" smtClean="0">
                <a:solidFill>
                  <a:srgbClr val="0000FF"/>
                </a:solidFill>
              </a:rPr>
              <a:t>position 3 is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(1) and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(2)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next cat-node says that </a:t>
            </a:r>
            <a:r>
              <a:rPr lang="en-US" dirty="0" smtClean="0">
                <a:solidFill>
                  <a:srgbClr val="0000FF"/>
                </a:solidFill>
              </a:rPr>
              <a:t>4 is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 (3) </a:t>
            </a:r>
            <a:r>
              <a:rPr lang="en-US" dirty="0" smtClean="0"/>
              <a:t>,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remaining two cat-nodes give us </a:t>
            </a:r>
            <a:r>
              <a:rPr lang="en-US" dirty="0" smtClean="0">
                <a:solidFill>
                  <a:srgbClr val="0000FF"/>
                </a:solidFill>
              </a:rPr>
              <a:t>5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 (4)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FF"/>
                </a:solidFill>
              </a:rPr>
              <a:t>6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(5) 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7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" name="Oval 35"/>
          <p:cNvSpPr/>
          <p:nvPr/>
        </p:nvSpPr>
        <p:spPr>
          <a:xfrm>
            <a:off x="7391400" y="50292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4"/>
          </p:cNvCxnSpPr>
          <p:nvPr/>
        </p:nvCxnSpPr>
        <p:spPr>
          <a:xfrm flipH="1">
            <a:off x="6934200" y="5334000"/>
            <a:ext cx="571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67600" y="5334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1800" y="57750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01000" y="5791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95943" y="6119610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40901" y="6071316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083380" y="5767589"/>
            <a:ext cx="901521" cy="942303"/>
          </a:xfrm>
          <a:custGeom>
            <a:avLst/>
            <a:gdLst>
              <a:gd name="connsiteX0" fmla="*/ 0 w 901521"/>
              <a:gd name="connsiteY0" fmla="*/ 620332 h 942303"/>
              <a:gd name="connsiteX1" fmla="*/ 373488 w 901521"/>
              <a:gd name="connsiteY1" fmla="*/ 890788 h 942303"/>
              <a:gd name="connsiteX2" fmla="*/ 334851 w 901521"/>
              <a:gd name="connsiteY2" fmla="*/ 311239 h 942303"/>
              <a:gd name="connsiteX3" fmla="*/ 502276 w 901521"/>
              <a:gd name="connsiteY3" fmla="*/ 27904 h 942303"/>
              <a:gd name="connsiteX4" fmla="*/ 901521 w 901521"/>
              <a:gd name="connsiteY4" fmla="*/ 478665 h 9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21" h="942303">
                <a:moveTo>
                  <a:pt x="0" y="620332"/>
                </a:moveTo>
                <a:cubicBezTo>
                  <a:pt x="158840" y="781317"/>
                  <a:pt x="317680" y="942303"/>
                  <a:pt x="373488" y="890788"/>
                </a:cubicBezTo>
                <a:cubicBezTo>
                  <a:pt x="429296" y="839273"/>
                  <a:pt x="313386" y="455053"/>
                  <a:pt x="334851" y="311239"/>
                </a:cubicBezTo>
                <a:cubicBezTo>
                  <a:pt x="356316" y="167425"/>
                  <a:pt x="407831" y="0"/>
                  <a:pt x="502276" y="27904"/>
                </a:cubicBezTo>
                <a:cubicBezTo>
                  <a:pt x="596721" y="55808"/>
                  <a:pt x="749121" y="267236"/>
                  <a:pt x="901521" y="478665"/>
                </a:cubicBezTo>
              </a:path>
            </a:pathLst>
          </a:cu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9268" y="2514600"/>
            <a:ext cx="4572000" cy="92333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dirty="0" smtClean="0"/>
              <a:t>1. If </a:t>
            </a:r>
            <a:r>
              <a:rPr lang="en-US" dirty="0" smtClean="0">
                <a:solidFill>
                  <a:srgbClr val="0000FF"/>
                </a:solidFill>
              </a:rPr>
              <a:t>n is a cat-node </a:t>
            </a:r>
            <a:r>
              <a:rPr lang="en-US" dirty="0" smtClean="0"/>
              <a:t>with left child C</a:t>
            </a:r>
            <a:r>
              <a:rPr lang="en-US" baseline="-25000" dirty="0" smtClean="0"/>
              <a:t>1</a:t>
            </a:r>
            <a:r>
              <a:rPr lang="en-US" dirty="0" smtClean="0"/>
              <a:t> &amp; right child C</a:t>
            </a:r>
            <a:r>
              <a:rPr lang="en-US" baseline="-25000" dirty="0" smtClean="0"/>
              <a:t>2</a:t>
            </a:r>
            <a:r>
              <a:rPr lang="en-US" dirty="0" smtClean="0"/>
              <a:t> , then for </a:t>
            </a:r>
            <a:r>
              <a:rPr lang="en-US" dirty="0" smtClean="0">
                <a:solidFill>
                  <a:srgbClr val="FF0000"/>
                </a:solidFill>
              </a:rPr>
              <a:t>every position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(C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CC00"/>
                </a:solidFill>
              </a:rPr>
              <a:t>all positions in </a:t>
            </a:r>
            <a:r>
              <a:rPr lang="en-US" dirty="0" err="1" smtClean="0">
                <a:solidFill>
                  <a:srgbClr val="00CC00"/>
                </a:solidFill>
              </a:rPr>
              <a:t>firstpos</a:t>
            </a:r>
            <a:r>
              <a:rPr lang="en-US" dirty="0" smtClean="0">
                <a:solidFill>
                  <a:srgbClr val="00CC00"/>
                </a:solidFill>
              </a:rPr>
              <a:t>(C</a:t>
            </a:r>
            <a:r>
              <a:rPr lang="en-US" baseline="-25000" dirty="0" smtClean="0">
                <a:solidFill>
                  <a:srgbClr val="00CC00"/>
                </a:solidFill>
              </a:rPr>
              <a:t>2</a:t>
            </a:r>
            <a:r>
              <a:rPr lang="en-US" dirty="0" smtClean="0">
                <a:solidFill>
                  <a:srgbClr val="00CC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in </a:t>
            </a:r>
            <a:r>
              <a:rPr lang="en-US" dirty="0" err="1" smtClean="0">
                <a:solidFill>
                  <a:srgbClr val="C00000"/>
                </a:solidFill>
              </a:rPr>
              <a:t>followpos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22584" y="304800"/>
            <a:ext cx="8915400" cy="14478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For the </a:t>
            </a:r>
            <a:r>
              <a:rPr lang="en-US" dirty="0" smtClean="0">
                <a:solidFill>
                  <a:srgbClr val="FF0000"/>
                </a:solidFill>
              </a:rPr>
              <a:t>lowest cat-node</a:t>
            </a:r>
            <a:r>
              <a:rPr lang="en-US" dirty="0" smtClean="0"/>
              <a:t>, that rule says </a:t>
            </a:r>
            <a:r>
              <a:rPr lang="en-US" dirty="0" smtClean="0">
                <a:solidFill>
                  <a:srgbClr val="0000FF"/>
                </a:solidFill>
              </a:rPr>
              <a:t>position 3 is in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(1) &amp; </a:t>
            </a:r>
            <a:r>
              <a:rPr lang="en-US" dirty="0" err="1" smtClean="0">
                <a:solidFill>
                  <a:srgbClr val="0000FF"/>
                </a:solidFill>
              </a:rPr>
              <a:t>followpos</a:t>
            </a:r>
            <a:r>
              <a:rPr lang="en-US" dirty="0" smtClean="0">
                <a:solidFill>
                  <a:srgbClr val="0000FF"/>
                </a:solidFill>
              </a:rPr>
              <a:t>(2) 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Rule 2 to the star-node. </a:t>
            </a:r>
            <a:r>
              <a:rPr lang="en-US" dirty="0" smtClean="0">
                <a:solidFill>
                  <a:srgbClr val="FF0000"/>
                </a:solidFill>
              </a:rPr>
              <a:t>positions 1 &amp; 2 are in both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&amp;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dirty="0" smtClean="0"/>
              <a:t>, since both </a:t>
            </a:r>
            <a:r>
              <a:rPr lang="en-US" dirty="0" err="1" smtClean="0">
                <a:solidFill>
                  <a:srgbClr val="FF0000"/>
                </a:solidFill>
              </a:rPr>
              <a:t>firstpos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lastpos</a:t>
            </a:r>
            <a:r>
              <a:rPr lang="en-US" dirty="0" smtClean="0">
                <a:solidFill>
                  <a:srgbClr val="FF0000"/>
                </a:solidFill>
              </a:rPr>
              <a:t> for this node are {1 , 2} 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87886" y="2040832"/>
            <a:ext cx="5852160" cy="4543538"/>
            <a:chOff x="2665926" y="1953218"/>
            <a:chExt cx="5852160" cy="454353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26" y="1953218"/>
              <a:ext cx="5852160" cy="454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4495800" y="33528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26670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8195" y="4063284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1474" y="5397321"/>
              <a:ext cx="54864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1959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47244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42716" y="1981200"/>
              <a:ext cx="68580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3840" y="6096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31358" y="1980126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06237" y="26670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07558" y="3377484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0341" y="4050405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37032" y="4724400"/>
              <a:ext cx="365760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27042" y="6120684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58437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1563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9963" y="47244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73958" y="4025721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89445" y="5410200"/>
              <a:ext cx="54864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30284" y="4024647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01884" y="2667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91400" y="33528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19800" y="47244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63440" y="6096000"/>
              <a:ext cx="365760" cy="36576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68" y="3124200"/>
            <a:ext cx="3144073" cy="25603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2" name="Oval 31"/>
          <p:cNvSpPr/>
          <p:nvPr/>
        </p:nvSpPr>
        <p:spPr>
          <a:xfrm>
            <a:off x="7391400" y="50292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4"/>
          </p:cNvCxnSpPr>
          <p:nvPr/>
        </p:nvCxnSpPr>
        <p:spPr>
          <a:xfrm flipH="1">
            <a:off x="6934200" y="5334000"/>
            <a:ext cx="571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67600" y="5334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81800" y="57750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1000" y="5791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695943" y="6119610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40901" y="6071316"/>
            <a:ext cx="494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|</a:t>
            </a:r>
            <a:r>
              <a:rPr lang="en-US" b="1" dirty="0" smtClean="0">
                <a:solidFill>
                  <a:srgbClr val="0000FF"/>
                </a:solidFill>
              </a:rPr>
              <a:t>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083380" y="5767589"/>
            <a:ext cx="901521" cy="942303"/>
          </a:xfrm>
          <a:custGeom>
            <a:avLst/>
            <a:gdLst>
              <a:gd name="connsiteX0" fmla="*/ 0 w 901521"/>
              <a:gd name="connsiteY0" fmla="*/ 620332 h 942303"/>
              <a:gd name="connsiteX1" fmla="*/ 373488 w 901521"/>
              <a:gd name="connsiteY1" fmla="*/ 890788 h 942303"/>
              <a:gd name="connsiteX2" fmla="*/ 334851 w 901521"/>
              <a:gd name="connsiteY2" fmla="*/ 311239 h 942303"/>
              <a:gd name="connsiteX3" fmla="*/ 502276 w 901521"/>
              <a:gd name="connsiteY3" fmla="*/ 27904 h 942303"/>
              <a:gd name="connsiteX4" fmla="*/ 901521 w 901521"/>
              <a:gd name="connsiteY4" fmla="*/ 478665 h 94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21" h="942303">
                <a:moveTo>
                  <a:pt x="0" y="620332"/>
                </a:moveTo>
                <a:cubicBezTo>
                  <a:pt x="158840" y="781317"/>
                  <a:pt x="317680" y="942303"/>
                  <a:pt x="373488" y="890788"/>
                </a:cubicBezTo>
                <a:cubicBezTo>
                  <a:pt x="429296" y="839273"/>
                  <a:pt x="313386" y="455053"/>
                  <a:pt x="334851" y="311239"/>
                </a:cubicBezTo>
                <a:cubicBezTo>
                  <a:pt x="356316" y="167425"/>
                  <a:pt x="407831" y="0"/>
                  <a:pt x="502276" y="27904"/>
                </a:cubicBezTo>
                <a:cubicBezTo>
                  <a:pt x="596721" y="55808"/>
                  <a:pt x="749121" y="267236"/>
                  <a:pt x="901521" y="478665"/>
                </a:cubicBezTo>
              </a:path>
            </a:pathLst>
          </a:cu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1000" y="1828800"/>
            <a:ext cx="4572000" cy="101566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000" dirty="0" smtClean="0"/>
              <a:t>2. If </a:t>
            </a:r>
            <a:r>
              <a:rPr lang="en-US" sz="2000" dirty="0" smtClean="0">
                <a:solidFill>
                  <a:srgbClr val="C00000"/>
                </a:solidFill>
              </a:rPr>
              <a:t>n is a star-node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i</a:t>
            </a:r>
            <a:r>
              <a:rPr lang="en-US" sz="2000" dirty="0" smtClean="0"/>
              <a:t> is a position in </a:t>
            </a:r>
            <a:r>
              <a:rPr lang="en-US" sz="2000" i="1" dirty="0" err="1" smtClean="0">
                <a:solidFill>
                  <a:srgbClr val="0000FF"/>
                </a:solidFill>
              </a:rPr>
              <a:t>lastpos</a:t>
            </a:r>
            <a:r>
              <a:rPr lang="en-US" sz="2000" i="1" dirty="0" smtClean="0">
                <a:solidFill>
                  <a:srgbClr val="0000FF"/>
                </a:solidFill>
              </a:rPr>
              <a:t>(n)</a:t>
            </a:r>
            <a:r>
              <a:rPr lang="en-US" sz="2000" dirty="0" smtClean="0"/>
              <a:t> , then </a:t>
            </a:r>
            <a:r>
              <a:rPr lang="en-US" sz="2000" dirty="0" smtClean="0">
                <a:solidFill>
                  <a:srgbClr val="00CC00"/>
                </a:solidFill>
              </a:rPr>
              <a:t>all positions in </a:t>
            </a:r>
            <a:r>
              <a:rPr lang="en-US" sz="2000" i="1" dirty="0" err="1" smtClean="0">
                <a:solidFill>
                  <a:srgbClr val="00CC00"/>
                </a:solidFill>
              </a:rPr>
              <a:t>firstpos</a:t>
            </a:r>
            <a:r>
              <a:rPr lang="en-US" sz="2000" i="1" dirty="0" smtClean="0">
                <a:solidFill>
                  <a:srgbClr val="00CC00"/>
                </a:solidFill>
              </a:rPr>
              <a:t>(n)</a:t>
            </a:r>
            <a:r>
              <a:rPr lang="en-US" sz="2000" dirty="0" smtClean="0"/>
              <a:t> are in </a:t>
            </a:r>
            <a:r>
              <a:rPr lang="en-US" sz="2000" i="1" dirty="0" err="1" smtClean="0">
                <a:solidFill>
                  <a:srgbClr val="0000FF"/>
                </a:solidFill>
              </a:rPr>
              <a:t>followpos</a:t>
            </a:r>
            <a:r>
              <a:rPr lang="en-US" sz="2000" i="1" dirty="0" smtClean="0">
                <a:solidFill>
                  <a:srgbClr val="0000FF"/>
                </a:solidFill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Example 3.2 : The token names &amp; associated attribute values for the Fortran statement</a:t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 = M * C ** 2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Sequence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pairs:</a:t>
            </a:r>
            <a:endParaRPr lang="en-US" b="1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/>
              <a:t>id</a:t>
            </a:r>
            <a:r>
              <a:rPr lang="en-US" sz="4400" dirty="0"/>
              <a:t>, pointer to symbol-table entry for </a:t>
            </a:r>
            <a:r>
              <a:rPr lang="en-US" sz="4400" b="1" dirty="0">
                <a:solidFill>
                  <a:srgbClr val="00CC00"/>
                </a:solidFill>
              </a:rPr>
              <a:t>E</a:t>
            </a:r>
            <a:r>
              <a:rPr lang="en-US" sz="4400" dirty="0"/>
              <a:t>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rgbClr val="0000FF"/>
                </a:solidFill>
              </a:rPr>
              <a:t>&lt;</a:t>
            </a:r>
            <a:r>
              <a:rPr lang="en-US" sz="4400" b="1" dirty="0" err="1">
                <a:solidFill>
                  <a:srgbClr val="0000FF"/>
                </a:solidFill>
              </a:rPr>
              <a:t>assign_op</a:t>
            </a:r>
            <a:r>
              <a:rPr lang="en-US" sz="4400" dirty="0" smtClean="0">
                <a:solidFill>
                  <a:srgbClr val="0000FF"/>
                </a:solidFill>
              </a:rPr>
              <a:t>&gt; [no need to assign]</a:t>
            </a:r>
            <a:endParaRPr lang="en-US" sz="4400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sz="4400" dirty="0"/>
              <a:t>, pointer to symbol-table entry for </a:t>
            </a:r>
            <a:r>
              <a:rPr lang="en-US" sz="4400" b="1" dirty="0">
                <a:solidFill>
                  <a:srgbClr val="00CC00"/>
                </a:solidFill>
              </a:rPr>
              <a:t>M</a:t>
            </a:r>
            <a:r>
              <a:rPr lang="en-US" sz="4400" dirty="0"/>
              <a:t>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 err="1">
                <a:solidFill>
                  <a:srgbClr val="0000FF"/>
                </a:solidFill>
              </a:rPr>
              <a:t>mult_op</a:t>
            </a:r>
            <a:r>
              <a:rPr lang="en-US" sz="4400" dirty="0" smtClean="0"/>
              <a:t>&gt; </a:t>
            </a:r>
            <a:r>
              <a:rPr lang="en-US" sz="4400" dirty="0" smtClean="0">
                <a:solidFill>
                  <a:srgbClr val="0000FF"/>
                </a:solidFill>
              </a:rPr>
              <a:t>[no need to assign]</a:t>
            </a:r>
            <a:endParaRPr lang="en-US" sz="4400" dirty="0"/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>
                <a:solidFill>
                  <a:srgbClr val="FF0000"/>
                </a:solidFill>
              </a:rPr>
              <a:t>id</a:t>
            </a:r>
            <a:r>
              <a:rPr lang="en-US" sz="4400" dirty="0"/>
              <a:t>, pointer to symbol-table entry for </a:t>
            </a:r>
            <a:r>
              <a:rPr lang="en-US" sz="4400" b="1" dirty="0">
                <a:solidFill>
                  <a:srgbClr val="00CC00"/>
                </a:solidFill>
              </a:rPr>
              <a:t>C</a:t>
            </a:r>
            <a:r>
              <a:rPr lang="en-US" sz="4400" dirty="0"/>
              <a:t>&gt;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 err="1">
                <a:solidFill>
                  <a:srgbClr val="0000FF"/>
                </a:solidFill>
              </a:rPr>
              <a:t>exp_op</a:t>
            </a:r>
            <a:r>
              <a:rPr lang="en-US" sz="4400" dirty="0" smtClean="0"/>
              <a:t>&gt; </a:t>
            </a:r>
            <a:r>
              <a:rPr lang="en-US" sz="4400" dirty="0" smtClean="0">
                <a:solidFill>
                  <a:srgbClr val="0000FF"/>
                </a:solidFill>
              </a:rPr>
              <a:t>[no need to assign]</a:t>
            </a:r>
            <a:endParaRPr lang="en-US" sz="4400" dirty="0"/>
          </a:p>
          <a:p>
            <a:pPr algn="just">
              <a:buFont typeface="Wingdings" pitchFamily="2" charset="2"/>
              <a:buChar char="Ø"/>
            </a:pPr>
            <a:r>
              <a:rPr lang="en-US" sz="4400" dirty="0"/>
              <a:t>&lt;</a:t>
            </a:r>
            <a:r>
              <a:rPr lang="en-US" sz="4400" b="1" dirty="0">
                <a:solidFill>
                  <a:srgbClr val="0070C0"/>
                </a:solidFill>
              </a:rPr>
              <a:t>number</a:t>
            </a:r>
            <a:r>
              <a:rPr lang="en-US" sz="4400" dirty="0"/>
              <a:t>, integer value </a:t>
            </a:r>
            <a:r>
              <a:rPr lang="en-US" sz="4400" b="1" dirty="0">
                <a:solidFill>
                  <a:srgbClr val="00CC00"/>
                </a:solidFill>
              </a:rPr>
              <a:t>2</a:t>
            </a:r>
            <a:r>
              <a:rPr lang="en-US" sz="4400" dirty="0" smtClean="0"/>
              <a:t>&gt;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5"/>
            <a:ext cx="84582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Directed graph for the function </a:t>
            </a:r>
            <a:r>
              <a:rPr lang="en-US" sz="3600" i="1" dirty="0" err="1" smtClean="0">
                <a:solidFill>
                  <a:srgbClr val="FF0000"/>
                </a:solidFill>
              </a:rPr>
              <a:t>followpos</a:t>
            </a:r>
            <a:endParaRPr lang="en-US" sz="3600" i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974" y="3803555"/>
            <a:ext cx="7641028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3144073" cy="25603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 Regular Expression Directly to a DFA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10047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Algorithm:</a:t>
            </a:r>
            <a:r>
              <a:rPr lang="en-US" sz="2400" dirty="0" smtClean="0"/>
              <a:t> Construction of a DFA from a regular expression r.</a:t>
            </a:r>
          </a:p>
          <a:p>
            <a:pPr algn="just"/>
            <a:r>
              <a:rPr lang="en-US" sz="2400" b="1" dirty="0" smtClean="0"/>
              <a:t>INPUT</a:t>
            </a:r>
            <a:r>
              <a:rPr lang="en-US" sz="2400" dirty="0" smtClean="0"/>
              <a:t> : A regular expression r.</a:t>
            </a:r>
          </a:p>
          <a:p>
            <a:pPr algn="just"/>
            <a:r>
              <a:rPr lang="en-US" sz="2400" b="1" dirty="0" smtClean="0"/>
              <a:t>OUTPUT</a:t>
            </a:r>
            <a:r>
              <a:rPr lang="en-US" sz="2400" dirty="0" smtClean="0"/>
              <a:t>: A DFA D that recognizes L (r) .</a:t>
            </a:r>
          </a:p>
          <a:p>
            <a:pPr algn="just"/>
            <a:r>
              <a:rPr lang="en-US" sz="2400" b="1" dirty="0" smtClean="0"/>
              <a:t>METHOD:</a:t>
            </a:r>
          </a:p>
          <a:p>
            <a:pPr algn="just"/>
            <a:r>
              <a:rPr lang="en-US" sz="2400" dirty="0" smtClean="0"/>
              <a:t>1 . Construct a </a:t>
            </a:r>
            <a:r>
              <a:rPr lang="en-US" sz="2400" b="1" dirty="0" smtClean="0">
                <a:solidFill>
                  <a:srgbClr val="FF0000"/>
                </a:solidFill>
              </a:rPr>
              <a:t>syntax tree T</a:t>
            </a:r>
            <a:r>
              <a:rPr lang="en-US" sz="2400" dirty="0" smtClean="0"/>
              <a:t> from the augmented regular expression </a:t>
            </a:r>
            <a:r>
              <a:rPr lang="en-US" sz="2400" dirty="0" smtClean="0">
                <a:solidFill>
                  <a:srgbClr val="FF0000"/>
                </a:solidFill>
              </a:rPr>
              <a:t>(r) #.</a:t>
            </a:r>
          </a:p>
          <a:p>
            <a:pPr algn="just"/>
            <a:r>
              <a:rPr lang="en-US" sz="2400" dirty="0" smtClean="0"/>
              <a:t>2. Compute </a:t>
            </a:r>
            <a:r>
              <a:rPr lang="en-US" sz="2400" i="1" dirty="0" err="1" smtClean="0">
                <a:solidFill>
                  <a:srgbClr val="FF0000"/>
                </a:solidFill>
              </a:rPr>
              <a:t>nullable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firstpos</a:t>
            </a:r>
            <a:r>
              <a:rPr lang="en-US" sz="2400" i="1" dirty="0" smtClean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lastpos</a:t>
            </a:r>
            <a:r>
              <a:rPr lang="en-US" sz="2400" i="1" dirty="0" smtClean="0">
                <a:solidFill>
                  <a:srgbClr val="FF0000"/>
                </a:solidFill>
              </a:rPr>
              <a:t>, &amp; </a:t>
            </a:r>
            <a:r>
              <a:rPr lang="en-US" sz="2400" i="1" dirty="0" err="1" smtClean="0">
                <a:solidFill>
                  <a:srgbClr val="FF0000"/>
                </a:solidFill>
              </a:rPr>
              <a:t>followpos</a:t>
            </a:r>
            <a:r>
              <a:rPr lang="en-US" sz="2400" i="1" dirty="0" smtClean="0">
                <a:solidFill>
                  <a:srgbClr val="FF0000"/>
                </a:solidFill>
              </a:rPr>
              <a:t> for T</a:t>
            </a:r>
            <a:endParaRPr lang="en-US" sz="2400" dirty="0" smtClean="0"/>
          </a:p>
          <a:p>
            <a:pPr algn="just"/>
            <a:r>
              <a:rPr lang="en-US" sz="2400" dirty="0" smtClean="0"/>
              <a:t>3. Construct </a:t>
            </a:r>
            <a:r>
              <a:rPr lang="en-US" sz="2400" b="1" dirty="0" err="1" smtClean="0">
                <a:solidFill>
                  <a:srgbClr val="FF0000"/>
                </a:solidFill>
              </a:rPr>
              <a:t>Dstates</a:t>
            </a:r>
            <a:r>
              <a:rPr lang="en-US" sz="2400" dirty="0" smtClean="0"/>
              <a:t>, the set of states of DFA  D , &amp; </a:t>
            </a:r>
            <a:r>
              <a:rPr lang="en-US" sz="2400" b="1" dirty="0" err="1" smtClean="0">
                <a:solidFill>
                  <a:srgbClr val="FF0000"/>
                </a:solidFill>
              </a:rPr>
              <a:t>Dtran</a:t>
            </a:r>
            <a:r>
              <a:rPr lang="en-US" sz="2400" dirty="0" smtClean="0"/>
              <a:t>, the transition function for D. The states of D are sets of positions in T. Initially, each state is "</a:t>
            </a:r>
            <a:r>
              <a:rPr lang="en-US" sz="2400" b="1" dirty="0" smtClean="0">
                <a:solidFill>
                  <a:srgbClr val="FF0000"/>
                </a:solidFill>
              </a:rPr>
              <a:t>unmarked</a:t>
            </a:r>
            <a:r>
              <a:rPr lang="en-US" sz="2400" dirty="0" smtClean="0"/>
              <a:t>," &amp; a state becomes "marked" just before we consider its out-transitions.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The start state of D is </a:t>
            </a:r>
            <a:r>
              <a:rPr lang="en-US" sz="2400" dirty="0" err="1" smtClean="0">
                <a:solidFill>
                  <a:srgbClr val="0000FF"/>
                </a:solidFill>
              </a:rPr>
              <a:t>firstpos</a:t>
            </a:r>
            <a:r>
              <a:rPr lang="en-US" sz="2400" dirty="0" smtClean="0">
                <a:solidFill>
                  <a:srgbClr val="0000FF"/>
                </a:solidFill>
              </a:rPr>
              <a:t>(n</a:t>
            </a:r>
            <a:r>
              <a:rPr lang="en-US" sz="2400" baseline="-25000" dirty="0" smtClean="0">
                <a:solidFill>
                  <a:srgbClr val="0000FF"/>
                </a:solidFill>
              </a:rPr>
              <a:t>o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, where node n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 is the root of T.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accepting states </a:t>
            </a:r>
            <a:r>
              <a:rPr lang="en-US" sz="2400" dirty="0" smtClean="0"/>
              <a:t>are those containing the position for </a:t>
            </a:r>
            <a:r>
              <a:rPr lang="en-US" sz="2400" b="1" dirty="0" err="1" smtClean="0">
                <a:solidFill>
                  <a:srgbClr val="0000FF"/>
                </a:solidFill>
              </a:rPr>
              <a:t>endmarker</a:t>
            </a:r>
            <a:r>
              <a:rPr lang="en-US" sz="2400" b="1" dirty="0" smtClean="0">
                <a:solidFill>
                  <a:srgbClr val="0000FF"/>
                </a:solidFill>
              </a:rPr>
              <a:t> symbol #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of a DFA directly from a regular expression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499594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5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1"/>
          <p:cNvSpPr/>
          <p:nvPr/>
        </p:nvSpPr>
        <p:spPr>
          <a:xfrm>
            <a:off x="304800" y="2286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construct a DFA for the regular expression</a:t>
            </a:r>
          </a:p>
          <a:p>
            <a:pPr algn="just">
              <a:buNone/>
            </a:pPr>
            <a:r>
              <a:rPr lang="en-US" sz="2800" dirty="0" smtClean="0"/>
              <a:t>r =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a|b</a:t>
            </a:r>
            <a:r>
              <a:rPr lang="en-US" sz="2800" dirty="0" smtClean="0">
                <a:solidFill>
                  <a:srgbClr val="0000FF"/>
                </a:solidFill>
              </a:rPr>
              <a:t>)*abb</a:t>
            </a:r>
            <a:r>
              <a:rPr lang="en-US" sz="2800" dirty="0" smtClean="0"/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The value of </a:t>
            </a:r>
            <a:r>
              <a:rPr lang="en-US" sz="2800" i="1" dirty="0" err="1" smtClean="0">
                <a:solidFill>
                  <a:srgbClr val="0000FF"/>
                </a:solidFill>
              </a:rPr>
              <a:t>firstpos</a:t>
            </a:r>
            <a:r>
              <a:rPr lang="en-US" sz="2800" dirty="0" smtClean="0"/>
              <a:t> for the root of the tree: </a:t>
            </a:r>
            <a:r>
              <a:rPr lang="en-US" sz="2800" dirty="0" smtClean="0">
                <a:solidFill>
                  <a:srgbClr val="0000FF"/>
                </a:solidFill>
              </a:rPr>
              <a:t>{1, 2, 3}</a:t>
            </a:r>
            <a:r>
              <a:rPr lang="en-US" sz="2800" dirty="0" smtClean="0"/>
              <a:t> </a:t>
            </a:r>
          </a:p>
          <a:p>
            <a:pPr algn="just"/>
            <a:r>
              <a:rPr lang="en-US" sz="2800" b="1" dirty="0" smtClean="0"/>
              <a:t>A = {1, 2, 3}  ----Start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[A, a] &amp;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[A, b]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Among the positions of A, </a:t>
            </a:r>
            <a:r>
              <a:rPr lang="en-US" b="1" dirty="0" smtClean="0">
                <a:solidFill>
                  <a:srgbClr val="0000FF"/>
                </a:solidFill>
              </a:rPr>
              <a:t>1 &amp; 3</a:t>
            </a:r>
            <a:r>
              <a:rPr lang="en-US" dirty="0" smtClean="0"/>
              <a:t> correspond to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while </a:t>
            </a:r>
            <a:r>
              <a:rPr lang="en-US" dirty="0" smtClean="0">
                <a:solidFill>
                  <a:srgbClr val="0000FF"/>
                </a:solidFill>
              </a:rPr>
              <a:t>2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[A, b]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Among the positions only </a:t>
            </a:r>
            <a:r>
              <a:rPr lang="en-US" dirty="0" smtClean="0">
                <a:solidFill>
                  <a:srgbClr val="0000FF"/>
                </a:solidFill>
              </a:rPr>
              <a:t>2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[B, a]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4}, a]</a:t>
            </a:r>
          </a:p>
          <a:p>
            <a:pPr algn="just"/>
            <a:r>
              <a:rPr lang="en-US" dirty="0" smtClean="0"/>
              <a:t>Among the positions 1, 3</a:t>
            </a:r>
            <a:r>
              <a:rPr lang="en-US" dirty="0" smtClean="0">
                <a:solidFill>
                  <a:srgbClr val="0000FF"/>
                </a:solidFill>
              </a:rPr>
              <a:t> corresponds to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[B, b]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4}, b]</a:t>
            </a:r>
          </a:p>
          <a:p>
            <a:pPr algn="just"/>
            <a:r>
              <a:rPr lang="en-US" dirty="0" smtClean="0"/>
              <a:t>Among the positions 2 &amp; 4</a:t>
            </a:r>
            <a:r>
              <a:rPr lang="en-US" dirty="0" smtClean="0">
                <a:solidFill>
                  <a:srgbClr val="0000FF"/>
                </a:solidFill>
              </a:rPr>
              <a:t>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(4)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5} = C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[C, a]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5}, a]</a:t>
            </a:r>
          </a:p>
          <a:p>
            <a:pPr algn="just"/>
            <a:r>
              <a:rPr lang="en-US" dirty="0" smtClean="0"/>
              <a:t>Among the positions 1 &amp; 3</a:t>
            </a:r>
            <a:r>
              <a:rPr lang="en-US" dirty="0" smtClean="0">
                <a:solidFill>
                  <a:srgbClr val="0000FF"/>
                </a:solidFill>
              </a:rPr>
              <a:t> corresponds to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[C, b]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5}, b]</a:t>
            </a:r>
          </a:p>
          <a:p>
            <a:pPr algn="just"/>
            <a:r>
              <a:rPr lang="en-US" dirty="0" smtClean="0"/>
              <a:t>Among the positions 2 &amp; 5</a:t>
            </a:r>
            <a:r>
              <a:rPr lang="en-US" dirty="0" smtClean="0">
                <a:solidFill>
                  <a:srgbClr val="0000FF"/>
                </a:solidFill>
              </a:rPr>
              <a:t>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(5)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6} = D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is hard for a lexical analyzer to tell, without the aid of other components, that </a:t>
            </a:r>
            <a:r>
              <a:rPr lang="en-US" dirty="0"/>
              <a:t>there is a source-code error.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if the string </a:t>
            </a:r>
            <a:r>
              <a:rPr lang="en-US" b="1" dirty="0" err="1" smtClean="0">
                <a:solidFill>
                  <a:srgbClr val="FF0000"/>
                </a:solidFill>
              </a:rPr>
              <a:t>fi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encountered for </a:t>
            </a:r>
            <a:r>
              <a:rPr lang="en-US" dirty="0"/>
              <a:t>the first time in a C program in the context </a:t>
            </a:r>
            <a:r>
              <a:rPr lang="en-US" dirty="0" smtClean="0"/>
              <a:t>: 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 a == f (x) ) . . 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lexical analyzer cannot tell whether </a:t>
            </a: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r>
              <a:rPr lang="en-US" dirty="0" smtClean="0"/>
              <a:t> </a:t>
            </a:r>
            <a:r>
              <a:rPr lang="en-US" dirty="0"/>
              <a:t>is a misspelling of the keyword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</a:t>
            </a:r>
            <a:r>
              <a:rPr lang="en-US" dirty="0" smtClean="0"/>
              <a:t>or an </a:t>
            </a:r>
            <a:r>
              <a:rPr lang="en-US" dirty="0"/>
              <a:t>undeclared function identifier.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b="1" dirty="0" err="1" smtClean="0">
                <a:solidFill>
                  <a:srgbClr val="0000FF"/>
                </a:solidFill>
              </a:rPr>
              <a:t>fi</a:t>
            </a:r>
            <a:r>
              <a:rPr lang="en-US" dirty="0" smtClean="0"/>
              <a:t> </a:t>
            </a:r>
            <a:r>
              <a:rPr lang="en-US" dirty="0"/>
              <a:t>is a valid lexeme for the token </a:t>
            </a:r>
            <a:r>
              <a:rPr lang="en-US" b="1" dirty="0">
                <a:solidFill>
                  <a:srgbClr val="FF0000"/>
                </a:solidFill>
              </a:rPr>
              <a:t>id</a:t>
            </a:r>
            <a:r>
              <a:rPr lang="en-US" dirty="0" smtClean="0"/>
              <a:t>, the </a:t>
            </a:r>
            <a:r>
              <a:rPr lang="en-US" dirty="0"/>
              <a:t>lexical analyzer must return the token </a:t>
            </a:r>
            <a:r>
              <a:rPr lang="en-US" b="1" dirty="0">
                <a:solidFill>
                  <a:srgbClr val="0000FF"/>
                </a:solidFill>
              </a:rPr>
              <a:t>id </a:t>
            </a:r>
            <a:r>
              <a:rPr lang="en-US" dirty="0"/>
              <a:t>to the </a:t>
            </a:r>
            <a:r>
              <a:rPr lang="en-US" dirty="0" smtClean="0"/>
              <a:t>parser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[D, a]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6}, a]</a:t>
            </a:r>
          </a:p>
          <a:p>
            <a:pPr algn="just"/>
            <a:r>
              <a:rPr lang="en-US" dirty="0" smtClean="0"/>
              <a:t>Among the positions 1 &amp; 3</a:t>
            </a:r>
            <a:r>
              <a:rPr lang="en-US" dirty="0" smtClean="0">
                <a:solidFill>
                  <a:srgbClr val="0000FF"/>
                </a:solidFill>
              </a:rPr>
              <a:t> corresponds to 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190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Compute </a:t>
            </a:r>
            <a:r>
              <a:rPr lang="en-US" b="1" dirty="0" err="1" smtClean="0">
                <a:solidFill>
                  <a:srgbClr val="0000FF"/>
                </a:solidFill>
              </a:rPr>
              <a:t>Dtran</a:t>
            </a:r>
            <a:r>
              <a:rPr lang="en-US" b="1" dirty="0" smtClean="0">
                <a:solidFill>
                  <a:srgbClr val="0000FF"/>
                </a:solidFill>
              </a:rPr>
              <a:t>[D, b]</a:t>
            </a:r>
            <a:r>
              <a:rPr lang="en-US" dirty="0" smtClean="0"/>
              <a:t> = </a:t>
            </a:r>
            <a:r>
              <a:rPr lang="en-US" dirty="0" err="1" smtClean="0"/>
              <a:t>Dtran</a:t>
            </a:r>
            <a:r>
              <a:rPr lang="en-US" dirty="0" smtClean="0"/>
              <a:t>[{1, 2, 3, 6}, b]</a:t>
            </a:r>
          </a:p>
          <a:p>
            <a:pPr algn="just"/>
            <a:r>
              <a:rPr lang="en-US" dirty="0" smtClean="0"/>
              <a:t>Among the positions 2</a:t>
            </a:r>
            <a:r>
              <a:rPr lang="en-US" dirty="0" smtClean="0">
                <a:solidFill>
                  <a:srgbClr val="0000FF"/>
                </a:solidFill>
              </a:rPr>
              <a:t> corresponds to b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2040832"/>
            <a:ext cx="8435246" cy="4543538"/>
            <a:chOff x="304800" y="2040832"/>
            <a:chExt cx="8435246" cy="4543538"/>
          </a:xfrm>
        </p:grpSpPr>
        <p:grpSp>
          <p:nvGrpSpPr>
            <p:cNvPr id="6" name="Group 6"/>
            <p:cNvGrpSpPr/>
            <p:nvPr/>
          </p:nvGrpSpPr>
          <p:grpSpPr>
            <a:xfrm>
              <a:off x="2887886" y="2040832"/>
              <a:ext cx="5852160" cy="4543538"/>
              <a:chOff x="2665926" y="1953218"/>
              <a:chExt cx="5852160" cy="4543538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65926" y="1953218"/>
                <a:ext cx="5852160" cy="454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495800" y="33528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26670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98195" y="4063284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1474" y="5397321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959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47244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42716" y="1981200"/>
                <a:ext cx="68580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0538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1358" y="1980126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62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07558" y="33774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130341" y="4050405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37032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327042" y="6120684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058437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71563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99963" y="47244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73958" y="4025721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89445" y="5410200"/>
                <a:ext cx="54864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0284" y="4024647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101884" y="2667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91400" y="33528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7244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63440" y="6096000"/>
                <a:ext cx="365760" cy="36576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3581400"/>
              <a:ext cx="2924175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62703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573" y="1496103"/>
            <a:ext cx="39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[A,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02950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647" y="2599392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[B,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(4) </a:t>
            </a:r>
            <a:r>
              <a:rPr lang="en-US" b="1" dirty="0" smtClean="0">
                <a:solidFill>
                  <a:srgbClr val="00CC00"/>
                </a:solidFill>
              </a:rPr>
              <a:t>= {1, 2, 3, 5} = C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172503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705903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[C,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(5) </a:t>
            </a:r>
            <a:r>
              <a:rPr lang="en-US" b="1" dirty="0" smtClean="0">
                <a:solidFill>
                  <a:srgbClr val="00CC00"/>
                </a:solidFill>
              </a:rPr>
              <a:t>= {1, 2, 3, 6} = D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768" y="4239303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a]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(1) U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b="1" dirty="0" smtClean="0">
                <a:solidFill>
                  <a:srgbClr val="00CC00"/>
                </a:solidFill>
              </a:rPr>
              <a:t>= {1, 2, 3, 4} = B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15" y="473299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>
                <a:solidFill>
                  <a:srgbClr val="FF0000"/>
                </a:solidFill>
              </a:rPr>
              <a:t>[D, b] = </a:t>
            </a:r>
            <a:r>
              <a:rPr lang="en-US" dirty="0" err="1" smtClean="0">
                <a:solidFill>
                  <a:srgbClr val="FF0000"/>
                </a:solidFill>
              </a:rPr>
              <a:t>followpos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00CC00"/>
                </a:solidFill>
              </a:rPr>
              <a:t>= {1, 2, 3} = A</a:t>
            </a:r>
            <a:endParaRPr lang="en-US" b="1" dirty="0">
              <a:solidFill>
                <a:srgbClr val="00C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6096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{1, 2, 3}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19600" y="4724400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914400"/>
                <a:gridCol w="8382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4}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762000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914400"/>
                <a:gridCol w="8382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4}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{1, 2, 3,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105540" cy="2743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97995" y="4520484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4573074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0316" y="4558047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6526" y="4546242"/>
            <a:ext cx="64008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1676400"/>
            <a:ext cx="3131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DFA Construction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1.(</a:t>
            </a:r>
            <a:r>
              <a:rPr lang="en-US" dirty="0" err="1" smtClean="0"/>
              <a:t>a|b</a:t>
            </a:r>
            <a:r>
              <a:rPr lang="en-US" dirty="0" smtClean="0"/>
              <a:t>)*a(</a:t>
            </a:r>
            <a:r>
              <a:rPr lang="en-US" dirty="0" err="1" smtClean="0"/>
              <a:t>a|b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2.(</a:t>
            </a:r>
            <a:r>
              <a:rPr lang="en-US" dirty="0" err="1" smtClean="0"/>
              <a:t>a|b</a:t>
            </a:r>
            <a:r>
              <a:rPr lang="en-US" dirty="0" smtClean="0"/>
              <a:t>)*a(</a:t>
            </a:r>
            <a:r>
              <a:rPr lang="en-US" dirty="0" err="1" smtClean="0"/>
              <a:t>a|b</a:t>
            </a:r>
            <a:r>
              <a:rPr lang="en-US" dirty="0" smtClean="0"/>
              <a:t>)(</a:t>
            </a:r>
            <a:r>
              <a:rPr lang="en-US" dirty="0" err="1" smtClean="0"/>
              <a:t>a|b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3.(</a:t>
            </a:r>
            <a:r>
              <a:rPr lang="en-US" dirty="0" err="1" smtClean="0"/>
              <a:t>a|b</a:t>
            </a:r>
            <a:r>
              <a:rPr lang="en-US" dirty="0" smtClean="0"/>
              <a:t>)*a(</a:t>
            </a:r>
            <a:r>
              <a:rPr lang="en-US" dirty="0" err="1" smtClean="0"/>
              <a:t>a|b</a:t>
            </a:r>
            <a:r>
              <a:rPr lang="en-US" dirty="0" smtClean="0"/>
              <a:t>)(</a:t>
            </a:r>
            <a:r>
              <a:rPr lang="en-US" dirty="0" err="1" smtClean="0"/>
              <a:t>a|b</a:t>
            </a:r>
            <a:r>
              <a:rPr lang="en-US" dirty="0" smtClean="0"/>
              <a:t>)(</a:t>
            </a:r>
            <a:r>
              <a:rPr lang="en-US" dirty="0" err="1" smtClean="0"/>
              <a:t>a|b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Tokens</a:t>
            </a:r>
          </a:p>
          <a:p>
            <a:r>
              <a:rPr lang="en-US" dirty="0" smtClean="0"/>
              <a:t>Lexemes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Regular Definitions</a:t>
            </a:r>
          </a:p>
          <a:p>
            <a:r>
              <a:rPr lang="en-US" dirty="0" smtClean="0"/>
              <a:t>Transition Diagrams</a:t>
            </a:r>
          </a:p>
          <a:p>
            <a:r>
              <a:rPr lang="en-US" dirty="0" smtClean="0"/>
              <a:t>Finite Automata</a:t>
            </a:r>
          </a:p>
          <a:p>
            <a:r>
              <a:rPr lang="en-US" dirty="0" smtClean="0"/>
              <a:t>DFA &amp; NFA</a:t>
            </a:r>
          </a:p>
          <a:p>
            <a:r>
              <a:rPr lang="en-US" dirty="0" smtClean="0"/>
              <a:t>Conversion (NFA to DFA, Regular Expression to NFA/DFA)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Let the parser - handle an error due to transposition of the letters.</a:t>
            </a:r>
          </a:p>
          <a:p>
            <a:pPr algn="just"/>
            <a:r>
              <a:rPr lang="en-US" dirty="0" smtClean="0"/>
              <a:t>However, suppose a situation arises in which the </a:t>
            </a:r>
            <a:r>
              <a:rPr lang="en-US" dirty="0" smtClean="0">
                <a:solidFill>
                  <a:srgbClr val="0000FF"/>
                </a:solidFill>
              </a:rPr>
              <a:t>lexical analyzer is unable to proceed because none of the patterns for tokens matches any prefix of the remaining input</a:t>
            </a:r>
            <a:r>
              <a:rPr lang="en-US" dirty="0" smtClean="0"/>
              <a:t>. </a:t>
            </a:r>
          </a:p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Error Recovery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simplest recovery strategy is "</a:t>
            </a:r>
            <a:r>
              <a:rPr lang="en-US" dirty="0" smtClean="0">
                <a:solidFill>
                  <a:srgbClr val="0000FF"/>
                </a:solidFill>
              </a:rPr>
              <a:t>panic mode</a:t>
            </a:r>
            <a:r>
              <a:rPr lang="en-US" dirty="0" smtClean="0"/>
              <a:t>" recovery.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00FF"/>
                </a:solidFill>
              </a:rPr>
              <a:t>We delete successive characters from the remaining input, until the lexical analyzer can find a well-formed token at the beginning of what input is left.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This recovery technique may confuse the parser, but in an interactive computing environment it may be quite adequate.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248400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Other Recovery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</a:t>
            </a:r>
            <a:r>
              <a:rPr lang="en-US" dirty="0"/>
              <a:t>. Delete one character from the remaining input.</a:t>
            </a:r>
          </a:p>
          <a:p>
            <a:pPr algn="just"/>
            <a:r>
              <a:rPr lang="en-US" dirty="0"/>
              <a:t>2. Insert a missing character into the remaining input.</a:t>
            </a:r>
          </a:p>
          <a:p>
            <a:pPr algn="just"/>
            <a:r>
              <a:rPr lang="en-US" dirty="0"/>
              <a:t>3. Replace a character by another character.</a:t>
            </a:r>
          </a:p>
          <a:p>
            <a:pPr algn="just"/>
            <a:r>
              <a:rPr lang="en-US" dirty="0"/>
              <a:t>4. Transpose two adjacent characters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for Parts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 smtClean="0"/>
              <a:t>1 </a:t>
            </a:r>
            <a:r>
              <a:rPr lang="en-US" dirty="0"/>
              <a:t>. A </a:t>
            </a:r>
            <a:r>
              <a:rPr lang="en-US" b="1" dirty="0">
                <a:solidFill>
                  <a:srgbClr val="FF0000"/>
                </a:solidFill>
              </a:rPr>
              <a:t>prefix</a:t>
            </a:r>
            <a:r>
              <a:rPr lang="en-US" dirty="0"/>
              <a:t> of string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dirty="0"/>
              <a:t>any string obtained by removing zero or </a:t>
            </a:r>
            <a:r>
              <a:rPr lang="en-US" dirty="0" smtClean="0"/>
              <a:t>more symbols </a:t>
            </a:r>
            <a:r>
              <a:rPr lang="en-US" dirty="0"/>
              <a:t>from the end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. </a:t>
            </a:r>
            <a:endParaRPr lang="en-US" dirty="0" smtClean="0"/>
          </a:p>
          <a:p>
            <a:pPr algn="ctr"/>
            <a:r>
              <a:rPr lang="en-US" sz="3400" b="1" dirty="0" smtClean="0">
                <a:solidFill>
                  <a:srgbClr val="0000FF"/>
                </a:solidFill>
              </a:rPr>
              <a:t>ban</a:t>
            </a:r>
            <a:r>
              <a:rPr lang="en-US" sz="3400" b="1" dirty="0">
                <a:solidFill>
                  <a:srgbClr val="0000FF"/>
                </a:solidFill>
              </a:rPr>
              <a:t>, banana, and </a:t>
            </a:r>
            <a:r>
              <a:rPr lang="en-US" sz="3400" b="1" dirty="0" smtClean="0">
                <a:solidFill>
                  <a:srgbClr val="0000FF"/>
                </a:solidFill>
                <a:sym typeface="Symbol"/>
              </a:rPr>
              <a:t> are </a:t>
            </a:r>
            <a:r>
              <a:rPr lang="en-US" sz="3400" b="1" dirty="0" smtClean="0">
                <a:solidFill>
                  <a:srgbClr val="0000FF"/>
                </a:solidFill>
              </a:rPr>
              <a:t>prefixes </a:t>
            </a:r>
            <a:r>
              <a:rPr lang="en-US" sz="3400" b="1" dirty="0">
                <a:solidFill>
                  <a:srgbClr val="0000FF"/>
                </a:solidFill>
              </a:rPr>
              <a:t>of banana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2. A </a:t>
            </a:r>
            <a:r>
              <a:rPr lang="en-US" b="1" dirty="0">
                <a:solidFill>
                  <a:srgbClr val="0000FF"/>
                </a:solidFill>
              </a:rPr>
              <a:t>suffix</a:t>
            </a:r>
            <a:r>
              <a:rPr lang="en-US" dirty="0"/>
              <a:t> of string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is any string obtained by removing zero or </a:t>
            </a:r>
            <a:r>
              <a:rPr lang="en-US" dirty="0" smtClean="0"/>
              <a:t>more symbols </a:t>
            </a:r>
            <a:r>
              <a:rPr lang="en-US" dirty="0"/>
              <a:t>from the beginning of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. </a:t>
            </a:r>
            <a:endParaRPr lang="en-US" dirty="0" smtClean="0"/>
          </a:p>
          <a:p>
            <a:pPr algn="ctr">
              <a:buNone/>
            </a:pPr>
            <a:r>
              <a:rPr lang="en-US" sz="3400" dirty="0" smtClean="0">
                <a:solidFill>
                  <a:srgbClr val="0000FF"/>
                </a:solidFill>
              </a:rPr>
              <a:t>nana</a:t>
            </a:r>
            <a:r>
              <a:rPr lang="en-US" sz="3400" dirty="0">
                <a:solidFill>
                  <a:srgbClr val="0000FF"/>
                </a:solidFill>
              </a:rPr>
              <a:t>, </a:t>
            </a:r>
            <a:r>
              <a:rPr lang="en-US" sz="3400" dirty="0" err="1" smtClean="0">
                <a:solidFill>
                  <a:srgbClr val="0000FF"/>
                </a:solidFill>
              </a:rPr>
              <a:t>anana</a:t>
            </a:r>
            <a:r>
              <a:rPr lang="en-US" sz="3400" dirty="0">
                <a:solidFill>
                  <a:srgbClr val="0000FF"/>
                </a:solidFill>
              </a:rPr>
              <a:t>, and </a:t>
            </a:r>
            <a:r>
              <a:rPr lang="en-US" sz="3400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sz="3400" dirty="0" smtClean="0">
                <a:solidFill>
                  <a:srgbClr val="0000FF"/>
                </a:solidFill>
              </a:rPr>
              <a:t> </a:t>
            </a:r>
            <a:r>
              <a:rPr lang="en-US" sz="3400" dirty="0" smtClean="0"/>
              <a:t>are </a:t>
            </a:r>
            <a:r>
              <a:rPr lang="en-US" sz="3400" dirty="0"/>
              <a:t>suffixes of </a:t>
            </a:r>
            <a:r>
              <a:rPr lang="en-US" sz="3400" dirty="0">
                <a:solidFill>
                  <a:srgbClr val="0000FF"/>
                </a:solidFill>
              </a:rPr>
              <a:t>banana</a:t>
            </a:r>
            <a:r>
              <a:rPr lang="en-US" sz="3400" dirty="0"/>
              <a:t>.</a:t>
            </a:r>
          </a:p>
          <a:p>
            <a:pPr algn="just">
              <a:buNone/>
            </a:pPr>
            <a:r>
              <a:rPr lang="en-US" dirty="0"/>
              <a:t>3. A </a:t>
            </a:r>
            <a:r>
              <a:rPr lang="en-US" b="1" dirty="0">
                <a:solidFill>
                  <a:srgbClr val="0000FF"/>
                </a:solidFill>
              </a:rPr>
              <a:t>substring</a:t>
            </a:r>
            <a:r>
              <a:rPr lang="en-US" dirty="0"/>
              <a:t> of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is obtained by deleting any prefix and any </a:t>
            </a:r>
            <a:r>
              <a:rPr lang="en-US" dirty="0" smtClean="0"/>
              <a:t>suffix from </a:t>
            </a:r>
            <a:r>
              <a:rPr lang="en-US" dirty="0"/>
              <a:t>s. </a:t>
            </a:r>
            <a:endParaRPr lang="en-US" dirty="0" smtClean="0"/>
          </a:p>
          <a:p>
            <a:pPr algn="ctr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banana</a:t>
            </a:r>
            <a:r>
              <a:rPr lang="en-US" sz="3400" dirty="0">
                <a:solidFill>
                  <a:srgbClr val="FF0000"/>
                </a:solidFill>
              </a:rPr>
              <a:t>, </a:t>
            </a:r>
            <a:r>
              <a:rPr lang="en-US" sz="3400" dirty="0" err="1">
                <a:solidFill>
                  <a:srgbClr val="FF0000"/>
                </a:solidFill>
              </a:rPr>
              <a:t>nan</a:t>
            </a:r>
            <a:r>
              <a:rPr lang="en-US" sz="3400" dirty="0">
                <a:solidFill>
                  <a:srgbClr val="FF0000"/>
                </a:solidFill>
              </a:rPr>
              <a:t>, and </a:t>
            </a:r>
            <a:r>
              <a:rPr lang="en-US" sz="3400" dirty="0" smtClean="0">
                <a:solidFill>
                  <a:srgbClr val="FF0000"/>
                </a:solidFill>
                <a:sym typeface="Symbol"/>
              </a:rPr>
              <a:t> </a:t>
            </a:r>
            <a:r>
              <a:rPr lang="en-US" sz="3400" dirty="0" smtClean="0">
                <a:solidFill>
                  <a:srgbClr val="0000FF"/>
                </a:solidFill>
              </a:rPr>
              <a:t>are </a:t>
            </a:r>
            <a:r>
              <a:rPr lang="en-US" sz="3400" dirty="0">
                <a:solidFill>
                  <a:srgbClr val="0000FF"/>
                </a:solidFill>
              </a:rPr>
              <a:t>substrings of </a:t>
            </a:r>
            <a:r>
              <a:rPr lang="en-US" sz="3400" dirty="0"/>
              <a:t>banana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/>
              <a:t>4. The </a:t>
            </a:r>
            <a:r>
              <a:rPr lang="en-US" dirty="0">
                <a:solidFill>
                  <a:srgbClr val="FF0000"/>
                </a:solidFill>
              </a:rPr>
              <a:t>proper</a:t>
            </a:r>
            <a:r>
              <a:rPr lang="en-US" dirty="0"/>
              <a:t> prefixes, suffixes, and substrings of a string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are those</a:t>
            </a:r>
            <a:r>
              <a:rPr lang="en-US" dirty="0" smtClean="0"/>
              <a:t>, prefixes</a:t>
            </a:r>
            <a:r>
              <a:rPr lang="en-US" dirty="0"/>
              <a:t>, suffixes, and substrings, respectively,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that are not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or not </a:t>
            </a:r>
            <a:r>
              <a:rPr lang="en-US" dirty="0"/>
              <a:t>equal to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itself.</a:t>
            </a:r>
          </a:p>
          <a:p>
            <a:pPr algn="just">
              <a:buNone/>
            </a:pPr>
            <a:r>
              <a:rPr lang="en-US" dirty="0"/>
              <a:t>5. A </a:t>
            </a:r>
            <a:r>
              <a:rPr lang="en-US" dirty="0">
                <a:solidFill>
                  <a:srgbClr val="FF0000"/>
                </a:solidFill>
              </a:rPr>
              <a:t>subsequence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is any string formed by deleting zero or </a:t>
            </a:r>
            <a:r>
              <a:rPr lang="en-US" dirty="0" smtClean="0"/>
              <a:t>more not </a:t>
            </a:r>
            <a:r>
              <a:rPr lang="en-US" dirty="0"/>
              <a:t>necessarily consecutive positions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sz="3400" dirty="0" err="1" smtClean="0">
                <a:solidFill>
                  <a:srgbClr val="FF0000"/>
                </a:solidFill>
              </a:rPr>
              <a:t>baan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/>
              <a:t>is </a:t>
            </a:r>
            <a:r>
              <a:rPr lang="en-US" sz="3400" dirty="0" smtClean="0"/>
              <a:t>a subsequence </a:t>
            </a:r>
            <a:r>
              <a:rPr lang="en-US" sz="3400" dirty="0"/>
              <a:t>of </a:t>
            </a:r>
            <a:r>
              <a:rPr lang="en-US" sz="3400" dirty="0">
                <a:solidFill>
                  <a:srgbClr val="0000FF"/>
                </a:solidFill>
              </a:rPr>
              <a:t>banana</a:t>
            </a:r>
            <a:r>
              <a:rPr lang="en-US" sz="3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Regular expressions</a:t>
            </a:r>
            <a:r>
              <a:rPr lang="en-US" dirty="0" smtClean="0"/>
              <a:t>: underscore is included among the letters.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solidFill>
                  <a:srgbClr val="FF0000"/>
                </a:solidFill>
              </a:rPr>
              <a:t>letter_</a:t>
            </a:r>
            <a:r>
              <a:rPr lang="en-US" dirty="0" smtClean="0"/>
              <a:t> is established to stand for any letter or the underscore, and </a:t>
            </a:r>
            <a:r>
              <a:rPr lang="en-US" i="1" dirty="0" smtClean="0">
                <a:solidFill>
                  <a:srgbClr val="FF0000"/>
                </a:solidFill>
              </a:rPr>
              <a:t>digit_ </a:t>
            </a:r>
            <a:r>
              <a:rPr lang="en-US" dirty="0" smtClean="0"/>
              <a:t>established to stand for any digit, then we could describe the language of C identifiers by :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Letter_ ( letter_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i="1" dirty="0" smtClean="0">
                <a:solidFill>
                  <a:srgbClr val="FF0000"/>
                </a:solidFill>
              </a:rPr>
              <a:t> digit )*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1816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Vertical bar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Parentheses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group sub expressions,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Star</a:t>
            </a:r>
            <a:r>
              <a:rPr lang="en-US" dirty="0" smtClean="0"/>
              <a:t>: zero or more occurrences of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Juxtaposition</a:t>
            </a:r>
            <a:r>
              <a:rPr lang="en-US" dirty="0" smtClean="0"/>
              <a:t> of </a:t>
            </a:r>
            <a:r>
              <a:rPr lang="en-US" i="1" dirty="0" smtClean="0">
                <a:solidFill>
                  <a:srgbClr val="FF0000"/>
                </a:solidFill>
              </a:rPr>
              <a:t>letter_</a:t>
            </a:r>
            <a:r>
              <a:rPr lang="en-US" dirty="0" smtClean="0"/>
              <a:t> with the remainder of the expression signifies </a:t>
            </a:r>
            <a:r>
              <a:rPr lang="en-US" dirty="0" smtClean="0">
                <a:solidFill>
                  <a:srgbClr val="FF0000"/>
                </a:solidFill>
              </a:rPr>
              <a:t>concatenation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2" y="12192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lexical analyzer is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</a:rPr>
              <a:t>read </a:t>
            </a:r>
            <a:r>
              <a:rPr lang="en-US" dirty="0">
                <a:solidFill>
                  <a:srgbClr val="0000FF"/>
                </a:solidFill>
              </a:rPr>
              <a:t>the input characters of the source program, group them into lexemes, </a:t>
            </a:r>
            <a:r>
              <a:rPr lang="en-US" dirty="0" smtClean="0">
                <a:solidFill>
                  <a:srgbClr val="0000FF"/>
                </a:solidFill>
              </a:rPr>
              <a:t>and produce </a:t>
            </a:r>
            <a:r>
              <a:rPr lang="en-US" dirty="0">
                <a:solidFill>
                  <a:srgbClr val="0000FF"/>
                </a:solidFill>
              </a:rPr>
              <a:t>as output a sequence of tokens</a:t>
            </a:r>
            <a:r>
              <a:rPr lang="en-US" dirty="0"/>
              <a:t> for each lexeme in the source program.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stream of tokens is sent to the parser for syntax analysis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common for </a:t>
            </a:r>
            <a:r>
              <a:rPr lang="en-US" dirty="0"/>
              <a:t>the </a:t>
            </a:r>
            <a:r>
              <a:rPr lang="en-US" dirty="0">
                <a:solidFill>
                  <a:srgbClr val="00CC00"/>
                </a:solidFill>
              </a:rPr>
              <a:t>lexical analyzer to interact with the symbol table</a:t>
            </a:r>
            <a:r>
              <a:rPr lang="en-US" dirty="0"/>
              <a:t> as well. </a:t>
            </a:r>
            <a:endParaRPr lang="en-US" dirty="0" smtClean="0"/>
          </a:p>
          <a:p>
            <a:pPr algn="just"/>
            <a:r>
              <a:rPr lang="en-US" dirty="0" smtClean="0"/>
              <a:t>When the lexical </a:t>
            </a:r>
            <a:r>
              <a:rPr lang="en-US" dirty="0"/>
              <a:t>analyzer discovers a lexeme constituting an identifier, it needs to </a:t>
            </a:r>
            <a:r>
              <a:rPr lang="en-US" dirty="0" smtClean="0"/>
              <a:t>enter that </a:t>
            </a:r>
            <a:r>
              <a:rPr lang="en-US" dirty="0"/>
              <a:t>lexeme into the symbol table.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some cases, information regarding </a:t>
            </a:r>
            <a:r>
              <a:rPr lang="en-US" dirty="0" smtClean="0"/>
              <a:t>the </a:t>
            </a:r>
            <a:r>
              <a:rPr lang="en-US" dirty="0"/>
              <a:t>kind of identifier may be read from the symbol table by the lexical analyzer </a:t>
            </a:r>
            <a:r>
              <a:rPr lang="en-US" dirty="0" smtClean="0"/>
              <a:t>to assist </a:t>
            </a:r>
            <a:r>
              <a:rPr lang="en-US" dirty="0"/>
              <a:t>it in determining the proper token it must pass to the parser.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 algn="just"/>
            <a:r>
              <a:rPr lang="en-US" dirty="0" smtClean="0"/>
              <a:t>Each regular expression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denotes a language </a:t>
            </a:r>
            <a:r>
              <a:rPr lang="en-US" b="1" dirty="0" smtClean="0">
                <a:solidFill>
                  <a:srgbClr val="FF0000"/>
                </a:solidFill>
              </a:rPr>
              <a:t>L(r)</a:t>
            </a:r>
            <a:r>
              <a:rPr lang="en-US" dirty="0" smtClean="0"/>
              <a:t> , which is also defined recursively from the languages denoted by </a:t>
            </a:r>
            <a:r>
              <a:rPr lang="en-US" b="1" dirty="0" err="1" smtClean="0"/>
              <a:t>r'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sub expressions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Rules that define the regular expressions over some alphabet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</a:t>
            </a:r>
            <a:r>
              <a:rPr lang="en-US" dirty="0" smtClean="0"/>
              <a:t> and the languages that those expressions denote.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BASIS:</a:t>
            </a:r>
            <a:r>
              <a:rPr lang="en-US" sz="3600" dirty="0" smtClean="0"/>
              <a:t> There are two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1. 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 is a regular expression, and L (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) is {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} </a:t>
            </a:r>
          </a:p>
          <a:p>
            <a:pPr marL="731520" algn="just">
              <a:buFont typeface="Wingdings" pitchFamily="2" charset="2"/>
              <a:buChar char="§"/>
            </a:pPr>
            <a:r>
              <a:rPr lang="en-US" dirty="0" smtClean="0"/>
              <a:t>the language whose sole member is the empty string.</a:t>
            </a:r>
          </a:p>
          <a:p>
            <a:pPr algn="just"/>
            <a:r>
              <a:rPr lang="en-US" dirty="0" smtClean="0"/>
              <a:t>2. If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symbol in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</a:t>
            </a:r>
            <a:r>
              <a:rPr lang="en-US" dirty="0" smtClean="0"/>
              <a:t>, then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regular expression, and </a:t>
            </a:r>
            <a:r>
              <a:rPr lang="en-US" dirty="0" smtClean="0">
                <a:solidFill>
                  <a:srgbClr val="FF0000"/>
                </a:solidFill>
              </a:rPr>
              <a:t>L(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) = {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}, </a:t>
            </a:r>
          </a:p>
          <a:p>
            <a:pPr marL="731520" algn="just">
              <a:buFont typeface="Wingdings" pitchFamily="2" charset="2"/>
              <a:buChar char="§"/>
            </a:pPr>
            <a:r>
              <a:rPr lang="en-US" dirty="0" smtClean="0"/>
              <a:t>the language with </a:t>
            </a:r>
            <a:r>
              <a:rPr lang="en-US" dirty="0" smtClean="0">
                <a:solidFill>
                  <a:srgbClr val="0000FF"/>
                </a:solidFill>
              </a:rPr>
              <a:t>one string</a:t>
            </a:r>
            <a:r>
              <a:rPr lang="en-US" dirty="0" smtClean="0"/>
              <a:t>, of </a:t>
            </a:r>
            <a:r>
              <a:rPr lang="en-US" dirty="0" smtClean="0">
                <a:solidFill>
                  <a:srgbClr val="0000FF"/>
                </a:solidFill>
              </a:rPr>
              <a:t>length one</a:t>
            </a:r>
            <a:r>
              <a:rPr lang="en-US" dirty="0" smtClean="0"/>
              <a:t>, with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in its one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600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INDUCTION:</a:t>
            </a:r>
            <a:r>
              <a:rPr lang="en-US" sz="2400" dirty="0" smtClean="0"/>
              <a:t> There are 04 parts to the induction whereby larger regular expressions are built from smaller ones. Suppose </a:t>
            </a:r>
            <a:r>
              <a:rPr lang="en-US" sz="2400" b="1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are regular expressions denoting languages </a:t>
            </a:r>
            <a:r>
              <a:rPr lang="en-US" sz="2400" b="1" dirty="0" smtClean="0"/>
              <a:t>L(r)</a:t>
            </a:r>
            <a:r>
              <a:rPr lang="en-US" sz="2400" dirty="0" smtClean="0"/>
              <a:t> and </a:t>
            </a:r>
            <a:r>
              <a:rPr lang="en-US" sz="2400" b="1" dirty="0" smtClean="0"/>
              <a:t>L(s)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495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 smtClean="0"/>
              <a:t>1. </a:t>
            </a:r>
            <a:r>
              <a:rPr lang="en-US" sz="3400" b="1" i="1" dirty="0" smtClean="0">
                <a:solidFill>
                  <a:srgbClr val="FF0000"/>
                </a:solidFill>
              </a:rPr>
              <a:t>(r)|(s) </a:t>
            </a:r>
            <a:r>
              <a:rPr lang="en-US" sz="3400" dirty="0" smtClean="0"/>
              <a:t>is a regular expression denoting the  language </a:t>
            </a:r>
            <a:r>
              <a:rPr lang="en-US" sz="3400" b="1" dirty="0" smtClean="0">
                <a:solidFill>
                  <a:srgbClr val="0000FF"/>
                </a:solidFill>
              </a:rPr>
              <a:t>L(r) U L(s) </a:t>
            </a:r>
            <a:r>
              <a:rPr lang="en-US" sz="3400" dirty="0" smtClean="0"/>
              <a:t>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 smtClean="0"/>
              <a:t>2</a:t>
            </a:r>
            <a:r>
              <a:rPr lang="en-US" sz="3400" b="1" i="1" dirty="0" smtClean="0">
                <a:solidFill>
                  <a:srgbClr val="0000FF"/>
                </a:solidFill>
              </a:rPr>
              <a:t>. (r) (s) </a:t>
            </a:r>
            <a:r>
              <a:rPr lang="en-US" sz="3400" dirty="0" smtClean="0"/>
              <a:t>is a regular expression denoting the language </a:t>
            </a:r>
            <a:r>
              <a:rPr lang="en-US" sz="3400" b="1" i="1" dirty="0" smtClean="0">
                <a:solidFill>
                  <a:srgbClr val="0000FF"/>
                </a:solidFill>
              </a:rPr>
              <a:t>L(r)L(s)</a:t>
            </a:r>
            <a:r>
              <a:rPr lang="en-US" sz="3400" dirty="0" smtClean="0"/>
              <a:t>.</a:t>
            </a:r>
          </a:p>
          <a:p>
            <a:pPr algn="just">
              <a:lnSpc>
                <a:spcPct val="170000"/>
              </a:lnSpc>
              <a:buNone/>
            </a:pPr>
            <a:r>
              <a:rPr lang="pt-BR" sz="3400" dirty="0" smtClean="0"/>
              <a:t>3. </a:t>
            </a:r>
            <a:r>
              <a:rPr lang="pt-BR" sz="3400" b="1" i="1" dirty="0" smtClean="0">
                <a:solidFill>
                  <a:srgbClr val="0000FF"/>
                </a:solidFill>
              </a:rPr>
              <a:t>(r)* </a:t>
            </a:r>
            <a:r>
              <a:rPr lang="pt-BR" sz="3400" dirty="0" smtClean="0"/>
              <a:t>is a regular expression denoting </a:t>
            </a:r>
            <a:r>
              <a:rPr lang="pt-BR" sz="3400" b="1" i="1" dirty="0" smtClean="0">
                <a:solidFill>
                  <a:srgbClr val="0000FF"/>
                </a:solidFill>
              </a:rPr>
              <a:t>(L (r)) * </a:t>
            </a:r>
            <a:r>
              <a:rPr lang="pt-BR" sz="3400" dirty="0" smtClean="0"/>
              <a:t>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3400" dirty="0" smtClean="0"/>
              <a:t>4. </a:t>
            </a:r>
            <a:r>
              <a:rPr lang="en-US" sz="3400" b="1" i="1" dirty="0" smtClean="0">
                <a:solidFill>
                  <a:srgbClr val="0000FF"/>
                </a:solidFill>
              </a:rPr>
              <a:t>(r)</a:t>
            </a:r>
            <a:r>
              <a:rPr lang="en-US" sz="3400" dirty="0" smtClean="0"/>
              <a:t> is a regular expression denoting </a:t>
            </a:r>
            <a:r>
              <a:rPr lang="en-US" sz="3400" b="1" dirty="0" smtClean="0">
                <a:solidFill>
                  <a:srgbClr val="0000FF"/>
                </a:solidFill>
              </a:rPr>
              <a:t>L(r)</a:t>
            </a:r>
            <a:r>
              <a:rPr lang="en-US" sz="3400" dirty="0" smtClean="0"/>
              <a:t> 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3400" dirty="0" smtClean="0"/>
              <a:t>This last rule says that we can add additional pairs of parentheses around expressions without changing the language they denote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11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may drop certain pairs of parentheses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Conventions</a:t>
            </a:r>
          </a:p>
          <a:p>
            <a:pPr algn="just"/>
            <a:r>
              <a:rPr lang="en-US" dirty="0" smtClean="0"/>
              <a:t>a) The </a:t>
            </a:r>
            <a:r>
              <a:rPr lang="en-US" dirty="0" smtClean="0">
                <a:solidFill>
                  <a:srgbClr val="0000FF"/>
                </a:solidFill>
              </a:rPr>
              <a:t>unary operator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r>
              <a:rPr lang="en-US" dirty="0" smtClean="0"/>
              <a:t> has highest precedence &amp; is left associative.</a:t>
            </a:r>
          </a:p>
          <a:p>
            <a:pPr algn="just"/>
            <a:r>
              <a:rPr lang="en-US" dirty="0" smtClean="0"/>
              <a:t>b) </a:t>
            </a:r>
            <a:r>
              <a:rPr lang="en-US" dirty="0" smtClean="0">
                <a:solidFill>
                  <a:srgbClr val="0000FF"/>
                </a:solidFill>
              </a:rPr>
              <a:t>Concatenation</a:t>
            </a:r>
            <a:r>
              <a:rPr lang="en-US" dirty="0" smtClean="0"/>
              <a:t> has second highest precedence and is left associative.</a:t>
            </a:r>
          </a:p>
          <a:p>
            <a:pPr algn="just"/>
            <a:r>
              <a:rPr lang="en-US" dirty="0" smtClean="0"/>
              <a:t>c) </a:t>
            </a:r>
            <a:r>
              <a:rPr lang="en-US" b="1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has lowest precedence and is left associative.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(a) I((b) *(c)) ==  alb* 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Both expressions denote the set of strings that are either a, </a:t>
            </a:r>
            <a:r>
              <a:rPr lang="en-US" i="1" dirty="0" smtClean="0">
                <a:solidFill>
                  <a:srgbClr val="0000FF"/>
                </a:solidFill>
              </a:rPr>
              <a:t>single a</a:t>
            </a:r>
            <a:r>
              <a:rPr lang="en-US" dirty="0" smtClean="0"/>
              <a:t> or are </a:t>
            </a:r>
            <a:r>
              <a:rPr lang="en-US" dirty="0" smtClean="0">
                <a:solidFill>
                  <a:srgbClr val="0000FF"/>
                </a:solidFill>
              </a:rPr>
              <a:t>zero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0000FF"/>
                </a:solidFill>
              </a:rPr>
              <a:t>more </a:t>
            </a:r>
            <a:r>
              <a:rPr lang="en-US" i="1" dirty="0" err="1" smtClean="0">
                <a:solidFill>
                  <a:srgbClr val="0000FF"/>
                </a:solidFill>
              </a:rPr>
              <a:t>b's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followed by </a:t>
            </a:r>
            <a:r>
              <a:rPr lang="en-US" i="1" dirty="0" smtClean="0">
                <a:solidFill>
                  <a:srgbClr val="0000FF"/>
                </a:solidFill>
              </a:rPr>
              <a:t>one 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3.4 : Let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</a:t>
            </a:r>
            <a:r>
              <a:rPr lang="en-US" b="1" dirty="0" smtClean="0">
                <a:solidFill>
                  <a:srgbClr val="FF0000"/>
                </a:solidFill>
              </a:rPr>
              <a:t> = {a, b} 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1. The regular expression </a:t>
            </a:r>
            <a:r>
              <a:rPr lang="en-US" b="1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/>
              <a:t> denotes the language </a:t>
            </a:r>
            <a:r>
              <a:rPr lang="en-US" b="1" dirty="0" smtClean="0">
                <a:solidFill>
                  <a:srgbClr val="0000FF"/>
                </a:solidFill>
              </a:rPr>
              <a:t>{a, b} 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(alb) (alb) </a:t>
            </a:r>
            <a:r>
              <a:rPr lang="en-US" dirty="0" smtClean="0"/>
              <a:t>denotes </a:t>
            </a:r>
            <a:r>
              <a:rPr lang="en-US" sz="3600" b="1" dirty="0" smtClean="0">
                <a:solidFill>
                  <a:srgbClr val="0000FF"/>
                </a:solidFill>
              </a:rPr>
              <a:t>{</a:t>
            </a:r>
            <a:r>
              <a:rPr lang="en-US" sz="3600" b="1" dirty="0" err="1" smtClean="0">
                <a:solidFill>
                  <a:srgbClr val="0000FF"/>
                </a:solidFill>
              </a:rPr>
              <a:t>aa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ab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ba</a:t>
            </a:r>
            <a:r>
              <a:rPr lang="en-US" sz="3600" b="1" dirty="0" smtClean="0">
                <a:solidFill>
                  <a:srgbClr val="0000FF"/>
                </a:solidFill>
              </a:rPr>
              <a:t>, bb} </a:t>
            </a:r>
            <a:r>
              <a:rPr lang="en-US" dirty="0" smtClean="0"/>
              <a:t>, the language of all strings of length two over the alphabet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 </a:t>
            </a:r>
            <a:r>
              <a:rPr lang="en-US" dirty="0" smtClean="0"/>
              <a:t>. Another regular expression for the same language : </a:t>
            </a:r>
            <a:r>
              <a:rPr lang="en-US" sz="3600" b="1" dirty="0" err="1" smtClean="0">
                <a:solidFill>
                  <a:srgbClr val="0000FF"/>
                </a:solidFill>
              </a:rPr>
              <a:t>aa</a:t>
            </a:r>
            <a:r>
              <a:rPr lang="en-US" sz="3600" b="1" dirty="0" smtClean="0">
                <a:solidFill>
                  <a:srgbClr val="0000FF"/>
                </a:solidFill>
              </a:rPr>
              <a:t> l </a:t>
            </a:r>
            <a:r>
              <a:rPr lang="en-US" sz="3600" b="1" dirty="0" err="1" smtClean="0">
                <a:solidFill>
                  <a:srgbClr val="0000FF"/>
                </a:solidFill>
              </a:rPr>
              <a:t>ab</a:t>
            </a:r>
            <a:r>
              <a:rPr lang="en-US" sz="3600" b="1" dirty="0" smtClean="0">
                <a:solidFill>
                  <a:srgbClr val="0000FF"/>
                </a:solidFill>
              </a:rPr>
              <a:t> l </a:t>
            </a:r>
            <a:r>
              <a:rPr lang="en-US" sz="3600" b="1" dirty="0" err="1" smtClean="0">
                <a:solidFill>
                  <a:srgbClr val="0000FF"/>
                </a:solidFill>
              </a:rPr>
              <a:t>ba</a:t>
            </a:r>
            <a:r>
              <a:rPr lang="en-US" sz="3600" b="1" dirty="0" smtClean="0">
                <a:solidFill>
                  <a:srgbClr val="0000FF"/>
                </a:solidFill>
              </a:rPr>
              <a:t> l bb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a*</a:t>
            </a:r>
            <a:r>
              <a:rPr lang="en-US" dirty="0" smtClean="0"/>
              <a:t> denotes the language consisting of all strings of </a:t>
            </a:r>
            <a:r>
              <a:rPr lang="en-US" dirty="0" smtClean="0">
                <a:solidFill>
                  <a:srgbClr val="FF0000"/>
                </a:solidFill>
              </a:rPr>
              <a:t>zero or more </a:t>
            </a:r>
            <a:r>
              <a:rPr lang="en-US" dirty="0" err="1" smtClean="0">
                <a:solidFill>
                  <a:srgbClr val="FF0000"/>
                </a:solidFill>
              </a:rPr>
              <a:t>a's</a:t>
            </a:r>
            <a:r>
              <a:rPr lang="en-US" dirty="0" smtClean="0">
                <a:solidFill>
                  <a:srgbClr val="FF0000"/>
                </a:solidFill>
              </a:rPr>
              <a:t>:  </a:t>
            </a:r>
            <a:r>
              <a:rPr lang="en-US" sz="3300" b="1" dirty="0" smtClean="0">
                <a:solidFill>
                  <a:srgbClr val="0000FF"/>
                </a:solidFill>
              </a:rPr>
              <a:t>{</a:t>
            </a:r>
            <a:r>
              <a:rPr lang="en-US" sz="3300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sz="3300" b="1" dirty="0" smtClean="0">
                <a:solidFill>
                  <a:srgbClr val="0000FF"/>
                </a:solidFill>
              </a:rPr>
              <a:t>, a, </a:t>
            </a:r>
            <a:r>
              <a:rPr lang="en-US" sz="3300" b="1" dirty="0" err="1" smtClean="0">
                <a:solidFill>
                  <a:srgbClr val="0000FF"/>
                </a:solidFill>
              </a:rPr>
              <a:t>aa</a:t>
            </a:r>
            <a:r>
              <a:rPr lang="en-US" sz="3300" b="1" dirty="0" smtClean="0">
                <a:solidFill>
                  <a:srgbClr val="0000FF"/>
                </a:solidFill>
              </a:rPr>
              <a:t>, </a:t>
            </a:r>
            <a:r>
              <a:rPr lang="en-US" sz="3300" b="1" dirty="0" err="1" smtClean="0">
                <a:solidFill>
                  <a:srgbClr val="0000FF"/>
                </a:solidFill>
              </a:rPr>
              <a:t>aaa</a:t>
            </a:r>
            <a:r>
              <a:rPr lang="en-US" sz="3300" b="1" dirty="0" smtClean="0">
                <a:solidFill>
                  <a:srgbClr val="0000FF"/>
                </a:solidFill>
              </a:rPr>
              <a:t>, ... }</a:t>
            </a:r>
            <a:r>
              <a:rPr lang="en-US" b="1" dirty="0" smtClean="0">
                <a:solidFill>
                  <a:srgbClr val="0000FF"/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( a I b) * </a:t>
            </a:r>
            <a:r>
              <a:rPr lang="en-US" dirty="0" smtClean="0"/>
              <a:t>denotes the set of all strings consisting of </a:t>
            </a:r>
            <a:r>
              <a:rPr lang="en-US" dirty="0" smtClean="0">
                <a:solidFill>
                  <a:srgbClr val="FF0000"/>
                </a:solidFill>
              </a:rPr>
              <a:t>zero or more instances of a or b,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all strings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r>
              <a:rPr lang="en-US" dirty="0" smtClean="0"/>
              <a:t>: </a:t>
            </a:r>
            <a:r>
              <a:rPr lang="en-US" sz="3300" b="1" dirty="0" smtClean="0">
                <a:solidFill>
                  <a:srgbClr val="0000FF"/>
                </a:solidFill>
              </a:rPr>
              <a:t>{</a:t>
            </a:r>
            <a:r>
              <a:rPr lang="en-US" sz="3300" b="1" dirty="0" smtClean="0">
                <a:solidFill>
                  <a:srgbClr val="0000FF"/>
                </a:solidFill>
                <a:sym typeface="Symbol"/>
              </a:rPr>
              <a:t> </a:t>
            </a:r>
            <a:r>
              <a:rPr lang="en-US" sz="3300" b="1" dirty="0" smtClean="0">
                <a:solidFill>
                  <a:srgbClr val="0000FF"/>
                </a:solidFill>
              </a:rPr>
              <a:t>, a, b, </a:t>
            </a:r>
            <a:r>
              <a:rPr lang="en-US" sz="3300" b="1" dirty="0" err="1" smtClean="0">
                <a:solidFill>
                  <a:srgbClr val="0000FF"/>
                </a:solidFill>
              </a:rPr>
              <a:t>aa</a:t>
            </a:r>
            <a:r>
              <a:rPr lang="en-US" sz="3300" b="1" dirty="0" smtClean="0">
                <a:solidFill>
                  <a:srgbClr val="0000FF"/>
                </a:solidFill>
              </a:rPr>
              <a:t>, </a:t>
            </a:r>
            <a:r>
              <a:rPr lang="en-US" sz="3300" b="1" dirty="0" err="1" smtClean="0">
                <a:solidFill>
                  <a:srgbClr val="0000FF"/>
                </a:solidFill>
              </a:rPr>
              <a:t>ab</a:t>
            </a:r>
            <a:r>
              <a:rPr lang="en-US" sz="3300" b="1" dirty="0" smtClean="0">
                <a:solidFill>
                  <a:srgbClr val="0000FF"/>
                </a:solidFill>
              </a:rPr>
              <a:t>, </a:t>
            </a:r>
            <a:r>
              <a:rPr lang="en-US" sz="3300" b="1" dirty="0" err="1" smtClean="0">
                <a:solidFill>
                  <a:srgbClr val="0000FF"/>
                </a:solidFill>
              </a:rPr>
              <a:t>ba</a:t>
            </a:r>
            <a:r>
              <a:rPr lang="en-US" sz="3300" b="1" dirty="0" smtClean="0">
                <a:solidFill>
                  <a:srgbClr val="0000FF"/>
                </a:solidFill>
              </a:rPr>
              <a:t>, bb, </a:t>
            </a:r>
            <a:r>
              <a:rPr lang="en-US" sz="3300" b="1" dirty="0" err="1" smtClean="0">
                <a:solidFill>
                  <a:srgbClr val="0000FF"/>
                </a:solidFill>
              </a:rPr>
              <a:t>aaa</a:t>
            </a:r>
            <a:r>
              <a:rPr lang="en-US" sz="3300" b="1" dirty="0" smtClean="0">
                <a:solidFill>
                  <a:srgbClr val="0000FF"/>
                </a:solidFill>
              </a:rPr>
              <a:t>, ... }.</a:t>
            </a:r>
            <a:endParaRPr lang="en-US" b="1" dirty="0" smtClean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Another regular expression for same language: </a:t>
            </a:r>
            <a:r>
              <a:rPr lang="en-US" b="1" dirty="0" smtClean="0">
                <a:solidFill>
                  <a:srgbClr val="0000FF"/>
                </a:solidFill>
              </a:rPr>
              <a:t>(a* b * )*.</a:t>
            </a:r>
          </a:p>
          <a:p>
            <a:pPr algn="just">
              <a:buNone/>
            </a:pPr>
            <a:r>
              <a:rPr lang="en-US" dirty="0" smtClean="0"/>
              <a:t>5. </a:t>
            </a:r>
            <a:r>
              <a:rPr lang="en-US" b="1" dirty="0" smtClean="0">
                <a:solidFill>
                  <a:srgbClr val="FF0000"/>
                </a:solidFill>
              </a:rPr>
              <a:t>ala* b </a:t>
            </a:r>
            <a:r>
              <a:rPr lang="en-US" dirty="0" smtClean="0"/>
              <a:t>denotes the language </a:t>
            </a:r>
            <a:r>
              <a:rPr lang="en-US" sz="3600" b="1" dirty="0" smtClean="0">
                <a:solidFill>
                  <a:srgbClr val="0000FF"/>
                </a:solidFill>
              </a:rPr>
              <a:t>{a, b, </a:t>
            </a:r>
            <a:r>
              <a:rPr lang="en-US" sz="3600" b="1" dirty="0" err="1" smtClean="0">
                <a:solidFill>
                  <a:srgbClr val="0000FF"/>
                </a:solidFill>
              </a:rPr>
              <a:t>ab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aab</a:t>
            </a:r>
            <a:r>
              <a:rPr lang="en-US" sz="3600" b="1" dirty="0" smtClean="0">
                <a:solidFill>
                  <a:srgbClr val="0000FF"/>
                </a:solidFill>
              </a:rPr>
              <a:t>, </a:t>
            </a:r>
            <a:r>
              <a:rPr lang="en-US" sz="3600" b="1" dirty="0" err="1" smtClean="0">
                <a:solidFill>
                  <a:srgbClr val="0000FF"/>
                </a:solidFill>
              </a:rPr>
              <a:t>aaab</a:t>
            </a:r>
            <a:r>
              <a:rPr lang="en-US" sz="3600" b="1" dirty="0" smtClean="0">
                <a:solidFill>
                  <a:srgbClr val="0000FF"/>
                </a:solidFill>
              </a:rPr>
              <a:t>, ... }, </a:t>
            </a:r>
            <a:endParaRPr lang="en-US" b="1" dirty="0" smtClean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string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&amp; all strings consisting of </a:t>
            </a:r>
            <a:r>
              <a:rPr lang="en-US" dirty="0" smtClean="0">
                <a:solidFill>
                  <a:srgbClr val="0000FF"/>
                </a:solidFill>
              </a:rPr>
              <a:t>zero or more </a:t>
            </a:r>
            <a:r>
              <a:rPr lang="en-US" dirty="0" err="1" smtClean="0">
                <a:solidFill>
                  <a:srgbClr val="0000FF"/>
                </a:solidFill>
              </a:rPr>
              <a:t>a's</a:t>
            </a:r>
            <a:r>
              <a:rPr lang="en-US" dirty="0" smtClean="0">
                <a:solidFill>
                  <a:srgbClr val="0000FF"/>
                </a:solidFill>
              </a:rPr>
              <a:t> &amp; ending in 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Regular set</a:t>
            </a:r>
            <a:r>
              <a:rPr lang="en-US" dirty="0" smtClean="0"/>
              <a:t>: A language that can be defined by a regular expression</a:t>
            </a:r>
          </a:p>
          <a:p>
            <a:pPr algn="just"/>
            <a:r>
              <a:rPr lang="en-US" dirty="0" smtClean="0"/>
              <a:t>If two regular </a:t>
            </a:r>
            <a:r>
              <a:rPr lang="en-US" dirty="0" smtClean="0">
                <a:solidFill>
                  <a:srgbClr val="0000FF"/>
                </a:solidFill>
              </a:rPr>
              <a:t>expressions r and s </a:t>
            </a:r>
            <a:r>
              <a:rPr lang="en-US" dirty="0" smtClean="0"/>
              <a:t>denote the same regular set , we say they are equivalent and write </a:t>
            </a:r>
            <a:r>
              <a:rPr lang="en-US" b="1" dirty="0" smtClean="0">
                <a:solidFill>
                  <a:srgbClr val="0000FF"/>
                </a:solidFill>
              </a:rPr>
              <a:t>r = s</a:t>
            </a:r>
            <a:r>
              <a:rPr lang="en-US" dirty="0" smtClean="0"/>
              <a:t>. For instance, </a:t>
            </a:r>
            <a:r>
              <a:rPr lang="en-US" b="1" dirty="0" smtClean="0">
                <a:solidFill>
                  <a:srgbClr val="0000FF"/>
                </a:solidFill>
              </a:rPr>
              <a:t>(alb) = (b la).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Algebraic laws for regular expressions r, s, &amp; 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242424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 </a:t>
            </a:r>
            <a:r>
              <a:rPr lang="en-US" dirty="0" smtClean="0"/>
              <a:t>is an alphabet of basic symbols, then a </a:t>
            </a:r>
            <a:r>
              <a:rPr lang="en-US" i="1" dirty="0" smtClean="0">
                <a:solidFill>
                  <a:srgbClr val="0000FF"/>
                </a:solidFill>
              </a:rPr>
              <a:t>regular definition </a:t>
            </a:r>
            <a:r>
              <a:rPr lang="en-US" dirty="0" smtClean="0"/>
              <a:t>is a sequence of definitions of the form: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FF0000"/>
                </a:solidFill>
              </a:rPr>
              <a:t> 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</a:p>
          <a:p>
            <a:pPr algn="ctr">
              <a:buNone/>
            </a:pPr>
            <a:r>
              <a:rPr lang="en-US" baseline="-25000" dirty="0" smtClean="0">
                <a:solidFill>
                  <a:srgbClr val="FF0000"/>
                </a:solidFill>
              </a:rPr>
              <a:t>------</a:t>
            </a:r>
          </a:p>
          <a:p>
            <a:pPr algn="ctr"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  <a:sym typeface="Symbol"/>
              </a:rPr>
              <a:t>n</a:t>
            </a:r>
            <a:endParaRPr lang="en-US" baseline="-25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sz="4500" dirty="0" smtClean="0">
                <a:solidFill>
                  <a:srgbClr val="0000FF"/>
                </a:solidFill>
              </a:rPr>
              <a:t>1. Each </a:t>
            </a:r>
            <a:r>
              <a:rPr lang="en-US" sz="4500" dirty="0" err="1" smtClean="0">
                <a:solidFill>
                  <a:srgbClr val="0000FF"/>
                </a:solidFill>
              </a:rPr>
              <a:t>d</a:t>
            </a:r>
            <a:r>
              <a:rPr lang="en-US" sz="45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500" dirty="0" smtClean="0">
                <a:solidFill>
                  <a:srgbClr val="0000FF"/>
                </a:solidFill>
              </a:rPr>
              <a:t> is a new symbol, not in </a:t>
            </a:r>
            <a:r>
              <a:rPr lang="en-US" sz="4500" dirty="0" smtClean="0">
                <a:solidFill>
                  <a:srgbClr val="0000FF"/>
                </a:solidFill>
                <a:sym typeface="Symbol"/>
              </a:rPr>
              <a:t></a:t>
            </a:r>
            <a:r>
              <a:rPr lang="en-US" sz="4500" dirty="0" smtClean="0">
                <a:solidFill>
                  <a:srgbClr val="0000FF"/>
                </a:solidFill>
              </a:rPr>
              <a:t> and not the same as any other of the </a:t>
            </a:r>
            <a:r>
              <a:rPr lang="en-US" sz="4500" dirty="0" err="1" smtClean="0">
                <a:solidFill>
                  <a:srgbClr val="0000FF"/>
                </a:solidFill>
              </a:rPr>
              <a:t>d's</a:t>
            </a:r>
            <a:r>
              <a:rPr lang="en-US" sz="4500" dirty="0" smtClean="0">
                <a:solidFill>
                  <a:srgbClr val="0000FF"/>
                </a:solidFill>
              </a:rPr>
              <a:t>, </a:t>
            </a:r>
          </a:p>
          <a:p>
            <a:r>
              <a:rPr lang="en-US" sz="4500" dirty="0" smtClean="0">
                <a:solidFill>
                  <a:srgbClr val="0000FF"/>
                </a:solidFill>
              </a:rPr>
              <a:t>2. Each </a:t>
            </a:r>
            <a:r>
              <a:rPr lang="en-US" sz="4500" dirty="0" err="1" smtClean="0">
                <a:solidFill>
                  <a:srgbClr val="0000FF"/>
                </a:solidFill>
              </a:rPr>
              <a:t>r</a:t>
            </a:r>
            <a:r>
              <a:rPr lang="en-US" sz="45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4500" dirty="0" smtClean="0">
                <a:solidFill>
                  <a:srgbClr val="0000FF"/>
                </a:solidFill>
              </a:rPr>
              <a:t> is a regular expression over the alphabet</a:t>
            </a:r>
            <a:r>
              <a:rPr lang="en-US" sz="4500" dirty="0" smtClean="0">
                <a:solidFill>
                  <a:srgbClr val="0000FF"/>
                </a:solidFill>
                <a:sym typeface="Symbol"/>
              </a:rPr>
              <a:t> </a:t>
            </a:r>
            <a:r>
              <a:rPr lang="en-US" sz="4500" dirty="0" smtClean="0">
                <a:solidFill>
                  <a:srgbClr val="0000FF"/>
                </a:solidFill>
              </a:rPr>
              <a:t>U {d</a:t>
            </a:r>
            <a:r>
              <a:rPr lang="en-US" sz="4500" baseline="-25000" dirty="0" smtClean="0">
                <a:solidFill>
                  <a:srgbClr val="0000FF"/>
                </a:solidFill>
              </a:rPr>
              <a:t>1</a:t>
            </a:r>
            <a:r>
              <a:rPr lang="en-US" sz="4500" dirty="0" smtClean="0">
                <a:solidFill>
                  <a:srgbClr val="0000FF"/>
                </a:solidFill>
              </a:rPr>
              <a:t> , d</a:t>
            </a:r>
            <a:r>
              <a:rPr lang="en-US" sz="4500" baseline="-25000" dirty="0" smtClean="0">
                <a:solidFill>
                  <a:srgbClr val="0000FF"/>
                </a:solidFill>
              </a:rPr>
              <a:t>2</a:t>
            </a:r>
            <a:r>
              <a:rPr lang="en-US" sz="4500" dirty="0" smtClean="0">
                <a:solidFill>
                  <a:srgbClr val="0000FF"/>
                </a:solidFill>
              </a:rPr>
              <a:t> , . . . , d</a:t>
            </a:r>
            <a:r>
              <a:rPr lang="en-US" sz="4500" baseline="-25000" dirty="0" smtClean="0">
                <a:solidFill>
                  <a:srgbClr val="0000FF"/>
                </a:solidFill>
              </a:rPr>
              <a:t>i-1</a:t>
            </a:r>
            <a:endParaRPr lang="en-US" sz="4500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endParaRPr lang="en-US" sz="900" dirty="0" smtClean="0"/>
          </a:p>
          <a:p>
            <a:pPr algn="just"/>
            <a:r>
              <a:rPr lang="en-US" dirty="0" smtClean="0"/>
              <a:t>By restricting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 </a:t>
            </a:r>
            <a:r>
              <a:rPr lang="en-US" dirty="0" smtClean="0"/>
              <a:t>&amp; previously defined </a:t>
            </a:r>
            <a:r>
              <a:rPr lang="en-US" dirty="0" err="1" smtClean="0">
                <a:solidFill>
                  <a:srgbClr val="0000FF"/>
                </a:solidFill>
              </a:rPr>
              <a:t>d's</a:t>
            </a:r>
            <a:r>
              <a:rPr lang="en-US" dirty="0" smtClean="0"/>
              <a:t>, we avoid recursive definitions, and we can construct a regular expression over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 </a:t>
            </a:r>
            <a:r>
              <a:rPr lang="en-US" dirty="0" smtClean="0"/>
              <a:t>alone, for each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How: first replacing uses of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in 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(which cannot use any of the </a:t>
            </a:r>
            <a:r>
              <a:rPr lang="en-US" dirty="0" err="1" smtClean="0"/>
              <a:t>d's</a:t>
            </a:r>
            <a:r>
              <a:rPr lang="en-US" dirty="0" smtClean="0"/>
              <a:t> except for d</a:t>
            </a:r>
            <a:r>
              <a:rPr lang="en-US" baseline="-25000" dirty="0" smtClean="0"/>
              <a:t>1</a:t>
            </a:r>
            <a:r>
              <a:rPr lang="en-US" dirty="0" smtClean="0"/>
              <a:t>), then replacing uses of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and d</a:t>
            </a:r>
            <a:r>
              <a:rPr lang="en-US" baseline="-25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in r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and (the substituted) 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, and so 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Finally, in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replace each </a:t>
            </a:r>
            <a:r>
              <a:rPr lang="en-US" dirty="0" err="1" smtClean="0">
                <a:solidFill>
                  <a:srgbClr val="0000FF"/>
                </a:solidFill>
              </a:rPr>
              <a:t>d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, for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= 1 , 2, . . . , n - 1 </a:t>
            </a:r>
            <a:r>
              <a:rPr lang="en-US" dirty="0" smtClean="0"/>
              <a:t>, by the substituted version of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, each of which has only symbols of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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the lexical analyzer &amp; the parser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15525" cy="329184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C identifiers are strings of letters, digits, and underscores. Here is a regular definition for the language of C identifiers. We shall conventionally use italics for the symbols defined in regular definitions.</a:t>
            </a: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letter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pl-PL" b="1" dirty="0" smtClean="0">
                <a:solidFill>
                  <a:srgbClr val="0000FF"/>
                </a:solidFill>
              </a:rPr>
              <a:t>A I B I · · · l z l a l b l · · · l z l </a:t>
            </a:r>
            <a:r>
              <a:rPr lang="en-US" b="1" dirty="0" smtClean="0">
                <a:solidFill>
                  <a:srgbClr val="0000FF"/>
                </a:solidFill>
              </a:rPr>
              <a:t>–</a:t>
            </a:r>
            <a:endParaRPr lang="pl-PL" b="1" dirty="0" smtClean="0">
              <a:solidFill>
                <a:srgbClr val="0000FF"/>
              </a:solidFill>
            </a:endParaRP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digit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0|</a:t>
            </a:r>
            <a:r>
              <a:rPr lang="pt-BR" b="1" dirty="0" smtClean="0">
                <a:solidFill>
                  <a:srgbClr val="0000FF"/>
                </a:solidFill>
              </a:rPr>
              <a:t> 1 | · · ·| 9</a:t>
            </a:r>
          </a:p>
          <a:p>
            <a:pPr algn="just"/>
            <a:endParaRPr lang="en-US" b="1" dirty="0" smtClean="0">
              <a:solidFill>
                <a:srgbClr val="0000FF"/>
              </a:solidFill>
            </a:endParaRPr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id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en-US" b="1" dirty="0" smtClean="0">
                <a:solidFill>
                  <a:srgbClr val="0000FF"/>
                </a:solidFill>
              </a:rPr>
              <a:t>letter _ ( letter- I digit ) *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Example : Unsigned numbers (integer or floating point) are strings such as 5280, 0 . 0 1234, 6 . 336E4, or 1 . 89E-4.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digit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0|</a:t>
            </a:r>
            <a:r>
              <a:rPr lang="pt-BR" dirty="0" smtClean="0">
                <a:solidFill>
                  <a:srgbClr val="FF0000"/>
                </a:solidFill>
              </a:rPr>
              <a:t> 1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pt-BR" dirty="0" smtClean="0">
                <a:solidFill>
                  <a:srgbClr val="FF0000"/>
                </a:solidFill>
              </a:rPr>
              <a:t>· · ·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|</a:t>
            </a:r>
            <a:r>
              <a:rPr lang="pt-BR" dirty="0" smtClean="0">
                <a:solidFill>
                  <a:srgbClr val="FF0000"/>
                </a:solidFill>
              </a:rPr>
              <a:t> 9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digits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digit </a:t>
            </a:r>
            <a:r>
              <a:rPr lang="en-US" dirty="0" err="1" smtClean="0">
                <a:solidFill>
                  <a:srgbClr val="FF0000"/>
                </a:solidFill>
              </a:rPr>
              <a:t>digit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optionalFraction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. digits I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optionalExponent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it-IT" dirty="0" smtClean="0">
                <a:solidFill>
                  <a:srgbClr val="FF0000"/>
                </a:solidFill>
              </a:rPr>
              <a:t>( E ( + I - I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it-IT" dirty="0" smtClean="0">
                <a:solidFill>
                  <a:srgbClr val="FF0000"/>
                </a:solidFill>
              </a:rPr>
              <a:t> ) digits ) I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endParaRPr lang="it-IT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number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solidFill>
                  <a:srgbClr val="FF0000"/>
                </a:solidFill>
              </a:rPr>
              <a:t>digits </a:t>
            </a:r>
            <a:r>
              <a:rPr lang="en-US" dirty="0" err="1" smtClean="0">
                <a:solidFill>
                  <a:srgbClr val="FF0000"/>
                </a:solidFill>
              </a:rPr>
              <a:t>optionalFraction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optionalExponent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mtClean="0"/>
              <a:t>Abbreviations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basic operations generate all possible regular expressions, but there are common abbreviations used for convenience.  Typical examples:</a:t>
            </a:r>
          </a:p>
        </p:txBody>
      </p:sp>
      <p:graphicFrame>
        <p:nvGraphicFramePr>
          <p:cNvPr id="9" name="Group 35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14400" y="3276600"/>
          <a:ext cx="7315200" cy="2971801"/>
        </p:xfrm>
        <a:graphic>
          <a:graphicData uri="http://schemas.openxmlformats.org/drawingml/2006/table">
            <a:tbl>
              <a:tblPr/>
              <a:tblGrid>
                <a:gridCol w="1219200"/>
                <a:gridCol w="1981200"/>
                <a:gridCol w="4114800"/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Abbr.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(rr*)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occurrences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 | 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1 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(a|b|…|z)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character in given 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[abxyz]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(a|b|x|y|z)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of the given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graphicFrame>
        <p:nvGraphicFramePr>
          <p:cNvPr id="5" name="Group 44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182688" y="2017713"/>
          <a:ext cx="7772400" cy="3290888"/>
        </p:xfrm>
        <a:graphic>
          <a:graphicData uri="http://schemas.openxmlformats.org/drawingml/2006/table">
            <a:tbl>
              <a:tblPr/>
              <a:tblGrid>
                <a:gridCol w="2551112"/>
                <a:gridCol w="5221288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+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!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=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character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1 . </a:t>
            </a:r>
            <a:r>
              <a:rPr lang="en-US" b="1" i="1" dirty="0" smtClean="0">
                <a:solidFill>
                  <a:srgbClr val="0000FF"/>
                </a:solidFill>
              </a:rPr>
              <a:t>One or more instances</a:t>
            </a:r>
            <a:r>
              <a:rPr lang="en-US" dirty="0" smtClean="0"/>
              <a:t>. The unary, postfix operator </a:t>
            </a:r>
            <a:r>
              <a:rPr lang="en-US" b="1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represents the positive closure of a regular expression and its language.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That is, if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 is a regular expression, then </a:t>
            </a:r>
            <a:r>
              <a:rPr lang="en-US" b="1" dirty="0" smtClean="0">
                <a:solidFill>
                  <a:srgbClr val="0000FF"/>
                </a:solidFill>
              </a:rPr>
              <a:t>(r)</a:t>
            </a:r>
            <a:r>
              <a:rPr lang="en-US" b="1" baseline="30000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denotes the language </a:t>
            </a:r>
            <a:r>
              <a:rPr lang="en-US" b="1" dirty="0" smtClean="0">
                <a:solidFill>
                  <a:srgbClr val="0000FF"/>
                </a:solidFill>
              </a:rPr>
              <a:t>(L(r) ) </a:t>
            </a:r>
            <a:r>
              <a:rPr lang="en-US" baseline="30000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operator </a:t>
            </a:r>
            <a:r>
              <a:rPr lang="en-US" b="1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has the same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as the operator </a:t>
            </a:r>
            <a:r>
              <a:rPr lang="en-US" b="1" dirty="0" smtClean="0">
                <a:solidFill>
                  <a:srgbClr val="0000FF"/>
                </a:solidFill>
              </a:rPr>
              <a:t>*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Two useful algebraic laws, r</a:t>
            </a:r>
            <a:r>
              <a:rPr lang="en-US" b="1" dirty="0" smtClean="0">
                <a:solidFill>
                  <a:srgbClr val="0000FF"/>
                </a:solidFill>
              </a:rPr>
              <a:t>* = r</a:t>
            </a:r>
            <a:r>
              <a:rPr lang="en-US" b="1" baseline="30000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 |e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b="1" baseline="30000" dirty="0" smtClean="0">
                <a:solidFill>
                  <a:srgbClr val="0000FF"/>
                </a:solidFill>
              </a:rPr>
              <a:t>+</a:t>
            </a:r>
            <a:r>
              <a:rPr lang="en-US" b="1" dirty="0" smtClean="0">
                <a:solidFill>
                  <a:srgbClr val="0000FF"/>
                </a:solidFill>
              </a:rPr>
              <a:t> = </a:t>
            </a:r>
            <a:r>
              <a:rPr lang="en-US" b="1" dirty="0" err="1" smtClean="0">
                <a:solidFill>
                  <a:srgbClr val="0000FF"/>
                </a:solidFill>
              </a:rPr>
              <a:t>rr</a:t>
            </a:r>
            <a:r>
              <a:rPr lang="en-US" b="1" dirty="0" smtClean="0">
                <a:solidFill>
                  <a:srgbClr val="0000FF"/>
                </a:solidFill>
              </a:rPr>
              <a:t>* = r*r</a:t>
            </a:r>
            <a:r>
              <a:rPr lang="en-US" dirty="0" smtClean="0"/>
              <a:t> relate the </a:t>
            </a:r>
            <a:r>
              <a:rPr lang="en-US" dirty="0" err="1" smtClean="0"/>
              <a:t>Kleene</a:t>
            </a:r>
            <a:r>
              <a:rPr lang="en-US" dirty="0" smtClean="0"/>
              <a:t> closure &amp;  positive closure.</a:t>
            </a:r>
          </a:p>
          <a:p>
            <a:pPr algn="just"/>
            <a:r>
              <a:rPr lang="en-US" dirty="0" smtClean="0"/>
              <a:t>2. </a:t>
            </a:r>
            <a:r>
              <a:rPr lang="en-US" b="1" i="1" dirty="0" smtClean="0">
                <a:solidFill>
                  <a:srgbClr val="0000FF"/>
                </a:solidFill>
              </a:rPr>
              <a:t>Zero or one instance</a:t>
            </a:r>
            <a:r>
              <a:rPr lang="en-US" dirty="0" smtClean="0"/>
              <a:t>. The unary postfix operator </a:t>
            </a:r>
            <a:r>
              <a:rPr lang="en-US" b="1" dirty="0" smtClean="0">
                <a:solidFill>
                  <a:srgbClr val="0000FF"/>
                </a:solidFill>
              </a:rPr>
              <a:t>?</a:t>
            </a:r>
            <a:r>
              <a:rPr lang="en-US" dirty="0" smtClean="0"/>
              <a:t> means "zero or one occurrence." That is, </a:t>
            </a:r>
            <a:r>
              <a:rPr lang="en-US" b="1" dirty="0" smtClean="0">
                <a:solidFill>
                  <a:srgbClr val="0000FF"/>
                </a:solidFill>
              </a:rPr>
              <a:t>r? </a:t>
            </a:r>
            <a:r>
              <a:rPr lang="en-US" dirty="0" smtClean="0"/>
              <a:t>is equivalent to </a:t>
            </a:r>
            <a:r>
              <a:rPr lang="en-US" b="1" dirty="0" smtClean="0">
                <a:solidFill>
                  <a:srgbClr val="0000FF"/>
                </a:solidFill>
              </a:rPr>
              <a:t>r l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dirty="0" smtClean="0"/>
              <a:t> , or put another way, </a:t>
            </a:r>
            <a:r>
              <a:rPr lang="en-US" b="1" dirty="0" smtClean="0">
                <a:solidFill>
                  <a:srgbClr val="0000FF"/>
                </a:solidFill>
              </a:rPr>
              <a:t>L (r?) = L (r) U {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en-US" b="1" dirty="0" smtClean="0">
                <a:solidFill>
                  <a:srgbClr val="0000FF"/>
                </a:solidFill>
              </a:rPr>
              <a:t>}.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?</a:t>
            </a:r>
            <a:r>
              <a:rPr lang="en-US" dirty="0" smtClean="0"/>
              <a:t> operator has the same 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0000FF"/>
                </a:solidFill>
              </a:rPr>
              <a:t>*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 .</a:t>
            </a:r>
          </a:p>
          <a:p>
            <a:pPr algn="just"/>
            <a:r>
              <a:rPr lang="en-US" dirty="0" smtClean="0"/>
              <a:t>3. </a:t>
            </a:r>
            <a:r>
              <a:rPr lang="en-US" b="1" i="1" dirty="0" smtClean="0">
                <a:solidFill>
                  <a:srgbClr val="0000FF"/>
                </a:solidFill>
              </a:rPr>
              <a:t>Character classes</a:t>
            </a:r>
            <a:r>
              <a:rPr lang="en-US" dirty="0" smtClean="0"/>
              <a:t>. A regular expression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l a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| · · · I a</a:t>
            </a:r>
            <a:r>
              <a:rPr lang="en-US" b="1" baseline="-25000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, where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's are each symbols of the alphabet, can be replaced by the shorthand [a</a:t>
            </a:r>
            <a:r>
              <a:rPr lang="en-US" baseline="-25000" dirty="0" smtClean="0"/>
              <a:t>1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· · · a</a:t>
            </a:r>
            <a:r>
              <a:rPr lang="en-US" baseline="-25000" dirty="0" smtClean="0"/>
              <a:t>n</a:t>
            </a:r>
            <a:r>
              <a:rPr lang="en-US" dirty="0" smtClean="0"/>
              <a:t>].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, a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 , . · · , a</a:t>
            </a:r>
            <a:r>
              <a:rPr lang="en-US" b="1" baseline="-25000" dirty="0" smtClean="0">
                <a:solidFill>
                  <a:srgbClr val="0000FF"/>
                </a:solidFill>
              </a:rPr>
              <a:t>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form a logical sequence, e.g., consecutive uppercase letters, lowercase letters, or digits, we can replace them by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-a</a:t>
            </a:r>
            <a:r>
              <a:rPr lang="en-US" b="1" baseline="-25000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, that is, just the first and last separated by a hyphen.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] == </a:t>
            </a:r>
            <a:r>
              <a:rPr lang="en-US" b="1" dirty="0" err="1" smtClean="0">
                <a:solidFill>
                  <a:srgbClr val="FF0000"/>
                </a:solidFill>
              </a:rPr>
              <a:t>a|b|c</a:t>
            </a:r>
            <a:r>
              <a:rPr lang="en-US" b="1" dirty="0" smtClean="0">
                <a:solidFill>
                  <a:srgbClr val="FF0000"/>
                </a:solidFill>
              </a:rPr>
              <a:t>,              [a-z] == </a:t>
            </a:r>
            <a:r>
              <a:rPr lang="en-US" b="1" dirty="0" err="1" smtClean="0">
                <a:solidFill>
                  <a:srgbClr val="FF0000"/>
                </a:solidFill>
              </a:rPr>
              <a:t>a|b</a:t>
            </a:r>
            <a:r>
              <a:rPr lang="en-US" b="1" dirty="0" smtClean="0">
                <a:solidFill>
                  <a:srgbClr val="FF0000"/>
                </a:solidFill>
              </a:rPr>
              <a:t>| · · · |z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85035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Build a piece of code that examines the input string &amp; finds a prefix that is a lexeme matching one of the patterns.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429000"/>
            <a:ext cx="5833269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2957528" cy="31242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Terminals: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if, then, else, </a:t>
            </a:r>
            <a:r>
              <a:rPr lang="en-US" b="1" dirty="0" err="1" smtClean="0">
                <a:solidFill>
                  <a:srgbClr val="FF0000"/>
                </a:solidFill>
              </a:rPr>
              <a:t>relop</a:t>
            </a:r>
            <a:r>
              <a:rPr lang="en-US" b="1" dirty="0" smtClean="0">
                <a:solidFill>
                  <a:srgbClr val="FF0000"/>
                </a:solidFill>
              </a:rPr>
              <a:t> , id,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number---</a:t>
            </a:r>
            <a:r>
              <a:rPr lang="en-US" dirty="0" smtClean="0"/>
              <a:t>names of tokens 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2280" y="457195"/>
            <a:ext cx="6035040" cy="29148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00800" y="60960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</a:rPr>
              <a:t>Patterns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7152" y="3819536"/>
            <a:ext cx="5029200" cy="24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2026444" y="414338"/>
            <a:ext cx="2990850" cy="6522243"/>
          </a:xfrm>
          <a:custGeom>
            <a:avLst/>
            <a:gdLst>
              <a:gd name="connsiteX0" fmla="*/ 59531 w 2990850"/>
              <a:gd name="connsiteY0" fmla="*/ 0 h 6522243"/>
              <a:gd name="connsiteX1" fmla="*/ 831056 w 2990850"/>
              <a:gd name="connsiteY1" fmla="*/ 1085850 h 6522243"/>
              <a:gd name="connsiteX2" fmla="*/ 602456 w 2990850"/>
              <a:gd name="connsiteY2" fmla="*/ 2228850 h 6522243"/>
              <a:gd name="connsiteX3" fmla="*/ 945356 w 2990850"/>
              <a:gd name="connsiteY3" fmla="*/ 2085975 h 6522243"/>
              <a:gd name="connsiteX4" fmla="*/ 602456 w 2990850"/>
              <a:gd name="connsiteY4" fmla="*/ 3086100 h 6522243"/>
              <a:gd name="connsiteX5" fmla="*/ 2531269 w 2990850"/>
              <a:gd name="connsiteY5" fmla="*/ 3629025 h 6522243"/>
              <a:gd name="connsiteX6" fmla="*/ 2631281 w 2990850"/>
              <a:gd name="connsiteY6" fmla="*/ 4529137 h 6522243"/>
              <a:gd name="connsiteX7" fmla="*/ 373856 w 2990850"/>
              <a:gd name="connsiteY7" fmla="*/ 6243637 h 6522243"/>
              <a:gd name="connsiteX8" fmla="*/ 388144 w 2990850"/>
              <a:gd name="connsiteY8" fmla="*/ 6200775 h 652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0850" h="6522243">
                <a:moveTo>
                  <a:pt x="59531" y="0"/>
                </a:moveTo>
                <a:cubicBezTo>
                  <a:pt x="400050" y="357187"/>
                  <a:pt x="740569" y="714375"/>
                  <a:pt x="831056" y="1085850"/>
                </a:cubicBezTo>
                <a:cubicBezTo>
                  <a:pt x="921543" y="1457325"/>
                  <a:pt x="583406" y="2062163"/>
                  <a:pt x="602456" y="2228850"/>
                </a:cubicBezTo>
                <a:cubicBezTo>
                  <a:pt x="621506" y="2395537"/>
                  <a:pt x="945356" y="1943100"/>
                  <a:pt x="945356" y="2085975"/>
                </a:cubicBezTo>
                <a:cubicBezTo>
                  <a:pt x="945356" y="2228850"/>
                  <a:pt x="338137" y="2828925"/>
                  <a:pt x="602456" y="3086100"/>
                </a:cubicBezTo>
                <a:cubicBezTo>
                  <a:pt x="866775" y="3343275"/>
                  <a:pt x="2193132" y="3388519"/>
                  <a:pt x="2531269" y="3629025"/>
                </a:cubicBezTo>
                <a:cubicBezTo>
                  <a:pt x="2869406" y="3869531"/>
                  <a:pt x="2990850" y="4093368"/>
                  <a:pt x="2631281" y="4529137"/>
                </a:cubicBezTo>
                <a:cubicBezTo>
                  <a:pt x="2271712" y="4964906"/>
                  <a:pt x="747712" y="5965031"/>
                  <a:pt x="373856" y="6243637"/>
                </a:cubicBezTo>
                <a:cubicBezTo>
                  <a:pt x="0" y="6522243"/>
                  <a:pt x="194072" y="6361509"/>
                  <a:pt x="388144" y="6200775"/>
                </a:cubicBezTo>
              </a:path>
            </a:pathLst>
          </a:cu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6970" y="3581400"/>
            <a:ext cx="4788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</a:rPr>
              <a:t>ws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sym typeface="Symbol"/>
              </a:rPr>
              <a:t></a:t>
            </a:r>
            <a:r>
              <a:rPr lang="en-US" sz="2800" b="1" dirty="0" smtClean="0">
                <a:solidFill>
                  <a:srgbClr val="00B050"/>
                </a:solidFill>
              </a:rPr>
              <a:t> ( blank | tab | newline )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+</a:t>
            </a:r>
            <a:endParaRPr lang="en-US" sz="2800" b="1" baseline="300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2460" y="4738270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blank, tab, newline </a:t>
            </a:r>
            <a:r>
              <a:rPr lang="en-US" dirty="0" smtClean="0"/>
              <a:t>are abstract symbols. </a:t>
            </a:r>
          </a:p>
          <a:p>
            <a:r>
              <a:rPr lang="en-US" dirty="0" smtClean="0"/>
              <a:t>Token </a:t>
            </a:r>
            <a:r>
              <a:rPr lang="en-US" dirty="0" err="1" smtClean="0">
                <a:solidFill>
                  <a:srgbClr val="0000FF"/>
                </a:solidFill>
              </a:rPr>
              <a:t>ws</a:t>
            </a:r>
            <a:r>
              <a:rPr lang="en-US" dirty="0" smtClean="0"/>
              <a:t> is different from the other tokens in that , when we recognize it, we do not return it to the parser, but rather restart the lexical analysis from the character that follows the whitespace.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0480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For each lexeme or family of lexemes, which </a:t>
            </a:r>
            <a:r>
              <a:rPr lang="en-US" dirty="0" smtClean="0">
                <a:solidFill>
                  <a:srgbClr val="0000FF"/>
                </a:solidFill>
              </a:rPr>
              <a:t>token name is returned to the parser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what attribute value, is returned</a:t>
            </a:r>
            <a:r>
              <a:rPr lang="en-US" dirty="0" smtClean="0"/>
              <a:t>. </a:t>
            </a:r>
          </a:p>
          <a:p>
            <a:pPr marL="731520" algn="just">
              <a:buFont typeface="Wingdings" pitchFamily="2" charset="2"/>
              <a:buChar char="Ø"/>
            </a:pPr>
            <a:r>
              <a:rPr lang="en-US" dirty="0" smtClean="0"/>
              <a:t>06 relational operators are used as the </a:t>
            </a:r>
            <a:r>
              <a:rPr lang="en-US" dirty="0" smtClean="0">
                <a:solidFill>
                  <a:srgbClr val="FF0000"/>
                </a:solidFill>
              </a:rPr>
              <a:t>attribute value</a:t>
            </a:r>
            <a:r>
              <a:rPr lang="en-US" dirty="0" smtClean="0"/>
              <a:t>, in order to indicate which instance of the token </a:t>
            </a:r>
            <a:r>
              <a:rPr lang="en-US" b="1" dirty="0" err="1" smtClean="0"/>
              <a:t>relop</a:t>
            </a:r>
            <a:r>
              <a:rPr lang="en-US" dirty="0" smtClean="0"/>
              <a:t> we have found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745" y="1371598"/>
            <a:ext cx="5852160" cy="410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304800"/>
            <a:ext cx="6598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Tokens, their patterns, and attribute values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convert patterns into stylized flowcharts</a:t>
            </a:r>
            <a:r>
              <a:rPr lang="en-US" dirty="0" smtClean="0"/>
              <a:t>: "</a:t>
            </a:r>
            <a:r>
              <a:rPr lang="en-US" b="1" dirty="0" smtClean="0">
                <a:solidFill>
                  <a:srgbClr val="FF0000"/>
                </a:solidFill>
              </a:rPr>
              <a:t>transition diagrams</a:t>
            </a:r>
            <a:r>
              <a:rPr lang="en-US" dirty="0" smtClean="0"/>
              <a:t>" 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Transition diagrams have a collection of </a:t>
            </a:r>
            <a:r>
              <a:rPr lang="en-US" dirty="0" smtClean="0">
                <a:solidFill>
                  <a:srgbClr val="0000FF"/>
                </a:solidFill>
              </a:rPr>
              <a:t>nodes or circles, called states.</a:t>
            </a:r>
            <a:r>
              <a:rPr lang="en-US" dirty="0" smtClean="0"/>
              <a:t> 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Each state represents </a:t>
            </a:r>
            <a:r>
              <a:rPr lang="en-US" dirty="0" smtClean="0">
                <a:solidFill>
                  <a:srgbClr val="0000FF"/>
                </a:solidFill>
              </a:rPr>
              <a:t>a condition</a:t>
            </a:r>
            <a:r>
              <a:rPr lang="en-US" dirty="0" smtClean="0"/>
              <a:t> that could occur during the process of scanning the input looking </a:t>
            </a:r>
            <a:r>
              <a:rPr lang="en-US" dirty="0" smtClean="0">
                <a:solidFill>
                  <a:srgbClr val="0000FF"/>
                </a:solidFill>
              </a:rPr>
              <a:t>for a lexeme that matches one of several patterns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Other Tasks: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Stripping </a:t>
            </a:r>
            <a:r>
              <a:rPr lang="en-US" dirty="0"/>
              <a:t>out comments and whitespace (blank, newline, tab, </a:t>
            </a:r>
            <a:r>
              <a:rPr lang="en-US" dirty="0" smtClean="0"/>
              <a:t>and perhaps </a:t>
            </a:r>
            <a:r>
              <a:rPr lang="en-US" dirty="0"/>
              <a:t>other characters that are used to separate tokens in the input). </a:t>
            </a:r>
            <a:endParaRPr lang="en-US" dirty="0" smtClean="0"/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Correlating </a:t>
            </a:r>
            <a:r>
              <a:rPr lang="en-US" dirty="0"/>
              <a:t>error messages generated by the compiler with the </a:t>
            </a:r>
            <a:r>
              <a:rPr lang="en-US" dirty="0" smtClean="0"/>
              <a:t>source program</a:t>
            </a:r>
            <a:r>
              <a:rPr lang="en-US" dirty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Edges</a:t>
            </a:r>
            <a:r>
              <a:rPr lang="en-US" dirty="0" smtClean="0"/>
              <a:t> are directed from </a:t>
            </a:r>
            <a:r>
              <a:rPr lang="en-US" dirty="0" smtClean="0">
                <a:solidFill>
                  <a:srgbClr val="0000FF"/>
                </a:solidFill>
              </a:rPr>
              <a:t>one state to another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Each edge is </a:t>
            </a:r>
            <a:r>
              <a:rPr lang="en-US" b="1" dirty="0" smtClean="0">
                <a:solidFill>
                  <a:srgbClr val="0000FF"/>
                </a:solidFill>
              </a:rPr>
              <a:t>labeled</a:t>
            </a:r>
            <a:r>
              <a:rPr lang="en-US" dirty="0" smtClean="0"/>
              <a:t> by a </a:t>
            </a:r>
            <a:r>
              <a:rPr lang="en-US" dirty="0" smtClean="0">
                <a:solidFill>
                  <a:srgbClr val="C00000"/>
                </a:solidFill>
              </a:rPr>
              <a:t>symbol or set of symbols</a:t>
            </a:r>
            <a:r>
              <a:rPr lang="en-US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If we are in some </a:t>
            </a:r>
            <a:r>
              <a:rPr lang="en-US" dirty="0" smtClean="0">
                <a:solidFill>
                  <a:srgbClr val="0000FF"/>
                </a:solidFill>
              </a:rPr>
              <a:t>state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, &amp; the next input symbol </a:t>
            </a:r>
            <a:r>
              <a:rPr lang="en-US" dirty="0" smtClean="0">
                <a:solidFill>
                  <a:srgbClr val="0000FF"/>
                </a:solidFill>
              </a:rPr>
              <a:t>is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we look for an edge </a:t>
            </a:r>
            <a:r>
              <a:rPr lang="en-US" dirty="0" smtClean="0">
                <a:solidFill>
                  <a:srgbClr val="0000FF"/>
                </a:solidFill>
              </a:rPr>
              <a:t>out of state s labeled by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(and perhaps by other symbols, as well).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If such an edge found, advance the forward pointer &amp; enter the state of the transition diagram to which that edge leads. </a:t>
            </a:r>
          </a:p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transition diagrams are deterministic</a:t>
            </a:r>
          </a:p>
          <a:p>
            <a:pPr marL="64008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there is </a:t>
            </a:r>
            <a:r>
              <a:rPr lang="en-US" dirty="0" smtClean="0">
                <a:solidFill>
                  <a:srgbClr val="0000FF"/>
                </a:solidFill>
              </a:rPr>
              <a:t>never more than one edge out of a given state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00FF"/>
                </a:solidFill>
              </a:rPr>
              <a:t>a given symbol</a:t>
            </a:r>
            <a:r>
              <a:rPr lang="en-US" dirty="0" smtClean="0"/>
              <a:t> among its labels.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1. Certain states are said to be </a:t>
            </a:r>
            <a:r>
              <a:rPr lang="en-US" b="1" dirty="0" smtClean="0">
                <a:solidFill>
                  <a:srgbClr val="0000FF"/>
                </a:solidFill>
              </a:rPr>
              <a:t>accepting,  or final</a:t>
            </a:r>
            <a:r>
              <a:rPr lang="en-US" dirty="0" smtClean="0"/>
              <a:t>. These states indicate that a lexeme has been found. We always indicate an </a:t>
            </a:r>
            <a:r>
              <a:rPr lang="en-US" dirty="0" smtClean="0">
                <a:solidFill>
                  <a:srgbClr val="0000FF"/>
                </a:solidFill>
              </a:rPr>
              <a:t>accepting state by a double circle</a:t>
            </a:r>
            <a:r>
              <a:rPr lang="en-US" dirty="0" smtClean="0"/>
              <a:t>, and if there is an action to be taken - typically returning a token and an attribute value to the parser - we shall attach that action to the accepting state.</a:t>
            </a:r>
          </a:p>
          <a:p>
            <a:pPr algn="just">
              <a:buNone/>
            </a:pPr>
            <a:r>
              <a:rPr lang="en-US" dirty="0" smtClean="0"/>
              <a:t>2. In addition, if it is necessary to retract the forward pointer one position (i.e., the lexeme does not include the symbol that got us to the accepting state), then we shall additionally place </a:t>
            </a:r>
            <a:r>
              <a:rPr lang="en-US" b="1" dirty="0" smtClean="0">
                <a:solidFill>
                  <a:srgbClr val="0000FF"/>
                </a:solidFill>
              </a:rPr>
              <a:t>a*</a:t>
            </a:r>
            <a:r>
              <a:rPr lang="en-US" dirty="0" smtClean="0"/>
              <a:t> near that accepting state. </a:t>
            </a:r>
          </a:p>
          <a:p>
            <a:pPr algn="just">
              <a:buNone/>
            </a:pPr>
            <a:r>
              <a:rPr lang="en-US" dirty="0" smtClean="0"/>
              <a:t>3. One state is designated the </a:t>
            </a:r>
            <a:r>
              <a:rPr lang="en-US" dirty="0" smtClean="0">
                <a:solidFill>
                  <a:srgbClr val="0000FF"/>
                </a:solidFill>
              </a:rPr>
              <a:t>start state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00FF"/>
                </a:solidFill>
              </a:rPr>
              <a:t>initial state</a:t>
            </a:r>
            <a:r>
              <a:rPr lang="en-US" dirty="0" smtClean="0"/>
              <a:t>; it is indicated by an </a:t>
            </a:r>
            <a:r>
              <a:rPr lang="en-US" dirty="0" smtClean="0">
                <a:solidFill>
                  <a:srgbClr val="0000FF"/>
                </a:solidFill>
              </a:rPr>
              <a:t>edge, labeled "start</a:t>
            </a:r>
            <a:r>
              <a:rPr lang="en-US" dirty="0" smtClean="0"/>
              <a:t>," entering from nowhere. </a:t>
            </a:r>
            <a:r>
              <a:rPr lang="en-US" dirty="0" smtClean="0">
                <a:solidFill>
                  <a:srgbClr val="0000FF"/>
                </a:solidFill>
              </a:rPr>
              <a:t>The transition diagram always begins in the start state before any input symbols have been read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Example</a:t>
            </a:r>
            <a:r>
              <a:rPr lang="en-US" dirty="0" smtClean="0"/>
              <a:t>:  Transition diagram that recognizes the lexemes matching the token </a:t>
            </a:r>
            <a:r>
              <a:rPr lang="en-US" b="1" dirty="0" err="1" smtClean="0">
                <a:solidFill>
                  <a:srgbClr val="0000FF"/>
                </a:solidFill>
              </a:rPr>
              <a:t>relop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858000" cy="472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Recognition of Reserved Words and Identifiers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819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Keywords (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then)</a:t>
            </a:r>
            <a:r>
              <a:rPr lang="en-US" dirty="0" smtClean="0"/>
              <a:t> are reserved </a:t>
            </a:r>
          </a:p>
          <a:p>
            <a:pPr algn="just"/>
            <a:r>
              <a:rPr lang="en-US" dirty="0" smtClean="0"/>
              <a:t>not identifiers</a:t>
            </a:r>
          </a:p>
          <a:p>
            <a:pPr algn="just"/>
            <a:r>
              <a:rPr lang="en-US" dirty="0" smtClean="0"/>
              <a:t>Transition diagram for identifier lexemes, &amp; recognize the keywords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, &amp; </a:t>
            </a:r>
            <a:r>
              <a:rPr lang="en-US" b="1" dirty="0" smtClean="0">
                <a:solidFill>
                  <a:srgbClr val="FF0000"/>
                </a:solidFill>
              </a:rPr>
              <a:t>else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40" y="3810000"/>
            <a:ext cx="8321040" cy="1814707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02 ways that we can handle reserve words that look like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Install the reserved words in the symbol table initially. A field of the symbol-table entry indicates that these strings are never ordinary identifiers, and tells which token they represent. </a:t>
            </a:r>
          </a:p>
          <a:p>
            <a:pPr marL="514350" indent="-514350" algn="just">
              <a:buNone/>
            </a:pPr>
            <a:r>
              <a:rPr lang="en-US" dirty="0" smtClean="0"/>
              <a:t> When we find an identifier, a call to </a:t>
            </a:r>
            <a:r>
              <a:rPr lang="en-US" dirty="0" err="1" smtClean="0"/>
              <a:t>installID</a:t>
            </a:r>
            <a:r>
              <a:rPr lang="en-US" dirty="0" smtClean="0"/>
              <a:t> places it in the symbol table if it is not already there and returns a pointer to the symbol-table entry for the lexeme found. </a:t>
            </a:r>
            <a:r>
              <a:rPr lang="en-US" smtClean="0"/>
              <a:t>The function gettoken</a:t>
            </a:r>
            <a:r>
              <a:rPr lang="en-US" dirty="0" smtClean="0"/>
              <a:t>() examines the lexeme and returns the token name, either id or a name corresponding to a reserved keyword.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2. Create separate transition diagrams for each keyword; </a:t>
            </a:r>
          </a:p>
          <a:p>
            <a:pPr algn="just">
              <a:buNone/>
            </a:pPr>
            <a:r>
              <a:rPr lang="en-US" dirty="0" smtClean="0"/>
              <a:t>Note that such a transition diagram consists of states representing the situation after each successive letter of the keyword is seen, followed by a test for a </a:t>
            </a:r>
            <a:r>
              <a:rPr lang="en-US" i="1" dirty="0" smtClean="0">
                <a:solidFill>
                  <a:srgbClr val="FF0000"/>
                </a:solidFill>
              </a:rPr>
              <a:t>"</a:t>
            </a:r>
            <a:r>
              <a:rPr lang="en-US" i="1" dirty="0" err="1" smtClean="0">
                <a:solidFill>
                  <a:srgbClr val="FF0000"/>
                </a:solidFill>
              </a:rPr>
              <a:t>nonletter</a:t>
            </a:r>
            <a:r>
              <a:rPr lang="en-US" i="1" dirty="0" smtClean="0">
                <a:solidFill>
                  <a:srgbClr val="FF0000"/>
                </a:solidFill>
              </a:rPr>
              <a:t>-or-digit</a:t>
            </a:r>
            <a:r>
              <a:rPr lang="en-US" dirty="0" smtClean="0"/>
              <a:t>,“ i.e., any character that cannot be the continuation of an identifier.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0" y="4419600"/>
            <a:ext cx="8686800" cy="13716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60198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Hypothetical transition diagram for the keyword then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680960" cy="210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0"/>
            <a:ext cx="5669280" cy="18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52600" y="320040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Figure : A transition diagram for unsigned numbers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563880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Figure : A transition diagram for whitespace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28600"/>
            <a:ext cx="76581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6096000"/>
            <a:ext cx="4547939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Finite automata are </a:t>
            </a:r>
            <a:r>
              <a:rPr lang="en-US" dirty="0" smtClean="0">
                <a:solidFill>
                  <a:srgbClr val="FF0000"/>
                </a:solidFill>
              </a:rPr>
              <a:t>essentially graphs, like transition diagrams</a:t>
            </a:r>
            <a:r>
              <a:rPr lang="en-US" dirty="0" smtClean="0"/>
              <a:t>, with a few differences:</a:t>
            </a:r>
          </a:p>
          <a:p>
            <a:pPr algn="just">
              <a:buNone/>
            </a:pPr>
            <a:r>
              <a:rPr lang="en-US" dirty="0" smtClean="0"/>
              <a:t>1. Finite automata are recognizers; they simply say "yes" or "no" about each possible input string.</a:t>
            </a:r>
          </a:p>
          <a:p>
            <a:pPr algn="just">
              <a:buNone/>
            </a:pPr>
            <a:r>
              <a:rPr lang="it-IT" dirty="0" smtClean="0"/>
              <a:t>2. Finite automata come in two flavors: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(a) </a:t>
            </a:r>
            <a:r>
              <a:rPr lang="en-US" b="1" dirty="0" smtClean="0">
                <a:solidFill>
                  <a:srgbClr val="FF0000"/>
                </a:solidFill>
              </a:rPr>
              <a:t>Nondeterministic finite automata (NFA) </a:t>
            </a:r>
            <a:r>
              <a:rPr lang="en-US" dirty="0" smtClean="0"/>
              <a:t>have no restrictions on the labels of their edges. A symbol can label several edges out of the same state, and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, the empty string, is a possible label.</a:t>
            </a:r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(b) </a:t>
            </a:r>
            <a:r>
              <a:rPr lang="en-US" b="1" dirty="0" smtClean="0">
                <a:solidFill>
                  <a:srgbClr val="FF0000"/>
                </a:solidFill>
              </a:rPr>
              <a:t>Deterministic finite automata (DFA) </a:t>
            </a:r>
            <a:r>
              <a:rPr lang="en-US" dirty="0" smtClean="0"/>
              <a:t>have, for each state, and for each symbol of its input alphabet exactly one edge with that symbol leaving that state.</a:t>
            </a:r>
          </a:p>
          <a:p>
            <a:pPr algn="just"/>
            <a:r>
              <a:rPr lang="en-US" dirty="0" smtClean="0"/>
              <a:t>Both NFA &amp; DFA are capable of recognizing the same languages (regular language)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Nondeterministic Finite Automata (NFA)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1 . </a:t>
            </a:r>
            <a:r>
              <a:rPr lang="en-US" dirty="0" smtClean="0">
                <a:solidFill>
                  <a:srgbClr val="0000FF"/>
                </a:solidFill>
              </a:rPr>
              <a:t>A finite set of states 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2. A set of input symbols </a:t>
            </a:r>
            <a:r>
              <a:rPr lang="en-US" dirty="0" smtClean="0">
                <a:sym typeface="Symbol"/>
              </a:rPr>
              <a:t>,</a:t>
            </a:r>
            <a:r>
              <a:rPr lang="en-US" dirty="0" smtClean="0"/>
              <a:t> the </a:t>
            </a:r>
            <a:r>
              <a:rPr lang="en-US" i="1" dirty="0" smtClean="0">
                <a:solidFill>
                  <a:srgbClr val="C00000"/>
                </a:solidFill>
              </a:rPr>
              <a:t>input alphabet</a:t>
            </a:r>
            <a:r>
              <a:rPr lang="en-US" dirty="0" smtClean="0"/>
              <a:t>. The </a:t>
            </a:r>
            <a:r>
              <a:rPr lang="en-US" i="1" dirty="0" smtClean="0">
                <a:solidFill>
                  <a:srgbClr val="C00000"/>
                </a:solidFill>
              </a:rPr>
              <a:t>empty string (</a:t>
            </a:r>
            <a:r>
              <a:rPr lang="en-US" i="1" dirty="0" smtClean="0">
                <a:solidFill>
                  <a:srgbClr val="C00000"/>
                </a:solidFill>
                <a:sym typeface="Symbol"/>
              </a:rPr>
              <a:t>)</a:t>
            </a:r>
            <a:r>
              <a:rPr lang="en-US" dirty="0" smtClean="0"/>
              <a:t>, is never a member of </a:t>
            </a:r>
            <a:r>
              <a:rPr lang="en-US" dirty="0" smtClean="0">
                <a:sym typeface="Symbol"/>
              </a:rPr>
              <a:t>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3. A transition function that gives, for each state, and for each symbol in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 </a:t>
            </a:r>
            <a:r>
              <a:rPr lang="en-US" b="1" dirty="0" smtClean="0">
                <a:solidFill>
                  <a:srgbClr val="C00000"/>
                </a:solidFill>
              </a:rPr>
              <a:t>U {E}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0000FF"/>
                </a:solidFill>
              </a:rPr>
              <a:t>next states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4. A state s</a:t>
            </a:r>
            <a:r>
              <a:rPr lang="en-US" baseline="-25000" dirty="0" smtClean="0"/>
              <a:t>0</a:t>
            </a:r>
            <a:r>
              <a:rPr lang="en-US" dirty="0" smtClean="0"/>
              <a:t> from S that is distinguished as the </a:t>
            </a:r>
            <a:r>
              <a:rPr lang="en-US" dirty="0" smtClean="0">
                <a:solidFill>
                  <a:srgbClr val="0000FF"/>
                </a:solidFill>
              </a:rPr>
              <a:t>start state (or initial state)</a:t>
            </a:r>
            <a:r>
              <a:rPr lang="en-US" dirty="0" smtClean="0"/>
              <a:t> .</a:t>
            </a:r>
          </a:p>
          <a:p>
            <a:pPr algn="just">
              <a:buNone/>
            </a:pPr>
            <a:r>
              <a:rPr lang="en-US" dirty="0" smtClean="0"/>
              <a:t>5. A set of states F, a subset of S, that is distinguished as the </a:t>
            </a:r>
            <a:r>
              <a:rPr lang="en-US" i="1" dirty="0" smtClean="0">
                <a:solidFill>
                  <a:srgbClr val="0000FF"/>
                </a:solidFill>
              </a:rPr>
              <a:t>accepting states (or final states)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Any NFA/DFA can represent by a transition graph, where the </a:t>
            </a:r>
            <a:r>
              <a:rPr lang="en-US" sz="2400" dirty="0" smtClean="0">
                <a:solidFill>
                  <a:srgbClr val="0000FF"/>
                </a:solidFill>
              </a:rPr>
              <a:t>nodes are states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the labeled edges represent the transition function.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There is an edge labeled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from state </a:t>
            </a:r>
            <a:r>
              <a:rPr lang="en-US" sz="2400" b="1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to state </a:t>
            </a:r>
            <a:r>
              <a:rPr lang="en-US" sz="2400" b="1" dirty="0" smtClean="0">
                <a:solidFill>
                  <a:srgbClr val="0000FF"/>
                </a:solidFill>
              </a:rPr>
              <a:t>t </a:t>
            </a:r>
          </a:p>
          <a:p>
            <a:pPr marL="457200" algn="just">
              <a:buFont typeface="Wingdings" pitchFamily="2" charset="2"/>
              <a:buChar char="v"/>
            </a:pPr>
            <a:r>
              <a:rPr lang="en-US" sz="2400" dirty="0" smtClean="0"/>
              <a:t>if and only if </a:t>
            </a:r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 is one of the next states for state </a:t>
            </a:r>
            <a:r>
              <a:rPr lang="en-US" sz="2400" b="1" dirty="0" smtClean="0">
                <a:solidFill>
                  <a:srgbClr val="0000FF"/>
                </a:solidFill>
              </a:rPr>
              <a:t>s </a:t>
            </a:r>
            <a:r>
              <a:rPr lang="en-US" sz="2400" dirty="0" smtClean="0"/>
              <a:t>and input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124200"/>
            <a:ext cx="8229600" cy="230832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This graph is very much like a transition diagram, except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a) </a:t>
            </a:r>
            <a:r>
              <a:rPr lang="en-US" sz="2400" dirty="0" smtClean="0">
                <a:solidFill>
                  <a:srgbClr val="0000FF"/>
                </a:solidFill>
              </a:rPr>
              <a:t>The same symbol can label edges from one state to several different states</a:t>
            </a:r>
            <a:r>
              <a:rPr lang="en-US" sz="2400" dirty="0" smtClean="0"/>
              <a:t>, </a:t>
            </a:r>
          </a:p>
          <a:p>
            <a:pPr algn="just"/>
            <a:r>
              <a:rPr lang="en-US" sz="2400" dirty="0" smtClean="0"/>
              <a:t>b) </a:t>
            </a:r>
            <a:r>
              <a:rPr lang="en-US" sz="2400" dirty="0" smtClean="0">
                <a:solidFill>
                  <a:srgbClr val="00B050"/>
                </a:solidFill>
              </a:rPr>
              <a:t>An edge may be labeled by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</a:t>
            </a:r>
            <a:r>
              <a:rPr lang="en-US" sz="2400" dirty="0" smtClean="0">
                <a:solidFill>
                  <a:srgbClr val="00B050"/>
                </a:solidFill>
              </a:rPr>
              <a:t>, the empty string, instead of, or in addition to, symbols from the input alphabet.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Divided into two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</a:t>
            </a:r>
            <a:r>
              <a:rPr lang="en-US" b="1" dirty="0" smtClean="0">
                <a:solidFill>
                  <a:srgbClr val="C00000"/>
                </a:solidFill>
              </a:rPr>
              <a:t>Scanning</a:t>
            </a:r>
            <a:r>
              <a:rPr lang="en-US" dirty="0" smtClean="0"/>
              <a:t> </a:t>
            </a:r>
            <a:r>
              <a:rPr lang="en-US" dirty="0"/>
              <a:t>consists of the simple processes that do not require </a:t>
            </a:r>
            <a:r>
              <a:rPr lang="en-US" dirty="0" smtClean="0"/>
              <a:t>tokenization of </a:t>
            </a:r>
            <a:r>
              <a:rPr lang="en-US" dirty="0"/>
              <a:t>the input, such as deletion of comments and compaction </a:t>
            </a:r>
            <a:r>
              <a:rPr lang="en-US" dirty="0" smtClean="0"/>
              <a:t>of consecutive whitespace </a:t>
            </a:r>
            <a:r>
              <a:rPr lang="en-US" dirty="0"/>
              <a:t>characters into one.</a:t>
            </a:r>
          </a:p>
          <a:p>
            <a:pPr algn="just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rgbClr val="C00000"/>
                </a:solidFill>
              </a:rPr>
              <a:t>Lexical </a:t>
            </a:r>
            <a:r>
              <a:rPr lang="en-US" b="1" dirty="0">
                <a:solidFill>
                  <a:srgbClr val="C00000"/>
                </a:solidFill>
              </a:rPr>
              <a:t>analysis </a:t>
            </a:r>
            <a:r>
              <a:rPr lang="en-US" dirty="0"/>
              <a:t>proper is the more complex portion, where the </a:t>
            </a:r>
            <a:r>
              <a:rPr lang="en-US" dirty="0" smtClean="0"/>
              <a:t>scanner produces </a:t>
            </a:r>
            <a:r>
              <a:rPr lang="en-US" dirty="0"/>
              <a:t>the sequence of tokens as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Example: R = </a:t>
            </a:r>
            <a:r>
              <a:rPr lang="en-US" b="1" dirty="0" smtClean="0">
                <a:solidFill>
                  <a:srgbClr val="00B050"/>
                </a:solidFill>
              </a:rPr>
              <a:t>(alb) * </a:t>
            </a:r>
            <a:r>
              <a:rPr lang="en-US" b="1" dirty="0" err="1" smtClean="0">
                <a:solidFill>
                  <a:srgbClr val="00B050"/>
                </a:solidFill>
              </a:rPr>
              <a:t>abb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675120" cy="224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86600" y="1066800"/>
            <a:ext cx="7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NFA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276600"/>
            <a:ext cx="8610600" cy="2753856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Double circle around state 3 indicates that this state is accepting.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only ways to get from the start state 0 to the accepting state is to follow some path that stays in state 0 for a while, then goes to states 1 , 2, and 3 by reading </a:t>
            </a:r>
            <a:r>
              <a:rPr lang="en-US" sz="2400" dirty="0" err="1" smtClean="0">
                <a:solidFill>
                  <a:srgbClr val="0000FF"/>
                </a:solidFill>
              </a:rPr>
              <a:t>abb</a:t>
            </a:r>
            <a:r>
              <a:rPr lang="en-US" sz="2400" dirty="0" smtClean="0"/>
              <a:t> from the input. 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Thus, the only strings getting to the accepting state are those that end in </a:t>
            </a:r>
            <a:r>
              <a:rPr lang="en-US" sz="2400" b="1" dirty="0" smtClean="0">
                <a:solidFill>
                  <a:srgbClr val="0000FF"/>
                </a:solidFill>
              </a:rPr>
              <a:t>abb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0" y="1600200"/>
            <a:ext cx="57150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Rows</a:t>
            </a:r>
            <a:r>
              <a:rPr lang="en-US" dirty="0" smtClean="0"/>
              <a:t> : states</a:t>
            </a:r>
          </a:p>
          <a:p>
            <a:pPr algn="just"/>
            <a:r>
              <a:rPr lang="en-US" b="1" dirty="0" smtClean="0"/>
              <a:t>Columns</a:t>
            </a:r>
            <a:r>
              <a:rPr lang="en-US" dirty="0" smtClean="0"/>
              <a:t>: input symbols and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entry for a given state &amp; input is </a:t>
            </a:r>
            <a:r>
              <a:rPr lang="en-US" dirty="0" smtClean="0">
                <a:solidFill>
                  <a:srgbClr val="0000FF"/>
                </a:solidFill>
              </a:rPr>
              <a:t>value of the transition function </a:t>
            </a:r>
            <a:r>
              <a:rPr lang="en-US" dirty="0" smtClean="0"/>
              <a:t>applied to those arguments. </a:t>
            </a:r>
          </a:p>
          <a:p>
            <a:pPr algn="just"/>
            <a:r>
              <a:rPr lang="en-US" dirty="0" smtClean="0"/>
              <a:t>If the transition function has no information about that state-input pair, put </a:t>
            </a:r>
            <a:r>
              <a:rPr lang="en-US" dirty="0" smtClean="0">
                <a:sym typeface="Symbol"/>
              </a:rPr>
              <a:t>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Adv:</a:t>
            </a:r>
            <a:r>
              <a:rPr lang="en-US" dirty="0" smtClean="0"/>
              <a:t> Easily find the transitions on a given state and input.</a:t>
            </a:r>
          </a:p>
          <a:p>
            <a:pPr algn="just"/>
            <a:r>
              <a:rPr lang="en-US" b="1" dirty="0" err="1" smtClean="0"/>
              <a:t>Disadv</a:t>
            </a:r>
            <a:r>
              <a:rPr lang="en-US" b="1" dirty="0" smtClean="0"/>
              <a:t>:</a:t>
            </a:r>
            <a:r>
              <a:rPr lang="en-US" dirty="0" smtClean="0"/>
              <a:t> takes a lot of space, when the input alphabet is large,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175" y="2667000"/>
            <a:ext cx="3355759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of Input Strings by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 NFA accepts input string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if &amp; only if there is some path in the transition graph from the </a:t>
            </a:r>
            <a:r>
              <a:rPr lang="en-US" dirty="0" smtClean="0">
                <a:solidFill>
                  <a:srgbClr val="0000FF"/>
                </a:solidFill>
              </a:rPr>
              <a:t>start state to one of the accepting states</a:t>
            </a:r>
            <a:endParaRPr lang="en-US" dirty="0" smtClean="0"/>
          </a:p>
          <a:p>
            <a:pPr algn="just"/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labels along the path are effectively ignored, since the empty string does not contribute to the string constructed along the path.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Example : The string </a:t>
            </a:r>
            <a:r>
              <a:rPr lang="en-US" sz="2800" b="1" dirty="0" err="1" smtClean="0">
                <a:solidFill>
                  <a:srgbClr val="0000FF"/>
                </a:solidFill>
              </a:rPr>
              <a:t>aabb</a:t>
            </a:r>
            <a:r>
              <a:rPr lang="en-US" sz="2800" dirty="0" smtClean="0"/>
              <a:t> is accepted by the NFA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0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Another path  </a:t>
            </a:r>
            <a:r>
              <a:rPr lang="en-US" dirty="0" smtClean="0">
                <a:solidFill>
                  <a:srgbClr val="0000FF"/>
                </a:solidFill>
              </a:rPr>
              <a:t>(not accepting)</a:t>
            </a:r>
          </a:p>
          <a:p>
            <a:pPr algn="just"/>
            <a:endParaRPr lang="en-US" dirty="0" smtClean="0"/>
          </a:p>
          <a:p>
            <a:pPr algn="just"/>
            <a:endParaRPr lang="en-US" sz="1600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NFA accepts a string as long as some path labeled by that string </a:t>
            </a:r>
            <a:r>
              <a:rPr lang="en-US" dirty="0" smtClean="0">
                <a:solidFill>
                  <a:srgbClr val="FF0000"/>
                </a:solidFill>
              </a:rPr>
              <a:t>leads from the start state to an accepting state</a:t>
            </a:r>
            <a:r>
              <a:rPr lang="en-US" dirty="0" smtClean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71790"/>
            <a:ext cx="669798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66629"/>
            <a:ext cx="676656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4763" y="5104326"/>
            <a:ext cx="4359263" cy="14630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67600" y="5257800"/>
            <a:ext cx="56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NFA</a:t>
            </a:r>
            <a:endParaRPr 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343400" cy="3230563"/>
          </a:xfrm>
        </p:spPr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>
                <a:solidFill>
                  <a:srgbClr val="0000FF"/>
                </a:solidFill>
              </a:rPr>
              <a:t>aaa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accepted</a:t>
            </a:r>
          </a:p>
          <a:p>
            <a:r>
              <a:rPr lang="en-US" dirty="0" smtClean="0">
                <a:sym typeface="Symbol"/>
              </a:rPr>
              <a:t> is </a:t>
            </a:r>
            <a:r>
              <a:rPr lang="en-US" dirty="0" smtClean="0"/>
              <a:t>"disappear" in a concatenation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14794"/>
            <a:ext cx="8046720" cy="5400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599" y="228600"/>
            <a:ext cx="4114800" cy="28320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685800"/>
            <a:ext cx="213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L(</a:t>
            </a:r>
            <a:r>
              <a:rPr lang="en-US" sz="2800" b="1" dirty="0" err="1" smtClean="0">
                <a:solidFill>
                  <a:srgbClr val="FF0000"/>
                </a:solidFill>
              </a:rPr>
              <a:t>aa</a:t>
            </a:r>
            <a:r>
              <a:rPr lang="en-US" sz="2800" b="1" dirty="0" smtClean="0">
                <a:solidFill>
                  <a:srgbClr val="FF0000"/>
                </a:solidFill>
              </a:rPr>
              <a:t>* | bb* 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70FFC7F-3435-495B-8B25-FF8218FD9B6E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Moves on a Chessboard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= squares.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 = r (move to an adjacent red square) and b (move to an adjacent black square).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state, final state are in opposite corners.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53349070-A9C7-452C-8AFC-BE4A52C1E0D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Chessboard – (2)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914400" y="1752600"/>
            <a:ext cx="2286000" cy="2286000"/>
            <a:chOff x="912" y="1344"/>
            <a:chExt cx="1440" cy="144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457200" y="4343400"/>
            <a:ext cx="2789238" cy="838200"/>
            <a:chOff x="288" y="2736"/>
            <a:chExt cx="1757" cy="528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88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576" y="2736"/>
              <a:ext cx="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200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824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838200" y="4724400"/>
            <a:ext cx="884238" cy="838200"/>
            <a:chOff x="528" y="2976"/>
            <a:chExt cx="557" cy="528"/>
          </a:xfrm>
        </p:grpSpPr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864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528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528" y="31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1752600" y="4724400"/>
            <a:ext cx="960438" cy="1219200"/>
            <a:chOff x="1104" y="2976"/>
            <a:chExt cx="605" cy="768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488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488" y="345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1104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1104" y="31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1752600" y="4953000"/>
            <a:ext cx="960438" cy="1371600"/>
            <a:chOff x="1104" y="3120"/>
            <a:chExt cx="605" cy="864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1488" y="369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 flipV="1">
              <a:off x="1104" y="312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1104" y="33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110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47"/>
          <p:cNvGrpSpPr>
            <a:grpSpLocks/>
          </p:cNvGrpSpPr>
          <p:nvPr/>
        </p:nvGrpSpPr>
        <p:grpSpPr bwMode="auto">
          <a:xfrm>
            <a:off x="2743200" y="4724400"/>
            <a:ext cx="1036638" cy="457200"/>
            <a:chOff x="1728" y="2976"/>
            <a:chExt cx="653" cy="288"/>
          </a:xfrm>
        </p:grpSpPr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160" y="29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48"/>
          <p:cNvSpPr>
            <a:spLocks noChangeShapeType="1"/>
          </p:cNvSpPr>
          <p:nvPr/>
        </p:nvSpPr>
        <p:spPr bwMode="auto">
          <a:xfrm flipV="1">
            <a:off x="27432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2" name="Group 54"/>
          <p:cNvGrpSpPr>
            <a:grpSpLocks/>
          </p:cNvGrpSpPr>
          <p:nvPr/>
        </p:nvGrpSpPr>
        <p:grpSpPr bwMode="auto">
          <a:xfrm>
            <a:off x="2743200" y="5105400"/>
            <a:ext cx="1036638" cy="1600200"/>
            <a:chOff x="1728" y="3312"/>
            <a:chExt cx="653" cy="1008"/>
          </a:xfrm>
        </p:grpSpPr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2160" y="355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2160" y="40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2160" y="37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1728" y="345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V="1">
              <a:off x="1728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1728" y="374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1728" y="37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55"/>
          <p:cNvSpPr>
            <a:spLocks noChangeShapeType="1"/>
          </p:cNvSpPr>
          <p:nvPr/>
        </p:nvSpPr>
        <p:spPr bwMode="auto">
          <a:xfrm flipV="1">
            <a:off x="27432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62"/>
          <p:cNvGrpSpPr>
            <a:grpSpLocks/>
          </p:cNvGrpSpPr>
          <p:nvPr/>
        </p:nvGrpSpPr>
        <p:grpSpPr bwMode="auto">
          <a:xfrm>
            <a:off x="4572000" y="1676400"/>
            <a:ext cx="4478694" cy="4451351"/>
            <a:chOff x="2880" y="1035"/>
            <a:chExt cx="2016" cy="2804"/>
          </a:xfrm>
        </p:grpSpPr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3168" y="1056"/>
              <a:ext cx="1412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  </a:t>
              </a:r>
              <a:r>
                <a:rPr lang="en-US" sz="2800" dirty="0" smtClean="0"/>
                <a:t>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      </a:t>
              </a:r>
              <a:r>
                <a:rPr lang="en-US" sz="2800" dirty="0" smtClean="0"/>
                <a:t>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</a:t>
              </a:r>
              <a:r>
                <a:rPr lang="en-US" sz="2800" dirty="0" smtClean="0"/>
                <a:t>    1,3,5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2,6      </a:t>
              </a:r>
              <a:r>
                <a:rPr lang="en-US" sz="2800" dirty="0" smtClean="0"/>
                <a:t>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</a:t>
              </a:r>
              <a:r>
                <a:rPr lang="en-US" sz="2800" dirty="0" smtClean="0"/>
                <a:t>    1,5,7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 </a:t>
              </a:r>
              <a:r>
                <a:rPr lang="en-US" sz="2800" dirty="0" smtClean="0"/>
                <a:t>   1,3,7,9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</a:t>
              </a:r>
              <a:r>
                <a:rPr lang="en-US" sz="2800" dirty="0" smtClean="0"/>
                <a:t>   3,5,9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4,8       </a:t>
              </a:r>
              <a:r>
                <a:rPr lang="en-US" sz="2800" dirty="0" smtClean="0"/>
                <a:t>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 </a:t>
              </a:r>
              <a:r>
                <a:rPr lang="en-US" sz="2800" dirty="0" smtClean="0"/>
                <a:t>   5,7,9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  </a:t>
              </a:r>
              <a:r>
                <a:rPr lang="en-US" sz="2800" dirty="0" smtClean="0"/>
                <a:t>    5</a:t>
              </a:r>
              <a:endParaRPr lang="en-US" sz="2800" dirty="0"/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3120" y="1035"/>
              <a:ext cx="177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340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3967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2915" y="3509"/>
              <a:ext cx="16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886201" y="6172208"/>
            <a:ext cx="3478213" cy="369888"/>
            <a:chOff x="2448" y="3888"/>
            <a:chExt cx="2191" cy="233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592" y="3888"/>
              <a:ext cx="20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Accept, since final state reached</a:t>
              </a: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2448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54013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41425"/>
            <a:ext cx="8534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An NFA accepting all strings that end in 01</a:t>
            </a:r>
            <a:br>
              <a:rPr lang="en-US" smtClean="0"/>
            </a:br>
            <a:endParaRPr lang="en-US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4BA5F402-A755-4F55-B485-980B2DCEC7C9}" type="slidenum">
              <a:rPr lang="en-US" smtClean="0"/>
              <a:pPr/>
              <a:t>57</a:t>
            </a:fld>
            <a:endParaRPr lang="en-US" smtClean="0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439863" y="2166938"/>
            <a:ext cx="6565900" cy="1436687"/>
            <a:chOff x="1130300" y="2933710"/>
            <a:chExt cx="6565900" cy="143658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2860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629400" y="3227293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3434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7818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048000" y="3836893"/>
              <a:ext cx="1295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092700" y="3830543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282700" y="3830543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130300" y="337334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-1188195">
              <a:off x="2448677" y="2933710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00724" y="306770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514600" y="3047906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52800" y="345589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715000" y="345589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</p:grpSp>
      <p:grpSp>
        <p:nvGrpSpPr>
          <p:cNvPr id="21" name="Group 50"/>
          <p:cNvGrpSpPr>
            <a:grpSpLocks/>
          </p:cNvGrpSpPr>
          <p:nvPr/>
        </p:nvGrpSpPr>
        <p:grpSpPr bwMode="auto">
          <a:xfrm>
            <a:off x="179388" y="3571875"/>
            <a:ext cx="8731250" cy="3057525"/>
            <a:chOff x="179295" y="3572437"/>
            <a:chExt cx="8731620" cy="3056963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457200" y="4343400"/>
              <a:ext cx="8229600" cy="19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 typeface="Wingdings" pitchFamily="2" charset="2"/>
                <a:buChar char="§"/>
              </a:pPr>
              <a:endParaRPr lang="en-US" sz="3200"/>
            </a:p>
            <a:p>
              <a:pPr marL="342900" indent="-342900">
                <a:spcBef>
                  <a:spcPct val="20000"/>
                </a:spcBef>
                <a:buFont typeface="Wingdings" pitchFamily="2" charset="2"/>
                <a:buChar char="§"/>
              </a:pPr>
              <a:endParaRPr lang="en-US" sz="3200"/>
            </a:p>
            <a:p>
              <a:pPr marL="342900" indent="-342900">
                <a:spcBef>
                  <a:spcPct val="20000"/>
                </a:spcBef>
                <a:buFont typeface="Wingdings" pitchFamily="2" charset="2"/>
                <a:buChar char="§"/>
              </a:pPr>
              <a:endParaRPr lang="en-US" sz="3200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0668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3622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6576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953000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208059" y="4267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7539317" y="4226859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286000" y="51054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657600" y="5029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953000" y="56388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6248400" y="5029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7507941" y="5562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524000" y="4419600"/>
              <a:ext cx="9144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743200" y="4419600"/>
              <a:ext cx="9144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114800" y="4419600"/>
              <a:ext cx="914400" cy="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5334000" y="4419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6705600" y="44196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456764" y="4666129"/>
              <a:ext cx="990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796988" y="4648200"/>
              <a:ext cx="914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191000" y="5334000"/>
              <a:ext cx="838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410200" y="4648200"/>
              <a:ext cx="762000" cy="381000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683188" y="5334000"/>
              <a:ext cx="914400" cy="38100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752600" y="6324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048000" y="63246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791200" y="62484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370294" y="63246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7086600" y="6248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738715" y="5289177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C"/>
                  </a:solidFill>
                </a:rPr>
                <a:t>(Stuck)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459503" y="5755342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00CC"/>
                  </a:solidFill>
                </a:rPr>
                <a:t>(Stuck)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7996515" y="5638801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0000"/>
                  </a:solidFill>
                </a:rPr>
                <a:t>Accepted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295" y="3572437"/>
              <a:ext cx="2053854" cy="5231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0000FF"/>
                  </a:solidFill>
                </a:rPr>
                <a:t>Input: </a:t>
              </a:r>
              <a:r>
                <a:rPr lang="en-US" sz="2800" b="1" dirty="0">
                  <a:solidFill>
                    <a:srgbClr val="0000FF"/>
                  </a:solidFill>
                </a:rPr>
                <a:t>00101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88950"/>
            <a:ext cx="77724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50988"/>
            <a:ext cx="8077200" cy="1917700"/>
          </a:xfrm>
        </p:spPr>
        <p:txBody>
          <a:bodyPr/>
          <a:lstStyle/>
          <a:p>
            <a:pPr algn="just"/>
            <a:r>
              <a:rPr lang="en-US" sz="2800" smtClean="0"/>
              <a:t>NFA that has an input alphabet {0} consisting of a single symbol. It accepts all strings of the form 0</a:t>
            </a:r>
            <a:r>
              <a:rPr lang="en-US" sz="2800" baseline="30000" smtClean="0"/>
              <a:t>k</a:t>
            </a:r>
            <a:r>
              <a:rPr lang="en-US" sz="2800" smtClean="0"/>
              <a:t> where k is a multiple of 2 or 3 (</a:t>
            </a:r>
            <a:r>
              <a:rPr lang="en-US" sz="2800" smtClean="0">
                <a:solidFill>
                  <a:srgbClr val="0000CC"/>
                </a:solidFill>
              </a:rPr>
              <a:t>accept</a:t>
            </a:r>
            <a:r>
              <a:rPr lang="en-US" sz="2800" smtClean="0"/>
              <a:t>: </a:t>
            </a:r>
            <a:r>
              <a:rPr lang="en-US" sz="2800" smtClean="0">
                <a:solidFill>
                  <a:srgbClr val="0000CC"/>
                </a:solidFill>
                <a:sym typeface="Symbol" pitchFamily="18" charset="2"/>
              </a:rPr>
              <a:t>, 00, 0000, 000000</a:t>
            </a:r>
            <a:r>
              <a:rPr lang="en-US" sz="2800" smtClean="0">
                <a:sym typeface="Symbol" pitchFamily="18" charset="2"/>
              </a:rPr>
              <a:t> but </a:t>
            </a:r>
            <a:r>
              <a:rPr lang="en-US" sz="2800" smtClean="0">
                <a:solidFill>
                  <a:srgbClr val="0000CC"/>
                </a:solidFill>
                <a:sym typeface="Symbol" pitchFamily="18" charset="2"/>
              </a:rPr>
              <a:t>not 0, 00000</a:t>
            </a:r>
            <a:r>
              <a:rPr lang="en-US" sz="2800" smtClean="0">
                <a:sym typeface="Symbol" pitchFamily="18" charset="2"/>
              </a:rPr>
              <a:t>)</a:t>
            </a:r>
            <a:endParaRPr lang="en-US" sz="280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F919F43-B184-48A6-A6C9-3398F30C4AE0}" type="slidenum">
              <a:rPr lang="en-US" smtClean="0"/>
              <a:pPr/>
              <a:t>58</a:t>
            </a:fld>
            <a:endParaRPr lang="en-US" smtClean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801813" y="3519488"/>
            <a:ext cx="5178425" cy="3230562"/>
            <a:chOff x="1237130" y="3868904"/>
            <a:chExt cx="5178015" cy="323114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191141" y="4729483"/>
              <a:ext cx="731780" cy="7303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271684" y="3931024"/>
              <a:ext cx="822960" cy="822960"/>
              <a:chOff x="6911788" y="4549588"/>
              <a:chExt cx="822960" cy="822960"/>
            </a:xfrm>
          </p:grpSpPr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 baseline="-25000"/>
              </a:p>
            </p:txBody>
          </p:sp>
        </p:grp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953173" y="6368078"/>
              <a:ext cx="731780" cy="7319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83365" y="3926064"/>
              <a:ext cx="731780" cy="7319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206240" y="5452336"/>
              <a:ext cx="822960" cy="822960"/>
              <a:chOff x="6911788" y="4549588"/>
              <a:chExt cx="822960" cy="82296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1" baseline="-25000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37130" y="5112776"/>
              <a:ext cx="990600" cy="15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 rot="-1187697">
              <a:off x="2994214" y="432547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8" idx="7"/>
            </p:cNvCxnSpPr>
            <p:nvPr/>
          </p:nvCxnSpPr>
          <p:spPr bwMode="auto">
            <a:xfrm flipV="1">
              <a:off x="2816262" y="4343400"/>
              <a:ext cx="1450938" cy="492610"/>
            </a:xfrm>
            <a:prstGeom prst="straightConnector1">
              <a:avLst/>
            </a:prstGeom>
            <a:noFill/>
            <a:ln w="28575" algn="ctr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22"/>
            <p:cNvCxnSpPr>
              <a:cxnSpLocks noChangeShapeType="1"/>
              <a:stCxn id="8" idx="5"/>
              <a:endCxn id="29" idx="2"/>
            </p:cNvCxnSpPr>
            <p:nvPr/>
          </p:nvCxnSpPr>
          <p:spPr bwMode="auto">
            <a:xfrm>
              <a:off x="2816262" y="5353272"/>
              <a:ext cx="1389978" cy="510544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72245" y="5477330"/>
              <a:ext cx="731779" cy="7319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baseline="-25000" dirty="0"/>
            </a:p>
          </p:txBody>
        </p:sp>
        <p:cxnSp>
          <p:nvCxnSpPr>
            <p:cNvPr id="18" name="Straight Arrow Connector 28"/>
            <p:cNvCxnSpPr>
              <a:cxnSpLocks noChangeShapeType="1"/>
              <a:stCxn id="29" idx="6"/>
            </p:cNvCxnSpPr>
            <p:nvPr/>
          </p:nvCxnSpPr>
          <p:spPr bwMode="auto">
            <a:xfrm>
              <a:off x="5029200" y="5863816"/>
              <a:ext cx="457200" cy="358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30"/>
            <p:cNvCxnSpPr>
              <a:cxnSpLocks noChangeShapeType="1"/>
              <a:endCxn id="10" idx="7"/>
            </p:cNvCxnSpPr>
            <p:nvPr/>
          </p:nvCxnSpPr>
          <p:spPr bwMode="auto">
            <a:xfrm flipH="1">
              <a:off x="5577391" y="6172200"/>
              <a:ext cx="137609" cy="303455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20" name="Straight Arrow Connector 32"/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4800600" y="6248400"/>
              <a:ext cx="259529" cy="227255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1" name="Arc 20"/>
            <p:cNvSpPr/>
            <p:nvPr/>
          </p:nvSpPr>
          <p:spPr bwMode="auto">
            <a:xfrm rot="16380047">
              <a:off x="5272990" y="3582427"/>
              <a:ext cx="303266" cy="914328"/>
            </a:xfrm>
            <a:prstGeom prst="arc">
              <a:avLst>
                <a:gd name="adj1" fmla="val 16200000"/>
                <a:gd name="adj2" fmla="val 5014955"/>
              </a:avLst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 bwMode="auto">
            <a:xfrm rot="16380047" flipH="1" flipV="1">
              <a:off x="5305530" y="4124655"/>
              <a:ext cx="304855" cy="914328"/>
            </a:xfrm>
            <a:prstGeom prst="arc">
              <a:avLst>
                <a:gd name="adj1" fmla="val 16200000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 rot="1259970">
              <a:off x="3146614" y="5176485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 rot="336192">
              <a:off x="5167994" y="3868904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 rot="336192">
              <a:off x="5119006" y="43942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 rot="336192">
              <a:off x="4966606" y="55372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 rot="336192">
              <a:off x="5548994" y="62230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 rot="336192">
              <a:off x="4558394" y="6375487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0</a:t>
              </a:r>
              <a:endParaRPr lang="en-US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386F3484-3649-4413-AE54-E9B830574F9E}" type="slidenum">
              <a:rPr lang="en-US" smtClean="0"/>
              <a:pPr/>
              <a:t>59</a:t>
            </a:fld>
            <a:endParaRPr lang="en-US" smtClean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114925" y="2268538"/>
            <a:ext cx="3155950" cy="3049587"/>
            <a:chOff x="3366406" y="1676400"/>
            <a:chExt cx="3155577" cy="30507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783870" y="3734594"/>
              <a:ext cx="730164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q</a:t>
              </a:r>
              <a:r>
                <a:rPr lang="en-US" b="1" baseline="-25000" dirty="0"/>
                <a:t>2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495800" y="1981200"/>
              <a:ext cx="822960" cy="822960"/>
              <a:chOff x="6911788" y="4549588"/>
              <a:chExt cx="822960" cy="822960"/>
            </a:xfrm>
          </p:grpSpPr>
          <p:sp>
            <p:nvSpPr>
              <p:cNvPr id="21" name="Oval 29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q</a:t>
                </a:r>
                <a:r>
                  <a:rPr lang="en-US" b="1" baseline="-25000"/>
                  <a:t>1</a:t>
                </a:r>
              </a:p>
            </p:txBody>
          </p: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52136" y="3725065"/>
              <a:ext cx="731752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q</a:t>
              </a:r>
              <a:r>
                <a:rPr lang="en-US" b="1" baseline="-25000" dirty="0"/>
                <a:t>3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94729" y="1676400"/>
              <a:ext cx="0" cy="3063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" name="Straight Arrow Connector 13"/>
            <p:cNvCxnSpPr>
              <a:cxnSpLocks noChangeShapeType="1"/>
              <a:endCxn id="22" idx="3"/>
            </p:cNvCxnSpPr>
            <p:nvPr/>
          </p:nvCxnSpPr>
          <p:spPr bwMode="auto">
            <a:xfrm flipV="1">
              <a:off x="4038600" y="2626155"/>
              <a:ext cx="649550" cy="1143055"/>
            </a:xfrm>
            <a:prstGeom prst="straightConnector1">
              <a:avLst/>
            </a:prstGeom>
            <a:noFill/>
            <a:ln w="28575" algn="ctr">
              <a:solidFill>
                <a:srgbClr val="3366FF"/>
              </a:solidFill>
              <a:round/>
              <a:headEnd type="arrow" w="med" len="med"/>
              <a:tailEnd/>
            </a:ln>
          </p:spPr>
        </p:cxnSp>
        <p:cxnSp>
          <p:nvCxnSpPr>
            <p:cNvPr id="12" name="Straight Arrow Connector 14"/>
            <p:cNvCxnSpPr>
              <a:cxnSpLocks noChangeShapeType="1"/>
            </p:cNvCxnSpPr>
            <p:nvPr/>
          </p:nvCxnSpPr>
          <p:spPr bwMode="auto">
            <a:xfrm>
              <a:off x="4545106" y="4110318"/>
              <a:ext cx="1143000" cy="0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</p:spPr>
        </p:cxnSp>
        <p:sp>
          <p:nvSpPr>
            <p:cNvPr id="13" name="Arc 12"/>
            <p:cNvSpPr/>
            <p:nvPr/>
          </p:nvSpPr>
          <p:spPr bwMode="auto">
            <a:xfrm rot="19413015">
              <a:off x="5410864" y="2362465"/>
              <a:ext cx="765085" cy="1537293"/>
            </a:xfrm>
            <a:prstGeom prst="arc">
              <a:avLst>
                <a:gd name="adj1" fmla="val 16200000"/>
                <a:gd name="adj2" fmla="val 5912048"/>
              </a:avLst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Arc 13"/>
            <p:cNvSpPr/>
            <p:nvPr/>
          </p:nvSpPr>
          <p:spPr bwMode="auto">
            <a:xfrm rot="19020589" flipH="1" flipV="1">
              <a:off x="5050545" y="2468868"/>
              <a:ext cx="801592" cy="141024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 rot="-915402">
              <a:off x="4966606" y="31495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 rot="-1340747">
              <a:off x="5988583" y="268783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 rot="1107731">
              <a:off x="3949111" y="2997111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 rot="336192">
              <a:off x="3366406" y="429251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4966606" y="42163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a, 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0" name="Arc 19"/>
            <p:cNvSpPr/>
            <p:nvPr/>
          </p:nvSpPr>
          <p:spPr bwMode="auto">
            <a:xfrm rot="18197850" flipH="1" flipV="1">
              <a:off x="3630492" y="4097593"/>
              <a:ext cx="800409" cy="45873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381000" y="2716213"/>
            <a:ext cx="46545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Accept</a:t>
            </a:r>
            <a:r>
              <a:rPr lang="en-US" sz="3200"/>
              <a:t>: </a:t>
            </a:r>
            <a:r>
              <a:rPr lang="en-US" sz="3200">
                <a:solidFill>
                  <a:srgbClr val="0000CC"/>
                </a:solidFill>
                <a:sym typeface="Symbol" pitchFamily="18" charset="2"/>
              </a:rPr>
              <a:t>, a, baba, baa</a:t>
            </a:r>
          </a:p>
          <a:p>
            <a:r>
              <a:rPr lang="en-US" sz="3200" b="1">
                <a:sym typeface="Symbol" pitchFamily="18" charset="2"/>
              </a:rPr>
              <a:t>Reject</a:t>
            </a:r>
            <a:r>
              <a:rPr lang="en-US" sz="3200">
                <a:sym typeface="Symbol" pitchFamily="18" charset="2"/>
              </a:rPr>
              <a:t>: </a:t>
            </a:r>
            <a:r>
              <a:rPr lang="en-US" sz="3200">
                <a:solidFill>
                  <a:srgbClr val="CC00CC"/>
                </a:solidFill>
                <a:sym typeface="Symbol" pitchFamily="18" charset="2"/>
              </a:rPr>
              <a:t>b, bb, babba</a:t>
            </a:r>
            <a:endParaRPr lang="en-US" sz="3200">
              <a:solidFill>
                <a:srgbClr val="CC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Versus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ell MT" pitchFamily="18" charset="0"/>
              </a:rPr>
              <a:t>Why </a:t>
            </a:r>
            <a:r>
              <a:rPr lang="en-US" b="1" dirty="0">
                <a:solidFill>
                  <a:srgbClr val="0000FF"/>
                </a:solidFill>
                <a:latin typeface="Bell MT" pitchFamily="18" charset="0"/>
              </a:rPr>
              <a:t>the analysis portion of a compiler is </a:t>
            </a:r>
            <a:r>
              <a:rPr lang="en-US" b="1" dirty="0" smtClean="0">
                <a:solidFill>
                  <a:srgbClr val="0000FF"/>
                </a:solidFill>
                <a:latin typeface="Bell MT" pitchFamily="18" charset="0"/>
              </a:rPr>
              <a:t>normally separated </a:t>
            </a:r>
            <a:r>
              <a:rPr lang="en-US" b="1" dirty="0">
                <a:solidFill>
                  <a:srgbClr val="0000FF"/>
                </a:solidFill>
                <a:latin typeface="Bell MT" pitchFamily="18" charset="0"/>
              </a:rPr>
              <a:t>into lexical analysis and </a:t>
            </a:r>
            <a:r>
              <a:rPr lang="en-US" b="1" dirty="0" smtClean="0">
                <a:solidFill>
                  <a:srgbClr val="0000FF"/>
                </a:solidFill>
                <a:latin typeface="Bell MT" pitchFamily="18" charset="0"/>
              </a:rPr>
              <a:t>parsing (syntax analysis) phases?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Simplicity</a:t>
            </a:r>
            <a:r>
              <a:rPr lang="en-US" dirty="0" smtClean="0"/>
              <a:t> </a:t>
            </a:r>
            <a:r>
              <a:rPr lang="en-US" dirty="0"/>
              <a:t>of design </a:t>
            </a:r>
            <a:r>
              <a:rPr lang="en-US" dirty="0" smtClean="0"/>
              <a:t>is </a:t>
            </a:r>
            <a:r>
              <a:rPr lang="en-US" dirty="0"/>
              <a:t>the most important consideration. </a:t>
            </a:r>
            <a:endParaRPr lang="en-US" dirty="0" smtClean="0"/>
          </a:p>
          <a:p>
            <a:pPr marL="1005840" indent="-514350" algn="just">
              <a:buFont typeface="Wingdings" pitchFamily="2" charset="2"/>
              <a:buChar char="Ø"/>
            </a:pPr>
            <a:r>
              <a:rPr lang="en-US" dirty="0" smtClean="0"/>
              <a:t>The separation of </a:t>
            </a:r>
            <a:r>
              <a:rPr lang="en-US" dirty="0"/>
              <a:t>lexical </a:t>
            </a:r>
            <a:r>
              <a:rPr lang="en-US" dirty="0" smtClean="0"/>
              <a:t>&amp; </a:t>
            </a:r>
            <a:r>
              <a:rPr lang="en-US" dirty="0"/>
              <a:t>syntactic analysis often allows us to simplify at least </a:t>
            </a:r>
            <a:r>
              <a:rPr lang="en-US" dirty="0" smtClean="0"/>
              <a:t>one of </a:t>
            </a:r>
            <a:r>
              <a:rPr lang="en-US" dirty="0"/>
              <a:t>these tasks. </a:t>
            </a:r>
            <a:endParaRPr lang="en-US" dirty="0" smtClean="0"/>
          </a:p>
          <a:p>
            <a:pPr marL="1005840" indent="-514350" algn="just"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we are designing a new language</a:t>
            </a:r>
            <a:r>
              <a:rPr lang="en-US" dirty="0" smtClean="0"/>
              <a:t>, separating </a:t>
            </a:r>
            <a:r>
              <a:rPr lang="en-US" dirty="0"/>
              <a:t>lexical </a:t>
            </a:r>
            <a:r>
              <a:rPr lang="en-US" dirty="0" smtClean="0"/>
              <a:t>&amp; </a:t>
            </a:r>
            <a:r>
              <a:rPr lang="en-US" dirty="0"/>
              <a:t>syntactic concerns can lead to a cleaner </a:t>
            </a:r>
            <a:r>
              <a:rPr lang="en-US" dirty="0" smtClean="0"/>
              <a:t>overall language </a:t>
            </a:r>
            <a:r>
              <a:rPr lang="en-US" dirty="0"/>
              <a:t>design.</a:t>
            </a:r>
            <a:endParaRPr lang="en-US" b="1" dirty="0">
              <a:solidFill>
                <a:srgbClr val="0000FF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Transition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8C4B75DF-0CBA-4AED-84B7-0AB8B16D9BDF}" type="slidenum">
              <a:rPr lang="en-US" smtClean="0"/>
              <a:pPr/>
              <a:t>60</a:t>
            </a:fld>
            <a:endParaRPr lang="en-US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39863" y="2166938"/>
            <a:ext cx="6565900" cy="1436687"/>
            <a:chOff x="1130300" y="2933710"/>
            <a:chExt cx="6565900" cy="1436583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860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629400" y="3227293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434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7818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48000" y="3836893"/>
              <a:ext cx="1295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092700" y="3830543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82700" y="3830543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30300" y="337334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 rot="-1188195">
              <a:off x="2448677" y="2933710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00724" y="306770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52800" y="345589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15000" y="345589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</p:grpSp>
      <p:graphicFrame>
        <p:nvGraphicFramePr>
          <p:cNvPr id="19" name="Group 39"/>
          <p:cNvGraphicFramePr>
            <a:graphicFrameLocks noGrp="1"/>
          </p:cNvGraphicFramePr>
          <p:nvPr/>
        </p:nvGraphicFramePr>
        <p:xfrm>
          <a:off x="4191000" y="3890963"/>
          <a:ext cx="4267200" cy="2060448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34988" y="1447800"/>
            <a:ext cx="524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NFA A= ({q</a:t>
            </a:r>
            <a:r>
              <a:rPr lang="en-US" baseline="-25000"/>
              <a:t>0</a:t>
            </a:r>
            <a:r>
              <a:rPr lang="en-US"/>
              <a:t>,q</a:t>
            </a:r>
            <a:r>
              <a:rPr lang="en-US" baseline="-25000"/>
              <a:t>1</a:t>
            </a:r>
            <a:r>
              <a:rPr lang="en-US"/>
              <a:t>,q</a:t>
            </a:r>
            <a:r>
              <a:rPr lang="en-US" baseline="-25000"/>
              <a:t>2</a:t>
            </a:r>
            <a:r>
              <a:rPr lang="en-US"/>
              <a:t>},{0,1}, </a:t>
            </a:r>
            <a:r>
              <a:rPr lang="en-US" b="1">
                <a:latin typeface="Symbol" pitchFamily="18" charset="2"/>
              </a:rPr>
              <a:t>d</a:t>
            </a:r>
            <a:r>
              <a:rPr lang="en-US"/>
              <a:t> ,q</a:t>
            </a:r>
            <a:r>
              <a:rPr lang="en-US" baseline="-25000"/>
              <a:t>0</a:t>
            </a:r>
            <a:r>
              <a:rPr lang="en-US"/>
              <a:t>,{q</a:t>
            </a:r>
            <a:r>
              <a:rPr lang="en-US" baseline="-25000"/>
              <a:t>2</a:t>
            </a:r>
            <a:r>
              <a:rPr lang="en-US"/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Transition Table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r>
              <a:rPr lang="en-US" smtClean="0"/>
              <a:t>Accept all strings that contains either 101 or 11 as a substring (010110)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3A63EFB-6E7E-414A-9814-F8CB4BFF0083}" type="slidenum">
              <a:rPr lang="en-US" smtClean="0"/>
              <a:pPr/>
              <a:t>61</a:t>
            </a:fld>
            <a:endParaRPr lang="en-US" smtClean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14400" y="2514600"/>
            <a:ext cx="7251700" cy="1397000"/>
            <a:chOff x="753784" y="4013958"/>
            <a:chExt cx="7251697" cy="1396242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815355" y="4473388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938681" y="4267200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253318" y="44196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7091081" y="44196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q</a:t>
              </a:r>
              <a:r>
                <a:rPr lang="en-US" b="1" baseline="-25000"/>
                <a:t>4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338915" y="4876800"/>
              <a:ext cx="914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019800" y="4870450"/>
              <a:ext cx="914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812055" y="4897344"/>
              <a:ext cx="990600" cy="15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53784" y="453427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rot="-1188195">
              <a:off x="1991479" y="4013958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70420" y="4107608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482348" y="4522694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 </a:t>
              </a:r>
              <a:r>
                <a:rPr lang="en-US">
                  <a:sym typeface="Symbol" pitchFamily="18" charset="2"/>
                </a:rPr>
                <a:t></a:t>
              </a:r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225986" y="453614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572431" y="4446494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2590799" y="4901827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779062" y="4554071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3" name="Freeform 20"/>
          <p:cNvSpPr>
            <a:spLocks/>
          </p:cNvSpPr>
          <p:nvPr/>
        </p:nvSpPr>
        <p:spPr bwMode="auto">
          <a:xfrm rot="20411805">
            <a:off x="7427913" y="2371725"/>
            <a:ext cx="307975" cy="479425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789863" y="247015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0,1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19600" y="4191000"/>
          <a:ext cx="327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685800"/>
                <a:gridCol w="1066800"/>
                <a:gridCol w="762001"/>
              </a:tblGrid>
              <a:tr h="370840">
                <a:tc rowSpan="2">
                  <a:txBody>
                    <a:bodyPr/>
                    <a:lstStyle/>
                    <a:p>
                      <a:endParaRPr lang="en-US" sz="2000" b="1" baseline="0" dirty="0" smtClean="0">
                        <a:sym typeface="Symbol"/>
                      </a:endParaRPr>
                    </a:p>
                    <a:p>
                      <a:r>
                        <a:rPr lang="en-US" sz="2000" b="1" baseline="0" dirty="0" smtClean="0">
                          <a:sym typeface="Symbol"/>
                        </a:rPr>
                        <a:t></a:t>
                      </a:r>
                      <a:r>
                        <a:rPr lang="en-US" sz="2000" b="1" baseline="0" dirty="0" smtClean="0"/>
                        <a:t>q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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1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2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3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3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/>
                        <a:t>*q</a:t>
                      </a:r>
                      <a:r>
                        <a:rPr lang="en-US" sz="1800" b="1" baseline="-25000" dirty="0" smtClean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sz="1800" b="1" baseline="0" dirty="0" smtClean="0"/>
                        <a:t>q</a:t>
                      </a:r>
                      <a:r>
                        <a:rPr lang="en-US" sz="1800" b="1" baseline="-25000" dirty="0" smtClean="0"/>
                        <a:t>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381000" y="3962400"/>
            <a:ext cx="32718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CC00CC"/>
                </a:solidFill>
              </a:rPr>
              <a:t>Q = {q</a:t>
            </a:r>
            <a:r>
              <a:rPr lang="en-US" baseline="-25000">
                <a:solidFill>
                  <a:srgbClr val="CC00CC"/>
                </a:solidFill>
              </a:rPr>
              <a:t>1</a:t>
            </a:r>
            <a:r>
              <a:rPr lang="en-US">
                <a:solidFill>
                  <a:srgbClr val="CC00CC"/>
                </a:solidFill>
              </a:rPr>
              <a:t>, q</a:t>
            </a:r>
            <a:r>
              <a:rPr lang="en-US" baseline="-25000">
                <a:solidFill>
                  <a:srgbClr val="CC00CC"/>
                </a:solidFill>
              </a:rPr>
              <a:t>2</a:t>
            </a:r>
            <a:r>
              <a:rPr lang="en-US">
                <a:solidFill>
                  <a:srgbClr val="CC00CC"/>
                </a:solidFill>
              </a:rPr>
              <a:t>, q</a:t>
            </a:r>
            <a:r>
              <a:rPr lang="en-US" baseline="-25000">
                <a:solidFill>
                  <a:srgbClr val="CC00CC"/>
                </a:solidFill>
              </a:rPr>
              <a:t>3</a:t>
            </a:r>
            <a:r>
              <a:rPr lang="en-US">
                <a:solidFill>
                  <a:srgbClr val="CC00CC"/>
                </a:solidFill>
              </a:rPr>
              <a:t>, q</a:t>
            </a:r>
            <a:r>
              <a:rPr lang="en-US" baseline="-25000">
                <a:solidFill>
                  <a:srgbClr val="CC00CC"/>
                </a:solidFill>
              </a:rPr>
              <a:t>4</a:t>
            </a:r>
            <a:r>
              <a:rPr lang="en-US">
                <a:solidFill>
                  <a:srgbClr val="CC00CC"/>
                </a:solidFill>
              </a:rPr>
              <a:t>}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0000CC"/>
                </a:solidFill>
                <a:sym typeface="Symbol" pitchFamily="18" charset="2"/>
              </a:rPr>
              <a:t> = {0, 1}</a:t>
            </a:r>
          </a:p>
          <a:p>
            <a:pPr marL="457200" indent="-457200">
              <a:buFontTx/>
              <a:buAutoNum type="arabicPeriod"/>
            </a:pPr>
            <a:endParaRPr lang="en-US" sz="1600">
              <a:solidFill>
                <a:srgbClr val="0000CC"/>
              </a:solidFill>
              <a:sym typeface="Symbol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 b="1">
                <a:sym typeface="Symbol" pitchFamily="18" charset="2"/>
              </a:rPr>
              <a:t></a:t>
            </a:r>
          </a:p>
          <a:p>
            <a:pPr marL="457200" indent="-457200">
              <a:buFontTx/>
              <a:buAutoNum type="arabicPeriod"/>
            </a:pPr>
            <a:endParaRPr lang="en-US">
              <a:sym typeface="Symbol" pitchFamily="18" charset="2"/>
            </a:endParaRPr>
          </a:p>
          <a:p>
            <a:pPr marL="457200" indent="-457200">
              <a:buFontTx/>
              <a:buAutoNum type="arabicPeriod"/>
            </a:pPr>
            <a:endParaRPr lang="en-US" sz="1200">
              <a:sym typeface="Symbol" pitchFamily="18" charset="2"/>
            </a:endParaRP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C00000"/>
                </a:solidFill>
                <a:sym typeface="Symbol" pitchFamily="18" charset="2"/>
              </a:rPr>
              <a:t>Start state: </a:t>
            </a:r>
            <a:r>
              <a:rPr lang="en-US">
                <a:solidFill>
                  <a:srgbClr val="C00000"/>
                </a:solidFill>
              </a:rPr>
              <a:t>q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33CC33"/>
                </a:solidFill>
              </a:rPr>
              <a:t>F = {q</a:t>
            </a:r>
            <a:r>
              <a:rPr lang="en-US" baseline="-25000">
                <a:solidFill>
                  <a:srgbClr val="33CC33"/>
                </a:solidFill>
              </a:rPr>
              <a:t>4</a:t>
            </a:r>
            <a:r>
              <a:rPr lang="en-US">
                <a:solidFill>
                  <a:srgbClr val="33CC33"/>
                </a:solidFill>
              </a:rPr>
              <a:t>}</a:t>
            </a: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1143000" y="3924300"/>
            <a:ext cx="3600450" cy="1508125"/>
          </a:xfrm>
          <a:custGeom>
            <a:avLst/>
            <a:gdLst>
              <a:gd name="T0" fmla="*/ 0 w 3304902"/>
              <a:gd name="T1" fmla="*/ 1212917 h 1507961"/>
              <a:gd name="T2" fmla="*/ 391895 w 3304902"/>
              <a:gd name="T3" fmla="*/ 1280195 h 1507961"/>
              <a:gd name="T4" fmla="*/ 563349 w 3304902"/>
              <a:gd name="T5" fmla="*/ 1347478 h 1507961"/>
              <a:gd name="T6" fmla="*/ 783789 w 3304902"/>
              <a:gd name="T7" fmla="*/ 1414755 h 1507961"/>
              <a:gd name="T8" fmla="*/ 955243 w 3304902"/>
              <a:gd name="T9" fmla="*/ 1482033 h 1507961"/>
              <a:gd name="T10" fmla="*/ 1053218 w 3304902"/>
              <a:gd name="T11" fmla="*/ 1495492 h 1507961"/>
              <a:gd name="T12" fmla="*/ 1126697 w 3304902"/>
              <a:gd name="T13" fmla="*/ 1508945 h 1507961"/>
              <a:gd name="T14" fmla="*/ 1298150 w 3304902"/>
              <a:gd name="T15" fmla="*/ 1441667 h 1507961"/>
              <a:gd name="T16" fmla="*/ 1322644 w 3304902"/>
              <a:gd name="T17" fmla="*/ 1387843 h 1507961"/>
              <a:gd name="T18" fmla="*/ 1371633 w 3304902"/>
              <a:gd name="T19" fmla="*/ 1347478 h 1507961"/>
              <a:gd name="T20" fmla="*/ 1469607 w 3304902"/>
              <a:gd name="T21" fmla="*/ 1239830 h 1507961"/>
              <a:gd name="T22" fmla="*/ 1641060 w 3304902"/>
              <a:gd name="T23" fmla="*/ 1145640 h 1507961"/>
              <a:gd name="T24" fmla="*/ 1812514 w 3304902"/>
              <a:gd name="T25" fmla="*/ 1037992 h 1507961"/>
              <a:gd name="T26" fmla="*/ 2008462 w 3304902"/>
              <a:gd name="T27" fmla="*/ 916890 h 1507961"/>
              <a:gd name="T28" fmla="*/ 2106433 w 3304902"/>
              <a:gd name="T29" fmla="*/ 903431 h 1507961"/>
              <a:gd name="T30" fmla="*/ 2277889 w 3304902"/>
              <a:gd name="T31" fmla="*/ 876519 h 1507961"/>
              <a:gd name="T32" fmla="*/ 2351368 w 3304902"/>
              <a:gd name="T33" fmla="*/ 849607 h 1507961"/>
              <a:gd name="T34" fmla="*/ 2571809 w 3304902"/>
              <a:gd name="T35" fmla="*/ 889978 h 1507961"/>
              <a:gd name="T36" fmla="*/ 2645288 w 3304902"/>
              <a:gd name="T37" fmla="*/ 916890 h 1507961"/>
              <a:gd name="T38" fmla="*/ 2767755 w 3304902"/>
              <a:gd name="T39" fmla="*/ 943802 h 1507961"/>
              <a:gd name="T40" fmla="*/ 2865730 w 3304902"/>
              <a:gd name="T41" fmla="*/ 984167 h 1507961"/>
              <a:gd name="T42" fmla="*/ 3086171 w 3304902"/>
              <a:gd name="T43" fmla="*/ 1024533 h 1507961"/>
              <a:gd name="T44" fmla="*/ 3208635 w 3304902"/>
              <a:gd name="T45" fmla="*/ 1051445 h 1507961"/>
              <a:gd name="T46" fmla="*/ 3380089 w 3304902"/>
              <a:gd name="T47" fmla="*/ 1105269 h 1507961"/>
              <a:gd name="T48" fmla="*/ 3453569 w 3304902"/>
              <a:gd name="T49" fmla="*/ 1145640 h 1507961"/>
              <a:gd name="T50" fmla="*/ 3551543 w 3304902"/>
              <a:gd name="T51" fmla="*/ 1159093 h 1507961"/>
              <a:gd name="T52" fmla="*/ 3649516 w 3304902"/>
              <a:gd name="T53" fmla="*/ 1145640 h 1507961"/>
              <a:gd name="T54" fmla="*/ 3698503 w 3304902"/>
              <a:gd name="T55" fmla="*/ 1105269 h 1507961"/>
              <a:gd name="T56" fmla="*/ 3771982 w 3304902"/>
              <a:gd name="T57" fmla="*/ 1051445 h 1507961"/>
              <a:gd name="T58" fmla="*/ 3820965 w 3304902"/>
              <a:gd name="T59" fmla="*/ 1011080 h 1507961"/>
              <a:gd name="T60" fmla="*/ 4016914 w 3304902"/>
              <a:gd name="T61" fmla="*/ 876519 h 1507961"/>
              <a:gd name="T62" fmla="*/ 4139383 w 3304902"/>
              <a:gd name="T63" fmla="*/ 782330 h 1507961"/>
              <a:gd name="T64" fmla="*/ 4286344 w 3304902"/>
              <a:gd name="T65" fmla="*/ 701593 h 1507961"/>
              <a:gd name="T66" fmla="*/ 4408811 w 3304902"/>
              <a:gd name="T67" fmla="*/ 620863 h 1507961"/>
              <a:gd name="T68" fmla="*/ 4531280 w 3304902"/>
              <a:gd name="T69" fmla="*/ 553580 h 1507961"/>
              <a:gd name="T70" fmla="*/ 4702735 w 3304902"/>
              <a:gd name="T71" fmla="*/ 459390 h 1507961"/>
              <a:gd name="T72" fmla="*/ 4800705 w 3304902"/>
              <a:gd name="T73" fmla="*/ 378654 h 1507961"/>
              <a:gd name="T74" fmla="*/ 5021140 w 3304902"/>
              <a:gd name="T75" fmla="*/ 338289 h 1507961"/>
              <a:gd name="T76" fmla="*/ 5241588 w 3304902"/>
              <a:gd name="T77" fmla="*/ 257552 h 1507961"/>
              <a:gd name="T78" fmla="*/ 5339558 w 3304902"/>
              <a:gd name="T79" fmla="*/ 190275 h 1507961"/>
              <a:gd name="T80" fmla="*/ 5437528 w 3304902"/>
              <a:gd name="T81" fmla="*/ 163363 h 1507961"/>
              <a:gd name="T82" fmla="*/ 5584496 w 3304902"/>
              <a:gd name="T83" fmla="*/ 122992 h 1507961"/>
              <a:gd name="T84" fmla="*/ 5731451 w 3304902"/>
              <a:gd name="T85" fmla="*/ 55714 h 1507961"/>
              <a:gd name="T86" fmla="*/ 5878414 w 3304902"/>
              <a:gd name="T87" fmla="*/ 15349 h 1507961"/>
              <a:gd name="T88" fmla="*/ 5927395 w 3304902"/>
              <a:gd name="T89" fmla="*/ 257552 h 150796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304902"/>
              <a:gd name="T136" fmla="*/ 0 h 1507961"/>
              <a:gd name="T137" fmla="*/ 3304902 w 3304902"/>
              <a:gd name="T138" fmla="*/ 1507961 h 150796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304902" h="1507961">
                <a:moveTo>
                  <a:pt x="0" y="1212125"/>
                </a:moveTo>
                <a:cubicBezTo>
                  <a:pt x="71718" y="1234537"/>
                  <a:pt x="144648" y="1253385"/>
                  <a:pt x="215153" y="1279361"/>
                </a:cubicBezTo>
                <a:cubicBezTo>
                  <a:pt x="229010" y="1284466"/>
                  <a:pt x="305153" y="1344015"/>
                  <a:pt x="309283" y="1346596"/>
                </a:cubicBezTo>
                <a:cubicBezTo>
                  <a:pt x="385904" y="1394484"/>
                  <a:pt x="346591" y="1351044"/>
                  <a:pt x="430306" y="1413831"/>
                </a:cubicBezTo>
                <a:cubicBezTo>
                  <a:pt x="498779" y="1465187"/>
                  <a:pt x="438924" y="1449000"/>
                  <a:pt x="524436" y="1481067"/>
                </a:cubicBezTo>
                <a:cubicBezTo>
                  <a:pt x="541740" y="1487556"/>
                  <a:pt x="560454" y="1489437"/>
                  <a:pt x="578224" y="1494514"/>
                </a:cubicBezTo>
                <a:cubicBezTo>
                  <a:pt x="591853" y="1498408"/>
                  <a:pt x="605118" y="1503479"/>
                  <a:pt x="618565" y="1507961"/>
                </a:cubicBezTo>
                <a:cubicBezTo>
                  <a:pt x="654885" y="1489801"/>
                  <a:pt x="690887" y="1478887"/>
                  <a:pt x="712694" y="1440725"/>
                </a:cubicBezTo>
                <a:cubicBezTo>
                  <a:pt x="721863" y="1424679"/>
                  <a:pt x="718861" y="1403924"/>
                  <a:pt x="726141" y="1386937"/>
                </a:cubicBezTo>
                <a:cubicBezTo>
                  <a:pt x="732507" y="1372082"/>
                  <a:pt x="745297" y="1360784"/>
                  <a:pt x="753036" y="1346596"/>
                </a:cubicBezTo>
                <a:cubicBezTo>
                  <a:pt x="772234" y="1311400"/>
                  <a:pt x="778475" y="1267369"/>
                  <a:pt x="806824" y="1239020"/>
                </a:cubicBezTo>
                <a:cubicBezTo>
                  <a:pt x="838200" y="1207643"/>
                  <a:pt x="878123" y="1182940"/>
                  <a:pt x="900953" y="1144890"/>
                </a:cubicBezTo>
                <a:cubicBezTo>
                  <a:pt x="952825" y="1058437"/>
                  <a:pt x="920385" y="1093337"/>
                  <a:pt x="995083" y="1037314"/>
                </a:cubicBezTo>
                <a:cubicBezTo>
                  <a:pt x="1019591" y="1000552"/>
                  <a:pt x="1065816" y="925501"/>
                  <a:pt x="1102659" y="916290"/>
                </a:cubicBezTo>
                <a:cubicBezTo>
                  <a:pt x="1120588" y="911808"/>
                  <a:pt x="1138677" y="907920"/>
                  <a:pt x="1156447" y="902843"/>
                </a:cubicBezTo>
                <a:cubicBezTo>
                  <a:pt x="1291486" y="864261"/>
                  <a:pt x="1082430" y="917986"/>
                  <a:pt x="1250577" y="875949"/>
                </a:cubicBezTo>
                <a:cubicBezTo>
                  <a:pt x="1264024" y="866984"/>
                  <a:pt x="1274882" y="851060"/>
                  <a:pt x="1290918" y="849055"/>
                </a:cubicBezTo>
                <a:cubicBezTo>
                  <a:pt x="1328580" y="844347"/>
                  <a:pt x="1380888" y="871651"/>
                  <a:pt x="1411941" y="889396"/>
                </a:cubicBezTo>
                <a:cubicBezTo>
                  <a:pt x="1425973" y="897414"/>
                  <a:pt x="1437828" y="909062"/>
                  <a:pt x="1452283" y="916290"/>
                </a:cubicBezTo>
                <a:cubicBezTo>
                  <a:pt x="1473873" y="927085"/>
                  <a:pt x="1498418" y="931462"/>
                  <a:pt x="1519518" y="943184"/>
                </a:cubicBezTo>
                <a:cubicBezTo>
                  <a:pt x="1539109" y="954068"/>
                  <a:pt x="1553715" y="972641"/>
                  <a:pt x="1573306" y="983525"/>
                </a:cubicBezTo>
                <a:cubicBezTo>
                  <a:pt x="1636443" y="1018602"/>
                  <a:pt x="1633399" y="1003557"/>
                  <a:pt x="1694330" y="1023867"/>
                </a:cubicBezTo>
                <a:cubicBezTo>
                  <a:pt x="1717229" y="1031500"/>
                  <a:pt x="1739507" y="1040958"/>
                  <a:pt x="1761565" y="1050761"/>
                </a:cubicBezTo>
                <a:cubicBezTo>
                  <a:pt x="1789749" y="1063287"/>
                  <a:pt x="1830970" y="1083946"/>
                  <a:pt x="1855694" y="1104549"/>
                </a:cubicBezTo>
                <a:cubicBezTo>
                  <a:pt x="1870303" y="1116723"/>
                  <a:pt x="1879524" y="1135455"/>
                  <a:pt x="1896036" y="1144890"/>
                </a:cubicBezTo>
                <a:cubicBezTo>
                  <a:pt x="1912082" y="1154059"/>
                  <a:pt x="1931895" y="1153855"/>
                  <a:pt x="1949824" y="1158337"/>
                </a:cubicBezTo>
                <a:cubicBezTo>
                  <a:pt x="1967753" y="1153855"/>
                  <a:pt x="1988235" y="1155141"/>
                  <a:pt x="2003612" y="1144890"/>
                </a:cubicBezTo>
                <a:cubicBezTo>
                  <a:pt x="2017059" y="1135925"/>
                  <a:pt x="2021112" y="1117700"/>
                  <a:pt x="2030506" y="1104549"/>
                </a:cubicBezTo>
                <a:cubicBezTo>
                  <a:pt x="2043533" y="1086312"/>
                  <a:pt x="2057820" y="1068998"/>
                  <a:pt x="2070847" y="1050761"/>
                </a:cubicBezTo>
                <a:cubicBezTo>
                  <a:pt x="2080241" y="1037610"/>
                  <a:pt x="2087887" y="1023230"/>
                  <a:pt x="2097741" y="1010420"/>
                </a:cubicBezTo>
                <a:cubicBezTo>
                  <a:pt x="2132740" y="964922"/>
                  <a:pt x="2171954" y="922659"/>
                  <a:pt x="2205318" y="875949"/>
                </a:cubicBezTo>
                <a:cubicBezTo>
                  <a:pt x="2227730" y="844573"/>
                  <a:pt x="2247646" y="811255"/>
                  <a:pt x="2272553" y="781820"/>
                </a:cubicBezTo>
                <a:cubicBezTo>
                  <a:pt x="2297121" y="752785"/>
                  <a:pt x="2327535" y="729174"/>
                  <a:pt x="2353236" y="701137"/>
                </a:cubicBezTo>
                <a:cubicBezTo>
                  <a:pt x="2376892" y="675331"/>
                  <a:pt x="2396922" y="646359"/>
                  <a:pt x="2420471" y="620455"/>
                </a:cubicBezTo>
                <a:cubicBezTo>
                  <a:pt x="2441791" y="597003"/>
                  <a:pt x="2466649" y="576909"/>
                  <a:pt x="2487706" y="553220"/>
                </a:cubicBezTo>
                <a:cubicBezTo>
                  <a:pt x="2571377" y="459090"/>
                  <a:pt x="2480235" y="535290"/>
                  <a:pt x="2581836" y="459090"/>
                </a:cubicBezTo>
                <a:cubicBezTo>
                  <a:pt x="2599765" y="432196"/>
                  <a:pt x="2604960" y="388629"/>
                  <a:pt x="2635624" y="378408"/>
                </a:cubicBezTo>
                <a:lnTo>
                  <a:pt x="2756647" y="338067"/>
                </a:lnTo>
                <a:cubicBezTo>
                  <a:pt x="2796988" y="311173"/>
                  <a:pt x="2840659" y="288702"/>
                  <a:pt x="2877671" y="257384"/>
                </a:cubicBezTo>
                <a:cubicBezTo>
                  <a:pt x="2899581" y="238845"/>
                  <a:pt x="2909859" y="209049"/>
                  <a:pt x="2931459" y="190149"/>
                </a:cubicBezTo>
                <a:cubicBezTo>
                  <a:pt x="2946545" y="176949"/>
                  <a:pt x="2967842" y="173200"/>
                  <a:pt x="2985247" y="163255"/>
                </a:cubicBezTo>
                <a:cubicBezTo>
                  <a:pt x="3058235" y="121548"/>
                  <a:pt x="2991968" y="147568"/>
                  <a:pt x="3065930" y="122914"/>
                </a:cubicBezTo>
                <a:cubicBezTo>
                  <a:pt x="3095668" y="93176"/>
                  <a:pt x="3109171" y="74399"/>
                  <a:pt x="3146612" y="55678"/>
                </a:cubicBezTo>
                <a:cubicBezTo>
                  <a:pt x="3257966" y="0"/>
                  <a:pt x="3111673" y="92418"/>
                  <a:pt x="3227294" y="15337"/>
                </a:cubicBezTo>
                <a:cubicBezTo>
                  <a:pt x="3304902" y="92942"/>
                  <a:pt x="3254189" y="29553"/>
                  <a:pt x="3254189" y="257384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C00000"/>
                </a:solidFill>
              </a:rPr>
              <a:t>There are no moves on input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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/>
              <a:t>2. For each state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 &amp; input symbol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, there is exactly one edge out of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labeled </a:t>
            </a:r>
            <a:r>
              <a:rPr lang="en-US" b="1" dirty="0" smtClean="0">
                <a:solidFill>
                  <a:srgbClr val="0000FF"/>
                </a:solidFill>
              </a:rPr>
              <a:t>a</a:t>
            </a:r>
            <a:endParaRPr lang="en-US" b="1" dirty="0" smtClean="0"/>
          </a:p>
          <a:p>
            <a:pPr algn="just"/>
            <a:r>
              <a:rPr lang="en-US" dirty="0" smtClean="0"/>
              <a:t>If we are using a transition table to represent a DFA, then </a:t>
            </a:r>
            <a:r>
              <a:rPr lang="en-US" dirty="0" smtClean="0">
                <a:solidFill>
                  <a:srgbClr val="0000FF"/>
                </a:solidFill>
              </a:rPr>
              <a:t>each entry is a single state.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Represent this state </a:t>
            </a:r>
            <a:r>
              <a:rPr lang="en-US" dirty="0" smtClean="0">
                <a:solidFill>
                  <a:srgbClr val="0000FF"/>
                </a:solidFill>
              </a:rPr>
              <a:t>without the curly braces</a:t>
            </a:r>
            <a:r>
              <a:rPr lang="en-US" dirty="0" smtClean="0"/>
              <a:t> that we use to form sets.</a:t>
            </a:r>
          </a:p>
          <a:p>
            <a:pPr algn="just"/>
            <a:r>
              <a:rPr lang="en-US" dirty="0" smtClean="0"/>
              <a:t>Lexical Analyzer---DFA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Algorithm: Simulating a DFA.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INPUT</a:t>
            </a:r>
            <a:r>
              <a:rPr lang="en-US" dirty="0" smtClean="0"/>
              <a:t>: An input string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terminated by an end-of-file character </a:t>
            </a:r>
            <a:r>
              <a:rPr lang="en-US" dirty="0" err="1" smtClean="0"/>
              <a:t>eof</a:t>
            </a:r>
            <a:r>
              <a:rPr lang="en-US" dirty="0" smtClean="0"/>
              <a:t>. A DFA D with </a:t>
            </a:r>
            <a:r>
              <a:rPr lang="en-US" dirty="0" smtClean="0">
                <a:solidFill>
                  <a:srgbClr val="C00000"/>
                </a:solidFill>
              </a:rPr>
              <a:t>start state s</a:t>
            </a:r>
            <a:r>
              <a:rPr lang="en-US" baseline="-25000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C00000"/>
                </a:solidFill>
              </a:rPr>
              <a:t>accepting states F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transition function </a:t>
            </a:r>
            <a:r>
              <a:rPr lang="en-US" i="1" dirty="0" smtClean="0">
                <a:solidFill>
                  <a:srgbClr val="0000FF"/>
                </a:solidFill>
              </a:rPr>
              <a:t>move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b="1" dirty="0" smtClean="0"/>
              <a:t>OUTPUT</a:t>
            </a:r>
            <a:r>
              <a:rPr lang="en-US" dirty="0" smtClean="0"/>
              <a:t>: Answer </a:t>
            </a:r>
            <a:r>
              <a:rPr lang="en-US" dirty="0" smtClean="0">
                <a:solidFill>
                  <a:srgbClr val="0000FF"/>
                </a:solidFill>
              </a:rPr>
              <a:t>"yes"</a:t>
            </a:r>
            <a:r>
              <a:rPr lang="en-US" dirty="0" smtClean="0"/>
              <a:t> if D accepts x ; </a:t>
            </a:r>
            <a:r>
              <a:rPr lang="en-US" dirty="0" smtClean="0">
                <a:solidFill>
                  <a:srgbClr val="0000FF"/>
                </a:solidFill>
              </a:rPr>
              <a:t>"no" </a:t>
            </a:r>
            <a:r>
              <a:rPr lang="en-US" dirty="0" smtClean="0"/>
              <a:t>otherwise.</a:t>
            </a:r>
          </a:p>
          <a:p>
            <a:pPr algn="just"/>
            <a:r>
              <a:rPr lang="en-US" b="1" dirty="0" smtClean="0"/>
              <a:t>METHOD</a:t>
            </a:r>
            <a:r>
              <a:rPr lang="en-US" dirty="0" smtClean="0"/>
              <a:t>: Apply the algorithm to the input string x. The function </a:t>
            </a:r>
            <a:r>
              <a:rPr lang="en-US" i="1" dirty="0" smtClean="0">
                <a:solidFill>
                  <a:srgbClr val="0000FF"/>
                </a:solidFill>
              </a:rPr>
              <a:t>move(s, c)</a:t>
            </a:r>
            <a:r>
              <a:rPr lang="en-US" dirty="0" smtClean="0"/>
              <a:t> gives the state to which there is an edge from </a:t>
            </a:r>
            <a:r>
              <a:rPr lang="en-US" dirty="0" smtClean="0">
                <a:solidFill>
                  <a:srgbClr val="0000FF"/>
                </a:solidFill>
              </a:rPr>
              <a:t>state s on input c</a:t>
            </a:r>
            <a:r>
              <a:rPr lang="en-US" dirty="0" smtClean="0"/>
              <a:t>. The function </a:t>
            </a:r>
            <a:r>
              <a:rPr lang="en-US" b="1" i="1" dirty="0" err="1" smtClean="0">
                <a:solidFill>
                  <a:srgbClr val="0000FF"/>
                </a:solidFill>
              </a:rPr>
              <a:t>nextChar</a:t>
            </a:r>
            <a:r>
              <a:rPr lang="en-US" dirty="0" smtClean="0"/>
              <a:t> returns the next character of the input string 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269" y="48294"/>
            <a:ext cx="7390105" cy="649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487680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</a:rPr>
              <a:t>a|b</a:t>
            </a:r>
            <a:r>
              <a:rPr lang="en-US" sz="2800" b="1" dirty="0" smtClean="0">
                <a:solidFill>
                  <a:srgbClr val="FF0000"/>
                </a:solidFill>
              </a:rPr>
              <a:t>)* </a:t>
            </a:r>
            <a:r>
              <a:rPr lang="en-US" sz="2800" b="1" dirty="0" err="1" smtClean="0">
                <a:solidFill>
                  <a:srgbClr val="FF0000"/>
                </a:solidFill>
              </a:rPr>
              <a:t>abb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562600"/>
            <a:ext cx="3810000" cy="101566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ababb</a:t>
            </a:r>
            <a:r>
              <a:rPr lang="en-US" sz="2000" b="1" dirty="0" smtClean="0"/>
              <a:t>, </a:t>
            </a:r>
          </a:p>
          <a:p>
            <a:r>
              <a:rPr lang="en-US" sz="2000" b="1" dirty="0" smtClean="0"/>
              <a:t>Sequence of states: 0, 1 , 2, 1 , 2, 3</a:t>
            </a:r>
          </a:p>
          <a:p>
            <a:r>
              <a:rPr lang="en-US" sz="2000" b="1" dirty="0" smtClean="0"/>
              <a:t>&amp; returns "yes."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1D99B0C-369D-48E8-9885-FB791DF6B840}" type="slidenum">
              <a:rPr lang="en-US" smtClean="0">
                <a:latin typeface="Times New Roman" pitchFamily="18" charset="0"/>
              </a:rPr>
              <a:pPr/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8575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2800" b="1" kern="0" dirty="0">
                <a:latin typeface="Comic Sans MS" pitchFamily="66" charset="0"/>
              </a:rPr>
              <a:t>Draw the Transition Diagram for the DFA accepting all string with a </a:t>
            </a:r>
            <a:r>
              <a:rPr lang="en-US" sz="2800" b="1" kern="0" dirty="0">
                <a:solidFill>
                  <a:srgbClr val="FF0000"/>
                </a:solidFill>
                <a:latin typeface="Comic Sans MS" pitchFamily="66" charset="0"/>
              </a:rPr>
              <a:t>substring 01.</a:t>
            </a:r>
            <a:r>
              <a:rPr lang="en-US" sz="3200" kern="0" dirty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endParaRPr lang="en-US" sz="32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endParaRPr lang="en-US" sz="3200" kern="0" dirty="0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228725" y="2362200"/>
            <a:ext cx="6858000" cy="2057400"/>
            <a:chOff x="381000" y="2362200"/>
            <a:chExt cx="6858000" cy="205740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6764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019800" y="3276600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7338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61722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38400" y="3886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95800" y="38862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81000" y="3810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rot="-1188195">
              <a:off x="1739900" y="258445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9050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 rot="-1188195">
              <a:off x="3810000" y="25146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 rot="-1188195">
              <a:off x="6248400" y="23622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39624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33400" y="33528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819400" y="34290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181600" y="34290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286000" y="2743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267200" y="2743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934200" y="2819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0,1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2400" y="47244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3200">
                <a:cs typeface="Arial" charset="0"/>
              </a:rPr>
              <a:t>A=({q</a:t>
            </a:r>
            <a:r>
              <a:rPr lang="en-US" sz="3200" baseline="-25000">
                <a:cs typeface="Arial" charset="0"/>
              </a:rPr>
              <a:t>0</a:t>
            </a:r>
            <a:r>
              <a:rPr lang="en-US" sz="3200">
                <a:cs typeface="Arial" charset="0"/>
              </a:rPr>
              <a:t>,q</a:t>
            </a:r>
            <a:r>
              <a:rPr lang="en-US" sz="3200" baseline="-25000">
                <a:cs typeface="Arial" charset="0"/>
              </a:rPr>
              <a:t>1</a:t>
            </a:r>
            <a:r>
              <a:rPr lang="en-US" sz="3200">
                <a:cs typeface="Arial" charset="0"/>
              </a:rPr>
              <a:t>,q</a:t>
            </a:r>
            <a:r>
              <a:rPr lang="en-US" sz="3200" baseline="-25000">
                <a:cs typeface="Arial" charset="0"/>
              </a:rPr>
              <a:t>2</a:t>
            </a:r>
            <a:r>
              <a:rPr lang="en-US" sz="3200">
                <a:cs typeface="Arial" charset="0"/>
              </a:rPr>
              <a:t>},{0,1}, </a:t>
            </a:r>
            <a:r>
              <a:rPr lang="en-US" sz="3200">
                <a:latin typeface="Symbol" pitchFamily="18" charset="2"/>
              </a:rPr>
              <a:t>d</a:t>
            </a:r>
            <a:r>
              <a:rPr lang="en-US" sz="3200">
                <a:cs typeface="Arial" charset="0"/>
              </a:rPr>
              <a:t> ,q</a:t>
            </a:r>
            <a:r>
              <a:rPr lang="en-US" sz="3200" baseline="-25000">
                <a:cs typeface="Arial" charset="0"/>
              </a:rPr>
              <a:t>0</a:t>
            </a:r>
            <a:r>
              <a:rPr lang="en-US" sz="3200">
                <a:cs typeface="Arial" charset="0"/>
              </a:rPr>
              <a:t>,{q</a:t>
            </a:r>
            <a:r>
              <a:rPr lang="en-US" sz="3200" baseline="-25000">
                <a:cs typeface="Arial" charset="0"/>
              </a:rPr>
              <a:t>1</a:t>
            </a:r>
            <a:r>
              <a:rPr lang="en-US" sz="3200">
                <a:cs typeface="Arial" charset="0"/>
              </a:rPr>
              <a:t>})</a:t>
            </a:r>
          </a:p>
          <a:p>
            <a:pPr marL="609600" indent="-609600" algn="ctr">
              <a:spcBef>
                <a:spcPct val="20000"/>
              </a:spcBef>
              <a:buFont typeface="Wingdings" pitchFamily="2" charset="2"/>
              <a:buNone/>
            </a:pPr>
            <a:endParaRPr lang="en-US" sz="1400">
              <a:cs typeface="Arial" charset="0"/>
            </a:endParaRPr>
          </a:p>
          <a:p>
            <a:pPr marL="609600" indent="-6096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  <a:cs typeface="Arial" charset="0"/>
              </a:rPr>
              <a:t>Check with the string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01,11010,100011</a:t>
            </a:r>
            <a:r>
              <a:rPr lang="en-US" sz="2800">
                <a:latin typeface="Comic Sans MS" pitchFamily="66" charset="0"/>
                <a:cs typeface="Arial" charset="0"/>
              </a:rPr>
              <a:t>,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  <a:cs typeface="Arial" charset="0"/>
              </a:rPr>
              <a:t>0111,110101,11101101</a:t>
            </a:r>
            <a:r>
              <a:rPr lang="en-US" sz="2800">
                <a:latin typeface="Comic Sans MS" pitchFamily="66" charset="0"/>
                <a:cs typeface="Arial" charset="0"/>
              </a:rPr>
              <a:t>, </a:t>
            </a:r>
            <a:r>
              <a:rPr lang="en-US" sz="280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111000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Transition Function &amp; Table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581400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0</a:t>
            </a:r>
            <a:r>
              <a:rPr lang="en-US" b="1" kern="0" dirty="0">
                <a:latin typeface="Comic Sans MS" pitchFamily="66" charset="0"/>
              </a:rPr>
              <a:t>,0)=q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0</a:t>
            </a:r>
            <a:r>
              <a:rPr lang="en-US" b="1" kern="0" dirty="0">
                <a:latin typeface="Comic Sans MS" pitchFamily="66" charset="0"/>
              </a:rPr>
              <a:t>,1)=q</a:t>
            </a:r>
            <a:r>
              <a:rPr lang="en-US" b="1" kern="0" baseline="-25000" dirty="0">
                <a:latin typeface="Comic Sans MS" pitchFamily="66" charset="0"/>
              </a:rPr>
              <a:t>0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r>
              <a:rPr lang="en-US" b="1" kern="0" dirty="0">
                <a:latin typeface="Comic Sans MS" pitchFamily="66" charset="0"/>
              </a:rPr>
              <a:t>,0)=q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r>
              <a:rPr lang="en-US" b="1" kern="0" dirty="0">
                <a:latin typeface="Comic Sans MS" pitchFamily="66" charset="0"/>
              </a:rPr>
              <a:t>,1)=q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r>
              <a:rPr lang="en-US" b="1" kern="0" dirty="0">
                <a:latin typeface="Comic Sans MS" pitchFamily="66" charset="0"/>
              </a:rPr>
              <a:t>,0)=q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endParaRPr lang="en-US" b="1" kern="0" dirty="0">
              <a:latin typeface="Comic Sans MS" pitchFamily="66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b="1" kern="0" dirty="0">
                <a:latin typeface="Comic Sans MS" pitchFamily="66" charset="0"/>
              </a:rPr>
              <a:t>(q</a:t>
            </a:r>
            <a:r>
              <a:rPr lang="en-US" b="1" kern="0" baseline="-25000" dirty="0">
                <a:latin typeface="Comic Sans MS" pitchFamily="66" charset="0"/>
              </a:rPr>
              <a:t>2</a:t>
            </a:r>
            <a:r>
              <a:rPr lang="en-US" b="1" kern="0" dirty="0">
                <a:latin typeface="Comic Sans MS" pitchFamily="66" charset="0"/>
              </a:rPr>
              <a:t>,1)=q</a:t>
            </a:r>
            <a:r>
              <a:rPr lang="en-US" b="1" kern="0" baseline="-25000" dirty="0">
                <a:latin typeface="Comic Sans MS" pitchFamily="66" charset="0"/>
              </a:rPr>
              <a:t>1</a:t>
            </a:r>
            <a:endParaRPr lang="en-US" b="1" kern="0" dirty="0">
              <a:latin typeface="Comic Sans MS" pitchFamily="66" charset="0"/>
            </a:endParaRPr>
          </a:p>
        </p:txBody>
      </p:sp>
      <p:graphicFrame>
        <p:nvGraphicFramePr>
          <p:cNvPr id="7" name="Group 23"/>
          <p:cNvGraphicFramePr>
            <a:graphicFrameLocks noGrp="1"/>
          </p:cNvGraphicFramePr>
          <p:nvPr/>
        </p:nvGraphicFramePr>
        <p:xfrm>
          <a:off x="4191000" y="3657600"/>
          <a:ext cx="4267200" cy="2060448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lang="en-US" sz="2800" b="1" baseline="-25000" dirty="0" smtClean="0">
                          <a:latin typeface="Comic Sans MS" pitchFamily="66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371600" y="1219200"/>
            <a:ext cx="6858000" cy="2057400"/>
            <a:chOff x="381000" y="2362200"/>
            <a:chExt cx="6858000" cy="20574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6764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019800" y="3276600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7338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172200" y="3429000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38400" y="38862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495800" y="38862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1000" y="3810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rot="-1188195">
              <a:off x="1739900" y="258445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9050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rot="-1188195">
              <a:off x="3810000" y="25146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 rot="-1188195">
              <a:off x="6248400" y="2362200"/>
              <a:ext cx="587375" cy="941388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9624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33400" y="3352800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19400" y="34290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181600" y="34290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286000" y="27432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267200" y="274320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6934200" y="2819400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</a:rPr>
                <a:t>0,1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8DF4808-866E-452A-8307-580CB52BCF45}" type="slidenum">
              <a:rPr lang="en-US" smtClean="0">
                <a:latin typeface="Times New Roman" pitchFamily="18" charset="0"/>
              </a:rPr>
              <a:pPr/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/>
            </a:pPr>
            <a:r>
              <a:rPr lang="en-US" sz="2800" b="1" kern="0" dirty="0">
                <a:latin typeface="Comic Sans MS" pitchFamily="66" charset="0"/>
              </a:rPr>
              <a:t>Let us design a DFA to accept the language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C00CC"/>
              </a:buClr>
              <a:buFont typeface="Wingdings" pitchFamily="2" charset="2"/>
              <a:buNone/>
              <a:defRPr/>
            </a:pPr>
            <a:r>
              <a:rPr lang="en-US" sz="3200" kern="0" dirty="0">
                <a:latin typeface="+mn-lt"/>
              </a:rPr>
              <a:t>	</a:t>
            </a:r>
            <a:r>
              <a:rPr lang="en-US" sz="2800" b="1" kern="0" dirty="0">
                <a:latin typeface="Comic Sans MS" pitchFamily="66" charset="0"/>
              </a:rPr>
              <a:t>L={w | w has both an even number of 0’s and even number of 1’s}</a:t>
            </a:r>
          </a:p>
        </p:txBody>
      </p:sp>
      <p:sp>
        <p:nvSpPr>
          <p:cNvPr id="7" name="Freeform 4"/>
          <p:cNvSpPr>
            <a:spLocks noChangeArrowheads="1"/>
          </p:cNvSpPr>
          <p:nvPr/>
        </p:nvSpPr>
        <p:spPr bwMode="auto">
          <a:xfrm>
            <a:off x="3276600" y="3657600"/>
            <a:ext cx="762000" cy="762000"/>
          </a:xfrm>
          <a:custGeom>
            <a:avLst/>
            <a:gdLst>
              <a:gd name="T0" fmla="*/ 2147483647 w 810"/>
              <a:gd name="T1" fmla="*/ 2147483647 h 810"/>
              <a:gd name="T2" fmla="*/ 2147483647 w 810"/>
              <a:gd name="T3" fmla="*/ 2147483647 h 810"/>
              <a:gd name="T4" fmla="*/ 2147483647 w 810"/>
              <a:gd name="T5" fmla="*/ 2147483647 h 810"/>
              <a:gd name="T6" fmla="*/ 2147483647 w 810"/>
              <a:gd name="T7" fmla="*/ 2147483647 h 810"/>
              <a:gd name="T8" fmla="*/ 2147483647 w 810"/>
              <a:gd name="T9" fmla="*/ 2147483647 h 810"/>
              <a:gd name="T10" fmla="*/ 2147483647 w 810"/>
              <a:gd name="T11" fmla="*/ 2147483647 h 810"/>
              <a:gd name="T12" fmla="*/ 2147483647 w 810"/>
              <a:gd name="T13" fmla="*/ 2147483647 h 810"/>
              <a:gd name="T14" fmla="*/ 2147483647 w 810"/>
              <a:gd name="T15" fmla="*/ 2147483647 h 810"/>
              <a:gd name="T16" fmla="*/ 2147483647 w 810"/>
              <a:gd name="T17" fmla="*/ 2147483647 h 810"/>
              <a:gd name="T18" fmla="*/ 2147483647 w 810"/>
              <a:gd name="T19" fmla="*/ 2147483647 h 810"/>
              <a:gd name="T20" fmla="*/ 2147483647 w 810"/>
              <a:gd name="T21" fmla="*/ 2147483647 h 810"/>
              <a:gd name="T22" fmla="*/ 2147483647 w 810"/>
              <a:gd name="T23" fmla="*/ 2147483647 h 810"/>
              <a:gd name="T24" fmla="*/ 2147483647 w 810"/>
              <a:gd name="T25" fmla="*/ 2147483647 h 810"/>
              <a:gd name="T26" fmla="*/ 2147483647 w 810"/>
              <a:gd name="T27" fmla="*/ 2147483647 h 810"/>
              <a:gd name="T28" fmla="*/ 2147483647 w 810"/>
              <a:gd name="T29" fmla="*/ 2147483647 h 810"/>
              <a:gd name="T30" fmla="*/ 2147483647 w 810"/>
              <a:gd name="T31" fmla="*/ 2147483647 h 810"/>
              <a:gd name="T32" fmla="*/ 2147483647 w 810"/>
              <a:gd name="T33" fmla="*/ 2147483647 h 810"/>
              <a:gd name="T34" fmla="*/ 2147483647 w 810"/>
              <a:gd name="T35" fmla="*/ 2147483647 h 810"/>
              <a:gd name="T36" fmla="*/ 2147483647 w 810"/>
              <a:gd name="T37" fmla="*/ 2147483647 h 810"/>
              <a:gd name="T38" fmla="*/ 2147483647 w 810"/>
              <a:gd name="T39" fmla="*/ 2147483647 h 810"/>
              <a:gd name="T40" fmla="*/ 2147483647 w 810"/>
              <a:gd name="T41" fmla="*/ 2147483647 h 810"/>
              <a:gd name="T42" fmla="*/ 2147483647 w 810"/>
              <a:gd name="T43" fmla="*/ 2147483647 h 810"/>
              <a:gd name="T44" fmla="*/ 2147483647 w 810"/>
              <a:gd name="T45" fmla="*/ 2147483647 h 810"/>
              <a:gd name="T46" fmla="*/ 0 w 810"/>
              <a:gd name="T47" fmla="*/ 2147483647 h 810"/>
              <a:gd name="T48" fmla="*/ 0 w 810"/>
              <a:gd name="T49" fmla="*/ 2147483647 h 810"/>
              <a:gd name="T50" fmla="*/ 2147483647 w 810"/>
              <a:gd name="T51" fmla="*/ 2147483647 h 810"/>
              <a:gd name="T52" fmla="*/ 2147483647 w 810"/>
              <a:gd name="T53" fmla="*/ 2147483647 h 810"/>
              <a:gd name="T54" fmla="*/ 2147483647 w 810"/>
              <a:gd name="T55" fmla="*/ 2147483647 h 810"/>
              <a:gd name="T56" fmla="*/ 2147483647 w 810"/>
              <a:gd name="T57" fmla="*/ 2147483647 h 810"/>
              <a:gd name="T58" fmla="*/ 2147483647 w 810"/>
              <a:gd name="T59" fmla="*/ 2147483647 h 810"/>
              <a:gd name="T60" fmla="*/ 2147483647 w 810"/>
              <a:gd name="T61" fmla="*/ 2147483647 h 810"/>
              <a:gd name="T62" fmla="*/ 2147483647 w 810"/>
              <a:gd name="T63" fmla="*/ 2147483647 h 810"/>
              <a:gd name="T64" fmla="*/ 2147483647 w 810"/>
              <a:gd name="T65" fmla="*/ 2147483647 h 810"/>
              <a:gd name="T66" fmla="*/ 2147483647 w 810"/>
              <a:gd name="T67" fmla="*/ 2147483647 h 810"/>
              <a:gd name="T68" fmla="*/ 2147483647 w 810"/>
              <a:gd name="T69" fmla="*/ 2147483647 h 810"/>
              <a:gd name="T70" fmla="*/ 2147483647 w 810"/>
              <a:gd name="T71" fmla="*/ 0 h 810"/>
              <a:gd name="T72" fmla="*/ 2147483647 w 810"/>
              <a:gd name="T73" fmla="*/ 0 h 810"/>
              <a:gd name="T74" fmla="*/ 2147483647 w 810"/>
              <a:gd name="T75" fmla="*/ 2147483647 h 810"/>
              <a:gd name="T76" fmla="*/ 2147483647 w 810"/>
              <a:gd name="T77" fmla="*/ 2147483647 h 810"/>
              <a:gd name="T78" fmla="*/ 2147483647 w 810"/>
              <a:gd name="T79" fmla="*/ 2147483647 h 810"/>
              <a:gd name="T80" fmla="*/ 2147483647 w 810"/>
              <a:gd name="T81" fmla="*/ 2147483647 h 810"/>
              <a:gd name="T82" fmla="*/ 2147483647 w 810"/>
              <a:gd name="T83" fmla="*/ 2147483647 h 810"/>
              <a:gd name="T84" fmla="*/ 2147483647 w 810"/>
              <a:gd name="T85" fmla="*/ 2147483647 h 810"/>
              <a:gd name="T86" fmla="*/ 2147483647 w 810"/>
              <a:gd name="T87" fmla="*/ 2147483647 h 810"/>
              <a:gd name="T88" fmla="*/ 2147483647 w 810"/>
              <a:gd name="T89" fmla="*/ 2147483647 h 810"/>
              <a:gd name="T90" fmla="*/ 2147483647 w 810"/>
              <a:gd name="T91" fmla="*/ 2147483647 h 810"/>
              <a:gd name="T92" fmla="*/ 2147483647 w 810"/>
              <a:gd name="T93" fmla="*/ 2147483647 h 810"/>
              <a:gd name="T94" fmla="*/ 2147483647 w 810"/>
              <a:gd name="T95" fmla="*/ 2147483647 h 8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10"/>
              <a:gd name="T145" fmla="*/ 0 h 810"/>
              <a:gd name="T146" fmla="*/ 810 w 810"/>
              <a:gd name="T147" fmla="*/ 810 h 8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10" h="810">
                <a:moveTo>
                  <a:pt x="810" y="405"/>
                </a:moveTo>
                <a:lnTo>
                  <a:pt x="809" y="432"/>
                </a:lnTo>
                <a:lnTo>
                  <a:pt x="806" y="459"/>
                </a:lnTo>
                <a:lnTo>
                  <a:pt x="801" y="486"/>
                </a:lnTo>
                <a:lnTo>
                  <a:pt x="795" y="512"/>
                </a:lnTo>
                <a:lnTo>
                  <a:pt x="787" y="537"/>
                </a:lnTo>
                <a:lnTo>
                  <a:pt x="778" y="562"/>
                </a:lnTo>
                <a:lnTo>
                  <a:pt x="767" y="586"/>
                </a:lnTo>
                <a:lnTo>
                  <a:pt x="754" y="609"/>
                </a:lnTo>
                <a:lnTo>
                  <a:pt x="740" y="631"/>
                </a:lnTo>
                <a:lnTo>
                  <a:pt x="725" y="652"/>
                </a:lnTo>
                <a:lnTo>
                  <a:pt x="708" y="672"/>
                </a:lnTo>
                <a:lnTo>
                  <a:pt x="691" y="691"/>
                </a:lnTo>
                <a:lnTo>
                  <a:pt x="672" y="708"/>
                </a:lnTo>
                <a:lnTo>
                  <a:pt x="652" y="725"/>
                </a:lnTo>
                <a:lnTo>
                  <a:pt x="631" y="740"/>
                </a:lnTo>
                <a:lnTo>
                  <a:pt x="609" y="754"/>
                </a:lnTo>
                <a:lnTo>
                  <a:pt x="586" y="767"/>
                </a:lnTo>
                <a:lnTo>
                  <a:pt x="562" y="778"/>
                </a:lnTo>
                <a:lnTo>
                  <a:pt x="537" y="787"/>
                </a:lnTo>
                <a:lnTo>
                  <a:pt x="512" y="795"/>
                </a:lnTo>
                <a:lnTo>
                  <a:pt x="486" y="801"/>
                </a:lnTo>
                <a:lnTo>
                  <a:pt x="459" y="806"/>
                </a:lnTo>
                <a:lnTo>
                  <a:pt x="432" y="809"/>
                </a:lnTo>
                <a:lnTo>
                  <a:pt x="405" y="810"/>
                </a:lnTo>
                <a:lnTo>
                  <a:pt x="377" y="809"/>
                </a:lnTo>
                <a:lnTo>
                  <a:pt x="349" y="806"/>
                </a:lnTo>
                <a:lnTo>
                  <a:pt x="323" y="801"/>
                </a:lnTo>
                <a:lnTo>
                  <a:pt x="297" y="795"/>
                </a:lnTo>
                <a:lnTo>
                  <a:pt x="271" y="787"/>
                </a:lnTo>
                <a:lnTo>
                  <a:pt x="247" y="778"/>
                </a:lnTo>
                <a:lnTo>
                  <a:pt x="223" y="767"/>
                </a:lnTo>
                <a:lnTo>
                  <a:pt x="200" y="754"/>
                </a:lnTo>
                <a:lnTo>
                  <a:pt x="178" y="740"/>
                </a:lnTo>
                <a:lnTo>
                  <a:pt x="157" y="725"/>
                </a:lnTo>
                <a:lnTo>
                  <a:pt x="137" y="708"/>
                </a:lnTo>
                <a:lnTo>
                  <a:pt x="118" y="691"/>
                </a:lnTo>
                <a:lnTo>
                  <a:pt x="100" y="672"/>
                </a:lnTo>
                <a:lnTo>
                  <a:pt x="84" y="652"/>
                </a:lnTo>
                <a:lnTo>
                  <a:pt x="69" y="631"/>
                </a:lnTo>
                <a:lnTo>
                  <a:pt x="55" y="609"/>
                </a:lnTo>
                <a:lnTo>
                  <a:pt x="42" y="586"/>
                </a:lnTo>
                <a:lnTo>
                  <a:pt x="31" y="562"/>
                </a:lnTo>
                <a:lnTo>
                  <a:pt x="22" y="537"/>
                </a:lnTo>
                <a:lnTo>
                  <a:pt x="14" y="512"/>
                </a:lnTo>
                <a:lnTo>
                  <a:pt x="8" y="486"/>
                </a:lnTo>
                <a:lnTo>
                  <a:pt x="3" y="459"/>
                </a:lnTo>
                <a:lnTo>
                  <a:pt x="0" y="432"/>
                </a:lnTo>
                <a:lnTo>
                  <a:pt x="0" y="405"/>
                </a:lnTo>
                <a:lnTo>
                  <a:pt x="0" y="377"/>
                </a:lnTo>
                <a:lnTo>
                  <a:pt x="3" y="349"/>
                </a:lnTo>
                <a:lnTo>
                  <a:pt x="8" y="323"/>
                </a:lnTo>
                <a:lnTo>
                  <a:pt x="14" y="297"/>
                </a:lnTo>
                <a:lnTo>
                  <a:pt x="22" y="271"/>
                </a:lnTo>
                <a:lnTo>
                  <a:pt x="31" y="247"/>
                </a:lnTo>
                <a:lnTo>
                  <a:pt x="42" y="223"/>
                </a:lnTo>
                <a:lnTo>
                  <a:pt x="55" y="200"/>
                </a:lnTo>
                <a:lnTo>
                  <a:pt x="69" y="178"/>
                </a:lnTo>
                <a:lnTo>
                  <a:pt x="84" y="157"/>
                </a:lnTo>
                <a:lnTo>
                  <a:pt x="100" y="137"/>
                </a:lnTo>
                <a:lnTo>
                  <a:pt x="118" y="118"/>
                </a:lnTo>
                <a:lnTo>
                  <a:pt x="137" y="100"/>
                </a:lnTo>
                <a:lnTo>
                  <a:pt x="157" y="84"/>
                </a:lnTo>
                <a:lnTo>
                  <a:pt x="178" y="69"/>
                </a:lnTo>
                <a:lnTo>
                  <a:pt x="200" y="55"/>
                </a:lnTo>
                <a:lnTo>
                  <a:pt x="223" y="42"/>
                </a:lnTo>
                <a:lnTo>
                  <a:pt x="247" y="31"/>
                </a:lnTo>
                <a:lnTo>
                  <a:pt x="271" y="22"/>
                </a:lnTo>
                <a:lnTo>
                  <a:pt x="297" y="14"/>
                </a:lnTo>
                <a:lnTo>
                  <a:pt x="323" y="8"/>
                </a:lnTo>
                <a:lnTo>
                  <a:pt x="349" y="3"/>
                </a:lnTo>
                <a:lnTo>
                  <a:pt x="377" y="0"/>
                </a:lnTo>
                <a:lnTo>
                  <a:pt x="405" y="0"/>
                </a:lnTo>
                <a:lnTo>
                  <a:pt x="432" y="0"/>
                </a:lnTo>
                <a:lnTo>
                  <a:pt x="459" y="3"/>
                </a:lnTo>
                <a:lnTo>
                  <a:pt x="486" y="8"/>
                </a:lnTo>
                <a:lnTo>
                  <a:pt x="512" y="14"/>
                </a:lnTo>
                <a:lnTo>
                  <a:pt x="537" y="22"/>
                </a:lnTo>
                <a:lnTo>
                  <a:pt x="562" y="31"/>
                </a:lnTo>
                <a:lnTo>
                  <a:pt x="586" y="42"/>
                </a:lnTo>
                <a:lnTo>
                  <a:pt x="609" y="55"/>
                </a:lnTo>
                <a:lnTo>
                  <a:pt x="631" y="69"/>
                </a:lnTo>
                <a:lnTo>
                  <a:pt x="652" y="84"/>
                </a:lnTo>
                <a:lnTo>
                  <a:pt x="672" y="100"/>
                </a:lnTo>
                <a:lnTo>
                  <a:pt x="691" y="118"/>
                </a:lnTo>
                <a:lnTo>
                  <a:pt x="708" y="137"/>
                </a:lnTo>
                <a:lnTo>
                  <a:pt x="725" y="157"/>
                </a:lnTo>
                <a:lnTo>
                  <a:pt x="740" y="178"/>
                </a:lnTo>
                <a:lnTo>
                  <a:pt x="754" y="200"/>
                </a:lnTo>
                <a:lnTo>
                  <a:pt x="767" y="223"/>
                </a:lnTo>
                <a:lnTo>
                  <a:pt x="778" y="247"/>
                </a:lnTo>
                <a:lnTo>
                  <a:pt x="787" y="271"/>
                </a:lnTo>
                <a:lnTo>
                  <a:pt x="795" y="297"/>
                </a:lnTo>
                <a:lnTo>
                  <a:pt x="801" y="323"/>
                </a:lnTo>
                <a:lnTo>
                  <a:pt x="806" y="349"/>
                </a:lnTo>
                <a:lnTo>
                  <a:pt x="809" y="377"/>
                </a:lnTo>
                <a:lnTo>
                  <a:pt x="809" y="405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 noChangeArrowheads="1"/>
          </p:cNvSpPr>
          <p:nvPr/>
        </p:nvSpPr>
        <p:spPr bwMode="auto">
          <a:xfrm>
            <a:off x="3352800" y="57912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5867400" y="57912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>
            <a:off x="5867400" y="38100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>
            <a:off x="3352800" y="3733800"/>
            <a:ext cx="609600" cy="609600"/>
          </a:xfrm>
          <a:custGeom>
            <a:avLst/>
            <a:gdLst>
              <a:gd name="T0" fmla="*/ 2147483647 w 540"/>
              <a:gd name="T1" fmla="*/ 2147483647 h 540"/>
              <a:gd name="T2" fmla="*/ 2147483647 w 540"/>
              <a:gd name="T3" fmla="*/ 2147483647 h 540"/>
              <a:gd name="T4" fmla="*/ 2147483647 w 540"/>
              <a:gd name="T5" fmla="*/ 2147483647 h 540"/>
              <a:gd name="T6" fmla="*/ 2147483647 w 540"/>
              <a:gd name="T7" fmla="*/ 2147483647 h 540"/>
              <a:gd name="T8" fmla="*/ 2147483647 w 540"/>
              <a:gd name="T9" fmla="*/ 2147483647 h 540"/>
              <a:gd name="T10" fmla="*/ 2147483647 w 540"/>
              <a:gd name="T11" fmla="*/ 2147483647 h 540"/>
              <a:gd name="T12" fmla="*/ 2147483647 w 540"/>
              <a:gd name="T13" fmla="*/ 2147483647 h 540"/>
              <a:gd name="T14" fmla="*/ 2147483647 w 540"/>
              <a:gd name="T15" fmla="*/ 2147483647 h 540"/>
              <a:gd name="T16" fmla="*/ 2147483647 w 540"/>
              <a:gd name="T17" fmla="*/ 2147483647 h 540"/>
              <a:gd name="T18" fmla="*/ 2147483647 w 540"/>
              <a:gd name="T19" fmla="*/ 2147483647 h 540"/>
              <a:gd name="T20" fmla="*/ 2147483647 w 540"/>
              <a:gd name="T21" fmla="*/ 2147483647 h 540"/>
              <a:gd name="T22" fmla="*/ 2147483647 w 540"/>
              <a:gd name="T23" fmla="*/ 2147483647 h 540"/>
              <a:gd name="T24" fmla="*/ 2147483647 w 540"/>
              <a:gd name="T25" fmla="*/ 2147483647 h 540"/>
              <a:gd name="T26" fmla="*/ 2147483647 w 540"/>
              <a:gd name="T27" fmla="*/ 2147483647 h 540"/>
              <a:gd name="T28" fmla="*/ 2147483647 w 540"/>
              <a:gd name="T29" fmla="*/ 2147483647 h 540"/>
              <a:gd name="T30" fmla="*/ 2147483647 w 540"/>
              <a:gd name="T31" fmla="*/ 2147483647 h 540"/>
              <a:gd name="T32" fmla="*/ 2147483647 w 540"/>
              <a:gd name="T33" fmla="*/ 2147483647 h 540"/>
              <a:gd name="T34" fmla="*/ 2147483647 w 540"/>
              <a:gd name="T35" fmla="*/ 2147483647 h 540"/>
              <a:gd name="T36" fmla="*/ 2147483647 w 540"/>
              <a:gd name="T37" fmla="*/ 2147483647 h 540"/>
              <a:gd name="T38" fmla="*/ 2147483647 w 540"/>
              <a:gd name="T39" fmla="*/ 2147483647 h 540"/>
              <a:gd name="T40" fmla="*/ 2147483647 w 540"/>
              <a:gd name="T41" fmla="*/ 2147483647 h 540"/>
              <a:gd name="T42" fmla="*/ 2147483647 w 540"/>
              <a:gd name="T43" fmla="*/ 2147483647 h 540"/>
              <a:gd name="T44" fmla="*/ 2147483647 w 540"/>
              <a:gd name="T45" fmla="*/ 2147483647 h 540"/>
              <a:gd name="T46" fmla="*/ 0 w 540"/>
              <a:gd name="T47" fmla="*/ 2147483647 h 540"/>
              <a:gd name="T48" fmla="*/ 0 w 540"/>
              <a:gd name="T49" fmla="*/ 2147483647 h 540"/>
              <a:gd name="T50" fmla="*/ 2147483647 w 540"/>
              <a:gd name="T51" fmla="*/ 2147483647 h 540"/>
              <a:gd name="T52" fmla="*/ 2147483647 w 540"/>
              <a:gd name="T53" fmla="*/ 2147483647 h 540"/>
              <a:gd name="T54" fmla="*/ 2147483647 w 540"/>
              <a:gd name="T55" fmla="*/ 2147483647 h 540"/>
              <a:gd name="T56" fmla="*/ 2147483647 w 540"/>
              <a:gd name="T57" fmla="*/ 2147483647 h 540"/>
              <a:gd name="T58" fmla="*/ 2147483647 w 540"/>
              <a:gd name="T59" fmla="*/ 2147483647 h 540"/>
              <a:gd name="T60" fmla="*/ 2147483647 w 540"/>
              <a:gd name="T61" fmla="*/ 2147483647 h 540"/>
              <a:gd name="T62" fmla="*/ 2147483647 w 540"/>
              <a:gd name="T63" fmla="*/ 2147483647 h 540"/>
              <a:gd name="T64" fmla="*/ 2147483647 w 540"/>
              <a:gd name="T65" fmla="*/ 2147483647 h 540"/>
              <a:gd name="T66" fmla="*/ 2147483647 w 540"/>
              <a:gd name="T67" fmla="*/ 2147483647 h 540"/>
              <a:gd name="T68" fmla="*/ 2147483647 w 540"/>
              <a:gd name="T69" fmla="*/ 2147483647 h 540"/>
              <a:gd name="T70" fmla="*/ 2147483647 w 540"/>
              <a:gd name="T71" fmla="*/ 0 h 540"/>
              <a:gd name="T72" fmla="*/ 2147483647 w 540"/>
              <a:gd name="T73" fmla="*/ 0 h 540"/>
              <a:gd name="T74" fmla="*/ 2147483647 w 540"/>
              <a:gd name="T75" fmla="*/ 2147483647 h 540"/>
              <a:gd name="T76" fmla="*/ 2147483647 w 540"/>
              <a:gd name="T77" fmla="*/ 2147483647 h 540"/>
              <a:gd name="T78" fmla="*/ 2147483647 w 540"/>
              <a:gd name="T79" fmla="*/ 2147483647 h 540"/>
              <a:gd name="T80" fmla="*/ 2147483647 w 540"/>
              <a:gd name="T81" fmla="*/ 2147483647 h 540"/>
              <a:gd name="T82" fmla="*/ 2147483647 w 540"/>
              <a:gd name="T83" fmla="*/ 2147483647 h 540"/>
              <a:gd name="T84" fmla="*/ 2147483647 w 540"/>
              <a:gd name="T85" fmla="*/ 2147483647 h 540"/>
              <a:gd name="T86" fmla="*/ 2147483647 w 540"/>
              <a:gd name="T87" fmla="*/ 2147483647 h 540"/>
              <a:gd name="T88" fmla="*/ 2147483647 w 540"/>
              <a:gd name="T89" fmla="*/ 2147483647 h 540"/>
              <a:gd name="T90" fmla="*/ 2147483647 w 540"/>
              <a:gd name="T91" fmla="*/ 2147483647 h 540"/>
              <a:gd name="T92" fmla="*/ 2147483647 w 540"/>
              <a:gd name="T93" fmla="*/ 2147483647 h 540"/>
              <a:gd name="T94" fmla="*/ 2147483647 w 540"/>
              <a:gd name="T95" fmla="*/ 2147483647 h 5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40"/>
              <a:gd name="T145" fmla="*/ 0 h 540"/>
              <a:gd name="T146" fmla="*/ 540 w 540"/>
              <a:gd name="T147" fmla="*/ 540 h 54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40" h="540">
                <a:moveTo>
                  <a:pt x="540" y="270"/>
                </a:moveTo>
                <a:lnTo>
                  <a:pt x="539" y="288"/>
                </a:lnTo>
                <a:lnTo>
                  <a:pt x="537" y="306"/>
                </a:lnTo>
                <a:lnTo>
                  <a:pt x="534" y="324"/>
                </a:lnTo>
                <a:lnTo>
                  <a:pt x="530" y="341"/>
                </a:lnTo>
                <a:lnTo>
                  <a:pt x="525" y="358"/>
                </a:lnTo>
                <a:lnTo>
                  <a:pt x="518" y="375"/>
                </a:lnTo>
                <a:lnTo>
                  <a:pt x="511" y="390"/>
                </a:lnTo>
                <a:lnTo>
                  <a:pt x="503" y="406"/>
                </a:lnTo>
                <a:lnTo>
                  <a:pt x="493" y="420"/>
                </a:lnTo>
                <a:lnTo>
                  <a:pt x="483" y="434"/>
                </a:lnTo>
                <a:lnTo>
                  <a:pt x="472" y="448"/>
                </a:lnTo>
                <a:lnTo>
                  <a:pt x="460" y="460"/>
                </a:lnTo>
                <a:lnTo>
                  <a:pt x="448" y="472"/>
                </a:lnTo>
                <a:lnTo>
                  <a:pt x="434" y="483"/>
                </a:lnTo>
                <a:lnTo>
                  <a:pt x="420" y="493"/>
                </a:lnTo>
                <a:lnTo>
                  <a:pt x="406" y="503"/>
                </a:lnTo>
                <a:lnTo>
                  <a:pt x="390" y="511"/>
                </a:lnTo>
                <a:lnTo>
                  <a:pt x="375" y="518"/>
                </a:lnTo>
                <a:lnTo>
                  <a:pt x="358" y="525"/>
                </a:lnTo>
                <a:lnTo>
                  <a:pt x="341" y="530"/>
                </a:lnTo>
                <a:lnTo>
                  <a:pt x="324" y="534"/>
                </a:lnTo>
                <a:lnTo>
                  <a:pt x="306" y="537"/>
                </a:lnTo>
                <a:lnTo>
                  <a:pt x="288" y="539"/>
                </a:lnTo>
                <a:lnTo>
                  <a:pt x="270" y="540"/>
                </a:lnTo>
                <a:lnTo>
                  <a:pt x="251" y="539"/>
                </a:lnTo>
                <a:lnTo>
                  <a:pt x="233" y="537"/>
                </a:lnTo>
                <a:lnTo>
                  <a:pt x="215" y="534"/>
                </a:lnTo>
                <a:lnTo>
                  <a:pt x="197" y="530"/>
                </a:lnTo>
                <a:lnTo>
                  <a:pt x="180" y="525"/>
                </a:lnTo>
                <a:lnTo>
                  <a:pt x="164" y="518"/>
                </a:lnTo>
                <a:lnTo>
                  <a:pt x="148" y="511"/>
                </a:lnTo>
                <a:lnTo>
                  <a:pt x="133" y="503"/>
                </a:lnTo>
                <a:lnTo>
                  <a:pt x="118" y="493"/>
                </a:lnTo>
                <a:lnTo>
                  <a:pt x="104" y="483"/>
                </a:lnTo>
                <a:lnTo>
                  <a:pt x="91" y="472"/>
                </a:lnTo>
                <a:lnTo>
                  <a:pt x="78" y="460"/>
                </a:lnTo>
                <a:lnTo>
                  <a:pt x="66" y="448"/>
                </a:lnTo>
                <a:lnTo>
                  <a:pt x="55" y="434"/>
                </a:lnTo>
                <a:lnTo>
                  <a:pt x="45" y="420"/>
                </a:lnTo>
                <a:lnTo>
                  <a:pt x="36" y="406"/>
                </a:lnTo>
                <a:lnTo>
                  <a:pt x="28" y="390"/>
                </a:lnTo>
                <a:lnTo>
                  <a:pt x="21" y="375"/>
                </a:lnTo>
                <a:lnTo>
                  <a:pt x="14" y="358"/>
                </a:lnTo>
                <a:lnTo>
                  <a:pt x="9" y="341"/>
                </a:lnTo>
                <a:lnTo>
                  <a:pt x="5" y="324"/>
                </a:lnTo>
                <a:lnTo>
                  <a:pt x="2" y="306"/>
                </a:lnTo>
                <a:lnTo>
                  <a:pt x="0" y="288"/>
                </a:lnTo>
                <a:lnTo>
                  <a:pt x="0" y="270"/>
                </a:lnTo>
                <a:lnTo>
                  <a:pt x="0" y="251"/>
                </a:lnTo>
                <a:lnTo>
                  <a:pt x="2" y="233"/>
                </a:lnTo>
                <a:lnTo>
                  <a:pt x="5" y="215"/>
                </a:lnTo>
                <a:lnTo>
                  <a:pt x="9" y="198"/>
                </a:lnTo>
                <a:lnTo>
                  <a:pt x="14" y="181"/>
                </a:lnTo>
                <a:lnTo>
                  <a:pt x="21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9"/>
                </a:lnTo>
                <a:lnTo>
                  <a:pt x="55" y="105"/>
                </a:lnTo>
                <a:lnTo>
                  <a:pt x="66" y="91"/>
                </a:lnTo>
                <a:lnTo>
                  <a:pt x="78" y="79"/>
                </a:lnTo>
                <a:lnTo>
                  <a:pt x="91" y="67"/>
                </a:lnTo>
                <a:lnTo>
                  <a:pt x="104" y="56"/>
                </a:lnTo>
                <a:lnTo>
                  <a:pt x="118" y="46"/>
                </a:lnTo>
                <a:lnTo>
                  <a:pt x="133" y="36"/>
                </a:lnTo>
                <a:lnTo>
                  <a:pt x="148" y="28"/>
                </a:lnTo>
                <a:lnTo>
                  <a:pt x="164" y="21"/>
                </a:lnTo>
                <a:lnTo>
                  <a:pt x="180" y="14"/>
                </a:lnTo>
                <a:lnTo>
                  <a:pt x="197" y="9"/>
                </a:lnTo>
                <a:lnTo>
                  <a:pt x="215" y="5"/>
                </a:lnTo>
                <a:lnTo>
                  <a:pt x="233" y="2"/>
                </a:lnTo>
                <a:lnTo>
                  <a:pt x="251" y="0"/>
                </a:lnTo>
                <a:lnTo>
                  <a:pt x="270" y="0"/>
                </a:lnTo>
                <a:lnTo>
                  <a:pt x="288" y="0"/>
                </a:lnTo>
                <a:lnTo>
                  <a:pt x="306" y="2"/>
                </a:lnTo>
                <a:lnTo>
                  <a:pt x="324" y="5"/>
                </a:lnTo>
                <a:lnTo>
                  <a:pt x="341" y="9"/>
                </a:lnTo>
                <a:lnTo>
                  <a:pt x="358" y="14"/>
                </a:lnTo>
                <a:lnTo>
                  <a:pt x="375" y="21"/>
                </a:lnTo>
                <a:lnTo>
                  <a:pt x="390" y="28"/>
                </a:lnTo>
                <a:lnTo>
                  <a:pt x="406" y="36"/>
                </a:lnTo>
                <a:lnTo>
                  <a:pt x="420" y="46"/>
                </a:lnTo>
                <a:lnTo>
                  <a:pt x="434" y="56"/>
                </a:lnTo>
                <a:lnTo>
                  <a:pt x="448" y="67"/>
                </a:lnTo>
                <a:lnTo>
                  <a:pt x="460" y="79"/>
                </a:lnTo>
                <a:lnTo>
                  <a:pt x="472" y="91"/>
                </a:lnTo>
                <a:lnTo>
                  <a:pt x="483" y="105"/>
                </a:lnTo>
                <a:lnTo>
                  <a:pt x="493" y="119"/>
                </a:lnTo>
                <a:lnTo>
                  <a:pt x="503" y="133"/>
                </a:lnTo>
                <a:lnTo>
                  <a:pt x="511" y="149"/>
                </a:lnTo>
                <a:lnTo>
                  <a:pt x="518" y="164"/>
                </a:lnTo>
                <a:lnTo>
                  <a:pt x="525" y="181"/>
                </a:lnTo>
                <a:lnTo>
                  <a:pt x="530" y="198"/>
                </a:lnTo>
                <a:lnTo>
                  <a:pt x="534" y="215"/>
                </a:lnTo>
                <a:lnTo>
                  <a:pt x="537" y="233"/>
                </a:lnTo>
                <a:lnTo>
                  <a:pt x="539" y="251"/>
                </a:lnTo>
                <a:lnTo>
                  <a:pt x="539" y="27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>
            <a:spLocks noChangeArrowheads="1"/>
          </p:cNvSpPr>
          <p:nvPr/>
        </p:nvSpPr>
        <p:spPr bwMode="auto">
          <a:xfrm>
            <a:off x="3962400" y="3505200"/>
            <a:ext cx="2006600" cy="290513"/>
          </a:xfrm>
          <a:custGeom>
            <a:avLst/>
            <a:gdLst>
              <a:gd name="T0" fmla="*/ 0 w 1484"/>
              <a:gd name="T1" fmla="*/ 2147483647 h 271"/>
              <a:gd name="T2" fmla="*/ 2147483647 w 1484"/>
              <a:gd name="T3" fmla="*/ 2147483647 h 271"/>
              <a:gd name="T4" fmla="*/ 2147483647 w 1484"/>
              <a:gd name="T5" fmla="*/ 2147483647 h 271"/>
              <a:gd name="T6" fmla="*/ 2147483647 w 1484"/>
              <a:gd name="T7" fmla="*/ 2147483647 h 271"/>
              <a:gd name="T8" fmla="*/ 2147483647 w 1484"/>
              <a:gd name="T9" fmla="*/ 2147483647 h 271"/>
              <a:gd name="T10" fmla="*/ 2147483647 w 1484"/>
              <a:gd name="T11" fmla="*/ 2147483647 h 271"/>
              <a:gd name="T12" fmla="*/ 2147483647 w 1484"/>
              <a:gd name="T13" fmla="*/ 2147483647 h 271"/>
              <a:gd name="T14" fmla="*/ 2147483647 w 1484"/>
              <a:gd name="T15" fmla="*/ 2147483647 h 271"/>
              <a:gd name="T16" fmla="*/ 2147483647 w 1484"/>
              <a:gd name="T17" fmla="*/ 2147483647 h 271"/>
              <a:gd name="T18" fmla="*/ 2147483647 w 1484"/>
              <a:gd name="T19" fmla="*/ 2147483647 h 271"/>
              <a:gd name="T20" fmla="*/ 2147483647 w 1484"/>
              <a:gd name="T21" fmla="*/ 2147483647 h 271"/>
              <a:gd name="T22" fmla="*/ 2147483647 w 1484"/>
              <a:gd name="T23" fmla="*/ 2147483647 h 271"/>
              <a:gd name="T24" fmla="*/ 2147483647 w 1484"/>
              <a:gd name="T25" fmla="*/ 2147483647 h 271"/>
              <a:gd name="T26" fmla="*/ 2147483647 w 1484"/>
              <a:gd name="T27" fmla="*/ 2147483647 h 271"/>
              <a:gd name="T28" fmla="*/ 2147483647 w 1484"/>
              <a:gd name="T29" fmla="*/ 2147483647 h 271"/>
              <a:gd name="T30" fmla="*/ 2147483647 w 1484"/>
              <a:gd name="T31" fmla="*/ 2147483647 h 271"/>
              <a:gd name="T32" fmla="*/ 2147483647 w 1484"/>
              <a:gd name="T33" fmla="*/ 2147483647 h 271"/>
              <a:gd name="T34" fmla="*/ 2147483647 w 1484"/>
              <a:gd name="T35" fmla="*/ 2147483647 h 271"/>
              <a:gd name="T36" fmla="*/ 2147483647 w 1484"/>
              <a:gd name="T37" fmla="*/ 2147483647 h 271"/>
              <a:gd name="T38" fmla="*/ 2147483647 w 1484"/>
              <a:gd name="T39" fmla="*/ 2147483647 h 271"/>
              <a:gd name="T40" fmla="*/ 2147483647 w 1484"/>
              <a:gd name="T41" fmla="*/ 2147483647 h 271"/>
              <a:gd name="T42" fmla="*/ 2147483647 w 1484"/>
              <a:gd name="T43" fmla="*/ 2147483647 h 271"/>
              <a:gd name="T44" fmla="*/ 2147483647 w 1484"/>
              <a:gd name="T45" fmla="*/ 2147483647 h 271"/>
              <a:gd name="T46" fmla="*/ 2147483647 w 1484"/>
              <a:gd name="T47" fmla="*/ 0 h 271"/>
              <a:gd name="T48" fmla="*/ 2147483647 w 1484"/>
              <a:gd name="T49" fmla="*/ 0 h 271"/>
              <a:gd name="T50" fmla="*/ 2147483647 w 1484"/>
              <a:gd name="T51" fmla="*/ 0 h 271"/>
              <a:gd name="T52" fmla="*/ 2147483647 w 1484"/>
              <a:gd name="T53" fmla="*/ 2147483647 h 271"/>
              <a:gd name="T54" fmla="*/ 2147483647 w 1484"/>
              <a:gd name="T55" fmla="*/ 2147483647 h 271"/>
              <a:gd name="T56" fmla="*/ 2147483647 w 1484"/>
              <a:gd name="T57" fmla="*/ 2147483647 h 271"/>
              <a:gd name="T58" fmla="*/ 2147483647 w 1484"/>
              <a:gd name="T59" fmla="*/ 2147483647 h 271"/>
              <a:gd name="T60" fmla="*/ 2147483647 w 1484"/>
              <a:gd name="T61" fmla="*/ 2147483647 h 271"/>
              <a:gd name="T62" fmla="*/ 2147483647 w 1484"/>
              <a:gd name="T63" fmla="*/ 2147483647 h 271"/>
              <a:gd name="T64" fmla="*/ 2147483647 w 1484"/>
              <a:gd name="T65" fmla="*/ 2147483647 h 271"/>
              <a:gd name="T66" fmla="*/ 2147483647 w 1484"/>
              <a:gd name="T67" fmla="*/ 2147483647 h 271"/>
              <a:gd name="T68" fmla="*/ 2147483647 w 1484"/>
              <a:gd name="T69" fmla="*/ 2147483647 h 271"/>
              <a:gd name="T70" fmla="*/ 2147483647 w 1484"/>
              <a:gd name="T71" fmla="*/ 2147483647 h 271"/>
              <a:gd name="T72" fmla="*/ 2147483647 w 1484"/>
              <a:gd name="T73" fmla="*/ 2147483647 h 271"/>
              <a:gd name="T74" fmla="*/ 2147483647 w 1484"/>
              <a:gd name="T75" fmla="*/ 2147483647 h 271"/>
              <a:gd name="T76" fmla="*/ 2147483647 w 1484"/>
              <a:gd name="T77" fmla="*/ 2147483647 h 271"/>
              <a:gd name="T78" fmla="*/ 2147483647 w 1484"/>
              <a:gd name="T79" fmla="*/ 2147483647 h 271"/>
              <a:gd name="T80" fmla="*/ 2147483647 w 1484"/>
              <a:gd name="T81" fmla="*/ 2147483647 h 271"/>
              <a:gd name="T82" fmla="*/ 2147483647 w 1484"/>
              <a:gd name="T83" fmla="*/ 2147483647 h 271"/>
              <a:gd name="T84" fmla="*/ 2147483647 w 1484"/>
              <a:gd name="T85" fmla="*/ 2147483647 h 271"/>
              <a:gd name="T86" fmla="*/ 2147483647 w 1484"/>
              <a:gd name="T87" fmla="*/ 2147483647 h 271"/>
              <a:gd name="T88" fmla="*/ 2147483647 w 1484"/>
              <a:gd name="T89" fmla="*/ 2147483647 h 271"/>
              <a:gd name="T90" fmla="*/ 2147483647 w 1484"/>
              <a:gd name="T91" fmla="*/ 2147483647 h 271"/>
              <a:gd name="T92" fmla="*/ 2147483647 w 1484"/>
              <a:gd name="T93" fmla="*/ 2147483647 h 271"/>
              <a:gd name="T94" fmla="*/ 2147483647 w 1484"/>
              <a:gd name="T95" fmla="*/ 2147483647 h 271"/>
              <a:gd name="T96" fmla="*/ 2147483647 w 1484"/>
              <a:gd name="T97" fmla="*/ 2147483647 h 27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484"/>
              <a:gd name="T148" fmla="*/ 0 h 271"/>
              <a:gd name="T149" fmla="*/ 1484 w 1484"/>
              <a:gd name="T150" fmla="*/ 271 h 27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484" h="271">
                <a:moveTo>
                  <a:pt x="0" y="271"/>
                </a:moveTo>
                <a:lnTo>
                  <a:pt x="26" y="249"/>
                </a:lnTo>
                <a:lnTo>
                  <a:pt x="53" y="228"/>
                </a:lnTo>
                <a:lnTo>
                  <a:pt x="80" y="209"/>
                </a:lnTo>
                <a:lnTo>
                  <a:pt x="108" y="190"/>
                </a:lnTo>
                <a:lnTo>
                  <a:pt x="136" y="172"/>
                </a:lnTo>
                <a:lnTo>
                  <a:pt x="165" y="154"/>
                </a:lnTo>
                <a:lnTo>
                  <a:pt x="194" y="138"/>
                </a:lnTo>
                <a:lnTo>
                  <a:pt x="224" y="122"/>
                </a:lnTo>
                <a:lnTo>
                  <a:pt x="254" y="108"/>
                </a:lnTo>
                <a:lnTo>
                  <a:pt x="284" y="94"/>
                </a:lnTo>
                <a:lnTo>
                  <a:pt x="315" y="81"/>
                </a:lnTo>
                <a:lnTo>
                  <a:pt x="346" y="69"/>
                </a:lnTo>
                <a:lnTo>
                  <a:pt x="378" y="58"/>
                </a:lnTo>
                <a:lnTo>
                  <a:pt x="410" y="48"/>
                </a:lnTo>
                <a:lnTo>
                  <a:pt x="442" y="39"/>
                </a:lnTo>
                <a:lnTo>
                  <a:pt x="474" y="31"/>
                </a:lnTo>
                <a:lnTo>
                  <a:pt x="507" y="24"/>
                </a:lnTo>
                <a:lnTo>
                  <a:pt x="540" y="17"/>
                </a:lnTo>
                <a:lnTo>
                  <a:pt x="573" y="12"/>
                </a:lnTo>
                <a:lnTo>
                  <a:pt x="607" y="7"/>
                </a:lnTo>
                <a:lnTo>
                  <a:pt x="640" y="4"/>
                </a:lnTo>
                <a:lnTo>
                  <a:pt x="674" y="1"/>
                </a:lnTo>
                <a:lnTo>
                  <a:pt x="708" y="0"/>
                </a:lnTo>
                <a:lnTo>
                  <a:pt x="742" y="0"/>
                </a:lnTo>
                <a:lnTo>
                  <a:pt x="775" y="0"/>
                </a:lnTo>
                <a:lnTo>
                  <a:pt x="809" y="1"/>
                </a:lnTo>
                <a:lnTo>
                  <a:pt x="843" y="4"/>
                </a:lnTo>
                <a:lnTo>
                  <a:pt x="876" y="7"/>
                </a:lnTo>
                <a:lnTo>
                  <a:pt x="910" y="12"/>
                </a:lnTo>
                <a:lnTo>
                  <a:pt x="943" y="17"/>
                </a:lnTo>
                <a:lnTo>
                  <a:pt x="976" y="24"/>
                </a:lnTo>
                <a:lnTo>
                  <a:pt x="1009" y="31"/>
                </a:lnTo>
                <a:lnTo>
                  <a:pt x="1041" y="39"/>
                </a:lnTo>
                <a:lnTo>
                  <a:pt x="1073" y="48"/>
                </a:lnTo>
                <a:lnTo>
                  <a:pt x="1105" y="58"/>
                </a:lnTo>
                <a:lnTo>
                  <a:pt x="1136" y="69"/>
                </a:lnTo>
                <a:lnTo>
                  <a:pt x="1168" y="81"/>
                </a:lnTo>
                <a:lnTo>
                  <a:pt x="1199" y="94"/>
                </a:lnTo>
                <a:lnTo>
                  <a:pt x="1229" y="108"/>
                </a:lnTo>
                <a:lnTo>
                  <a:pt x="1259" y="122"/>
                </a:lnTo>
                <a:lnTo>
                  <a:pt x="1289" y="138"/>
                </a:lnTo>
                <a:lnTo>
                  <a:pt x="1318" y="154"/>
                </a:lnTo>
                <a:lnTo>
                  <a:pt x="1347" y="172"/>
                </a:lnTo>
                <a:lnTo>
                  <a:pt x="1375" y="190"/>
                </a:lnTo>
                <a:lnTo>
                  <a:pt x="1403" y="209"/>
                </a:lnTo>
                <a:lnTo>
                  <a:pt x="1430" y="228"/>
                </a:lnTo>
                <a:lnTo>
                  <a:pt x="1457" y="249"/>
                </a:lnTo>
                <a:lnTo>
                  <a:pt x="1484" y="27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5735638" y="3632200"/>
            <a:ext cx="284162" cy="177800"/>
          </a:xfrm>
          <a:custGeom>
            <a:avLst/>
            <a:gdLst>
              <a:gd name="T0" fmla="*/ 2147483647 w 209"/>
              <a:gd name="T1" fmla="*/ 0 h 164"/>
              <a:gd name="T2" fmla="*/ 2147483647 w 209"/>
              <a:gd name="T3" fmla="*/ 2147483647 h 164"/>
              <a:gd name="T4" fmla="*/ 0 w 209"/>
              <a:gd name="T5" fmla="*/ 2147483647 h 164"/>
              <a:gd name="T6" fmla="*/ 2147483647 w 209"/>
              <a:gd name="T7" fmla="*/ 2147483647 h 164"/>
              <a:gd name="T8" fmla="*/ 2147483647 w 209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"/>
              <a:gd name="T16" fmla="*/ 0 h 164"/>
              <a:gd name="T17" fmla="*/ 209 w 209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" h="164">
                <a:moveTo>
                  <a:pt x="60" y="0"/>
                </a:moveTo>
                <a:lnTo>
                  <a:pt x="209" y="164"/>
                </a:lnTo>
                <a:lnTo>
                  <a:pt x="0" y="90"/>
                </a:lnTo>
                <a:lnTo>
                  <a:pt x="31" y="45"/>
                </a:lnTo>
                <a:lnTo>
                  <a:pt x="6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 noChangeArrowheads="1"/>
          </p:cNvSpPr>
          <p:nvPr/>
        </p:nvSpPr>
        <p:spPr bwMode="auto">
          <a:xfrm>
            <a:off x="3886200" y="5562600"/>
            <a:ext cx="2006600" cy="290513"/>
          </a:xfrm>
          <a:custGeom>
            <a:avLst/>
            <a:gdLst>
              <a:gd name="T0" fmla="*/ 0 w 1484"/>
              <a:gd name="T1" fmla="*/ 2147483647 h 271"/>
              <a:gd name="T2" fmla="*/ 2147483647 w 1484"/>
              <a:gd name="T3" fmla="*/ 2147483647 h 271"/>
              <a:gd name="T4" fmla="*/ 2147483647 w 1484"/>
              <a:gd name="T5" fmla="*/ 2147483647 h 271"/>
              <a:gd name="T6" fmla="*/ 2147483647 w 1484"/>
              <a:gd name="T7" fmla="*/ 2147483647 h 271"/>
              <a:gd name="T8" fmla="*/ 2147483647 w 1484"/>
              <a:gd name="T9" fmla="*/ 2147483647 h 271"/>
              <a:gd name="T10" fmla="*/ 2147483647 w 1484"/>
              <a:gd name="T11" fmla="*/ 2147483647 h 271"/>
              <a:gd name="T12" fmla="*/ 2147483647 w 1484"/>
              <a:gd name="T13" fmla="*/ 2147483647 h 271"/>
              <a:gd name="T14" fmla="*/ 2147483647 w 1484"/>
              <a:gd name="T15" fmla="*/ 2147483647 h 271"/>
              <a:gd name="T16" fmla="*/ 2147483647 w 1484"/>
              <a:gd name="T17" fmla="*/ 2147483647 h 271"/>
              <a:gd name="T18" fmla="*/ 2147483647 w 1484"/>
              <a:gd name="T19" fmla="*/ 2147483647 h 271"/>
              <a:gd name="T20" fmla="*/ 2147483647 w 1484"/>
              <a:gd name="T21" fmla="*/ 2147483647 h 271"/>
              <a:gd name="T22" fmla="*/ 2147483647 w 1484"/>
              <a:gd name="T23" fmla="*/ 2147483647 h 271"/>
              <a:gd name="T24" fmla="*/ 2147483647 w 1484"/>
              <a:gd name="T25" fmla="*/ 2147483647 h 271"/>
              <a:gd name="T26" fmla="*/ 2147483647 w 1484"/>
              <a:gd name="T27" fmla="*/ 2147483647 h 271"/>
              <a:gd name="T28" fmla="*/ 2147483647 w 1484"/>
              <a:gd name="T29" fmla="*/ 2147483647 h 271"/>
              <a:gd name="T30" fmla="*/ 2147483647 w 1484"/>
              <a:gd name="T31" fmla="*/ 2147483647 h 271"/>
              <a:gd name="T32" fmla="*/ 2147483647 w 1484"/>
              <a:gd name="T33" fmla="*/ 2147483647 h 271"/>
              <a:gd name="T34" fmla="*/ 2147483647 w 1484"/>
              <a:gd name="T35" fmla="*/ 2147483647 h 271"/>
              <a:gd name="T36" fmla="*/ 2147483647 w 1484"/>
              <a:gd name="T37" fmla="*/ 2147483647 h 271"/>
              <a:gd name="T38" fmla="*/ 2147483647 w 1484"/>
              <a:gd name="T39" fmla="*/ 2147483647 h 271"/>
              <a:gd name="T40" fmla="*/ 2147483647 w 1484"/>
              <a:gd name="T41" fmla="*/ 2147483647 h 271"/>
              <a:gd name="T42" fmla="*/ 2147483647 w 1484"/>
              <a:gd name="T43" fmla="*/ 2147483647 h 271"/>
              <a:gd name="T44" fmla="*/ 2147483647 w 1484"/>
              <a:gd name="T45" fmla="*/ 2147483647 h 271"/>
              <a:gd name="T46" fmla="*/ 2147483647 w 1484"/>
              <a:gd name="T47" fmla="*/ 0 h 271"/>
              <a:gd name="T48" fmla="*/ 2147483647 w 1484"/>
              <a:gd name="T49" fmla="*/ 0 h 271"/>
              <a:gd name="T50" fmla="*/ 2147483647 w 1484"/>
              <a:gd name="T51" fmla="*/ 0 h 271"/>
              <a:gd name="T52" fmla="*/ 2147483647 w 1484"/>
              <a:gd name="T53" fmla="*/ 2147483647 h 271"/>
              <a:gd name="T54" fmla="*/ 2147483647 w 1484"/>
              <a:gd name="T55" fmla="*/ 2147483647 h 271"/>
              <a:gd name="T56" fmla="*/ 2147483647 w 1484"/>
              <a:gd name="T57" fmla="*/ 2147483647 h 271"/>
              <a:gd name="T58" fmla="*/ 2147483647 w 1484"/>
              <a:gd name="T59" fmla="*/ 2147483647 h 271"/>
              <a:gd name="T60" fmla="*/ 2147483647 w 1484"/>
              <a:gd name="T61" fmla="*/ 2147483647 h 271"/>
              <a:gd name="T62" fmla="*/ 2147483647 w 1484"/>
              <a:gd name="T63" fmla="*/ 2147483647 h 271"/>
              <a:gd name="T64" fmla="*/ 2147483647 w 1484"/>
              <a:gd name="T65" fmla="*/ 2147483647 h 271"/>
              <a:gd name="T66" fmla="*/ 2147483647 w 1484"/>
              <a:gd name="T67" fmla="*/ 2147483647 h 271"/>
              <a:gd name="T68" fmla="*/ 2147483647 w 1484"/>
              <a:gd name="T69" fmla="*/ 2147483647 h 271"/>
              <a:gd name="T70" fmla="*/ 2147483647 w 1484"/>
              <a:gd name="T71" fmla="*/ 2147483647 h 271"/>
              <a:gd name="T72" fmla="*/ 2147483647 w 1484"/>
              <a:gd name="T73" fmla="*/ 2147483647 h 271"/>
              <a:gd name="T74" fmla="*/ 2147483647 w 1484"/>
              <a:gd name="T75" fmla="*/ 2147483647 h 271"/>
              <a:gd name="T76" fmla="*/ 2147483647 w 1484"/>
              <a:gd name="T77" fmla="*/ 2147483647 h 271"/>
              <a:gd name="T78" fmla="*/ 2147483647 w 1484"/>
              <a:gd name="T79" fmla="*/ 2147483647 h 271"/>
              <a:gd name="T80" fmla="*/ 2147483647 w 1484"/>
              <a:gd name="T81" fmla="*/ 2147483647 h 271"/>
              <a:gd name="T82" fmla="*/ 2147483647 w 1484"/>
              <a:gd name="T83" fmla="*/ 2147483647 h 271"/>
              <a:gd name="T84" fmla="*/ 2147483647 w 1484"/>
              <a:gd name="T85" fmla="*/ 2147483647 h 271"/>
              <a:gd name="T86" fmla="*/ 2147483647 w 1484"/>
              <a:gd name="T87" fmla="*/ 2147483647 h 271"/>
              <a:gd name="T88" fmla="*/ 2147483647 w 1484"/>
              <a:gd name="T89" fmla="*/ 2147483647 h 271"/>
              <a:gd name="T90" fmla="*/ 2147483647 w 1484"/>
              <a:gd name="T91" fmla="*/ 2147483647 h 271"/>
              <a:gd name="T92" fmla="*/ 2147483647 w 1484"/>
              <a:gd name="T93" fmla="*/ 2147483647 h 271"/>
              <a:gd name="T94" fmla="*/ 2147483647 w 1484"/>
              <a:gd name="T95" fmla="*/ 2147483647 h 271"/>
              <a:gd name="T96" fmla="*/ 2147483647 w 1484"/>
              <a:gd name="T97" fmla="*/ 2147483647 h 27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484"/>
              <a:gd name="T148" fmla="*/ 0 h 271"/>
              <a:gd name="T149" fmla="*/ 1484 w 1484"/>
              <a:gd name="T150" fmla="*/ 271 h 27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484" h="271">
                <a:moveTo>
                  <a:pt x="0" y="271"/>
                </a:moveTo>
                <a:lnTo>
                  <a:pt x="26" y="249"/>
                </a:lnTo>
                <a:lnTo>
                  <a:pt x="53" y="228"/>
                </a:lnTo>
                <a:lnTo>
                  <a:pt x="80" y="209"/>
                </a:lnTo>
                <a:lnTo>
                  <a:pt x="108" y="190"/>
                </a:lnTo>
                <a:lnTo>
                  <a:pt x="136" y="172"/>
                </a:lnTo>
                <a:lnTo>
                  <a:pt x="165" y="154"/>
                </a:lnTo>
                <a:lnTo>
                  <a:pt x="194" y="138"/>
                </a:lnTo>
                <a:lnTo>
                  <a:pt x="224" y="122"/>
                </a:lnTo>
                <a:lnTo>
                  <a:pt x="254" y="108"/>
                </a:lnTo>
                <a:lnTo>
                  <a:pt x="284" y="94"/>
                </a:lnTo>
                <a:lnTo>
                  <a:pt x="315" y="81"/>
                </a:lnTo>
                <a:lnTo>
                  <a:pt x="346" y="69"/>
                </a:lnTo>
                <a:lnTo>
                  <a:pt x="378" y="58"/>
                </a:lnTo>
                <a:lnTo>
                  <a:pt x="410" y="48"/>
                </a:lnTo>
                <a:lnTo>
                  <a:pt x="442" y="39"/>
                </a:lnTo>
                <a:lnTo>
                  <a:pt x="474" y="31"/>
                </a:lnTo>
                <a:lnTo>
                  <a:pt x="507" y="24"/>
                </a:lnTo>
                <a:lnTo>
                  <a:pt x="540" y="17"/>
                </a:lnTo>
                <a:lnTo>
                  <a:pt x="573" y="12"/>
                </a:lnTo>
                <a:lnTo>
                  <a:pt x="607" y="7"/>
                </a:lnTo>
                <a:lnTo>
                  <a:pt x="640" y="4"/>
                </a:lnTo>
                <a:lnTo>
                  <a:pt x="674" y="1"/>
                </a:lnTo>
                <a:lnTo>
                  <a:pt x="708" y="0"/>
                </a:lnTo>
                <a:lnTo>
                  <a:pt x="742" y="0"/>
                </a:lnTo>
                <a:lnTo>
                  <a:pt x="775" y="0"/>
                </a:lnTo>
                <a:lnTo>
                  <a:pt x="809" y="1"/>
                </a:lnTo>
                <a:lnTo>
                  <a:pt x="843" y="4"/>
                </a:lnTo>
                <a:lnTo>
                  <a:pt x="876" y="7"/>
                </a:lnTo>
                <a:lnTo>
                  <a:pt x="910" y="12"/>
                </a:lnTo>
                <a:lnTo>
                  <a:pt x="943" y="17"/>
                </a:lnTo>
                <a:lnTo>
                  <a:pt x="976" y="24"/>
                </a:lnTo>
                <a:lnTo>
                  <a:pt x="1009" y="31"/>
                </a:lnTo>
                <a:lnTo>
                  <a:pt x="1041" y="39"/>
                </a:lnTo>
                <a:lnTo>
                  <a:pt x="1073" y="48"/>
                </a:lnTo>
                <a:lnTo>
                  <a:pt x="1105" y="58"/>
                </a:lnTo>
                <a:lnTo>
                  <a:pt x="1136" y="69"/>
                </a:lnTo>
                <a:lnTo>
                  <a:pt x="1168" y="81"/>
                </a:lnTo>
                <a:lnTo>
                  <a:pt x="1199" y="94"/>
                </a:lnTo>
                <a:lnTo>
                  <a:pt x="1229" y="108"/>
                </a:lnTo>
                <a:lnTo>
                  <a:pt x="1259" y="122"/>
                </a:lnTo>
                <a:lnTo>
                  <a:pt x="1289" y="138"/>
                </a:lnTo>
                <a:lnTo>
                  <a:pt x="1318" y="154"/>
                </a:lnTo>
                <a:lnTo>
                  <a:pt x="1347" y="172"/>
                </a:lnTo>
                <a:lnTo>
                  <a:pt x="1375" y="190"/>
                </a:lnTo>
                <a:lnTo>
                  <a:pt x="1403" y="209"/>
                </a:lnTo>
                <a:lnTo>
                  <a:pt x="1430" y="228"/>
                </a:lnTo>
                <a:lnTo>
                  <a:pt x="1457" y="249"/>
                </a:lnTo>
                <a:lnTo>
                  <a:pt x="1484" y="27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7"/>
          <p:cNvSpPr>
            <a:spLocks noChangeArrowheads="1"/>
          </p:cNvSpPr>
          <p:nvPr/>
        </p:nvSpPr>
        <p:spPr bwMode="auto">
          <a:xfrm>
            <a:off x="5659438" y="5689600"/>
            <a:ext cx="284162" cy="177800"/>
          </a:xfrm>
          <a:custGeom>
            <a:avLst/>
            <a:gdLst>
              <a:gd name="T0" fmla="*/ 2147483647 w 209"/>
              <a:gd name="T1" fmla="*/ 0 h 164"/>
              <a:gd name="T2" fmla="*/ 2147483647 w 209"/>
              <a:gd name="T3" fmla="*/ 2147483647 h 164"/>
              <a:gd name="T4" fmla="*/ 0 w 209"/>
              <a:gd name="T5" fmla="*/ 2147483647 h 164"/>
              <a:gd name="T6" fmla="*/ 2147483647 w 209"/>
              <a:gd name="T7" fmla="*/ 2147483647 h 164"/>
              <a:gd name="T8" fmla="*/ 2147483647 w 209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"/>
              <a:gd name="T16" fmla="*/ 0 h 164"/>
              <a:gd name="T17" fmla="*/ 209 w 209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" h="164">
                <a:moveTo>
                  <a:pt x="60" y="0"/>
                </a:moveTo>
                <a:lnTo>
                  <a:pt x="209" y="164"/>
                </a:lnTo>
                <a:lnTo>
                  <a:pt x="0" y="90"/>
                </a:lnTo>
                <a:lnTo>
                  <a:pt x="31" y="45"/>
                </a:lnTo>
                <a:lnTo>
                  <a:pt x="6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 noChangeArrowheads="1"/>
          </p:cNvSpPr>
          <p:nvPr/>
        </p:nvSpPr>
        <p:spPr bwMode="auto">
          <a:xfrm>
            <a:off x="3048000" y="4267200"/>
            <a:ext cx="381000" cy="1676400"/>
          </a:xfrm>
          <a:custGeom>
            <a:avLst/>
            <a:gdLst>
              <a:gd name="T0" fmla="*/ 2147483647 w 271"/>
              <a:gd name="T1" fmla="*/ 2147483647 h 1485"/>
              <a:gd name="T2" fmla="*/ 2147483647 w 271"/>
              <a:gd name="T3" fmla="*/ 2147483647 h 1485"/>
              <a:gd name="T4" fmla="*/ 2147483647 w 271"/>
              <a:gd name="T5" fmla="*/ 2147483647 h 1485"/>
              <a:gd name="T6" fmla="*/ 2147483647 w 271"/>
              <a:gd name="T7" fmla="*/ 2147483647 h 1485"/>
              <a:gd name="T8" fmla="*/ 2147483647 w 271"/>
              <a:gd name="T9" fmla="*/ 2147483647 h 1485"/>
              <a:gd name="T10" fmla="*/ 2147483647 w 271"/>
              <a:gd name="T11" fmla="*/ 2147483647 h 1485"/>
              <a:gd name="T12" fmla="*/ 2147483647 w 271"/>
              <a:gd name="T13" fmla="*/ 2147483647 h 1485"/>
              <a:gd name="T14" fmla="*/ 2147483647 w 271"/>
              <a:gd name="T15" fmla="*/ 2147483647 h 1485"/>
              <a:gd name="T16" fmla="*/ 2147483647 w 271"/>
              <a:gd name="T17" fmla="*/ 2147483647 h 1485"/>
              <a:gd name="T18" fmla="*/ 2147483647 w 271"/>
              <a:gd name="T19" fmla="*/ 2147483647 h 1485"/>
              <a:gd name="T20" fmla="*/ 2147483647 w 271"/>
              <a:gd name="T21" fmla="*/ 2147483647 h 1485"/>
              <a:gd name="T22" fmla="*/ 2147483647 w 271"/>
              <a:gd name="T23" fmla="*/ 2147483647 h 1485"/>
              <a:gd name="T24" fmla="*/ 2147483647 w 271"/>
              <a:gd name="T25" fmla="*/ 2147483647 h 1485"/>
              <a:gd name="T26" fmla="*/ 2147483647 w 271"/>
              <a:gd name="T27" fmla="*/ 2147483647 h 1485"/>
              <a:gd name="T28" fmla="*/ 2147483647 w 271"/>
              <a:gd name="T29" fmla="*/ 2147483647 h 1485"/>
              <a:gd name="T30" fmla="*/ 2147483647 w 271"/>
              <a:gd name="T31" fmla="*/ 2147483647 h 1485"/>
              <a:gd name="T32" fmla="*/ 2147483647 w 271"/>
              <a:gd name="T33" fmla="*/ 2147483647 h 1485"/>
              <a:gd name="T34" fmla="*/ 2147483647 w 271"/>
              <a:gd name="T35" fmla="*/ 2147483647 h 1485"/>
              <a:gd name="T36" fmla="*/ 2147483647 w 271"/>
              <a:gd name="T37" fmla="*/ 2147483647 h 1485"/>
              <a:gd name="T38" fmla="*/ 2147483647 w 271"/>
              <a:gd name="T39" fmla="*/ 2147483647 h 1485"/>
              <a:gd name="T40" fmla="*/ 2147483647 w 271"/>
              <a:gd name="T41" fmla="*/ 2147483647 h 1485"/>
              <a:gd name="T42" fmla="*/ 2147483647 w 271"/>
              <a:gd name="T43" fmla="*/ 2147483647 h 1485"/>
              <a:gd name="T44" fmla="*/ 2147483647 w 271"/>
              <a:gd name="T45" fmla="*/ 2147483647 h 1485"/>
              <a:gd name="T46" fmla="*/ 0 w 271"/>
              <a:gd name="T47" fmla="*/ 2147483647 h 1485"/>
              <a:gd name="T48" fmla="*/ 0 w 271"/>
              <a:gd name="T49" fmla="*/ 2147483647 h 1485"/>
              <a:gd name="T50" fmla="*/ 0 w 271"/>
              <a:gd name="T51" fmla="*/ 2147483647 h 1485"/>
              <a:gd name="T52" fmla="*/ 2147483647 w 271"/>
              <a:gd name="T53" fmla="*/ 2147483647 h 1485"/>
              <a:gd name="T54" fmla="*/ 2147483647 w 271"/>
              <a:gd name="T55" fmla="*/ 2147483647 h 1485"/>
              <a:gd name="T56" fmla="*/ 2147483647 w 271"/>
              <a:gd name="T57" fmla="*/ 2147483647 h 1485"/>
              <a:gd name="T58" fmla="*/ 2147483647 w 271"/>
              <a:gd name="T59" fmla="*/ 2147483647 h 1485"/>
              <a:gd name="T60" fmla="*/ 2147483647 w 271"/>
              <a:gd name="T61" fmla="*/ 2147483647 h 1485"/>
              <a:gd name="T62" fmla="*/ 2147483647 w 271"/>
              <a:gd name="T63" fmla="*/ 2147483647 h 1485"/>
              <a:gd name="T64" fmla="*/ 2147483647 w 271"/>
              <a:gd name="T65" fmla="*/ 2147483647 h 1485"/>
              <a:gd name="T66" fmla="*/ 2147483647 w 271"/>
              <a:gd name="T67" fmla="*/ 2147483647 h 1485"/>
              <a:gd name="T68" fmla="*/ 2147483647 w 271"/>
              <a:gd name="T69" fmla="*/ 2147483647 h 1485"/>
              <a:gd name="T70" fmla="*/ 2147483647 w 271"/>
              <a:gd name="T71" fmla="*/ 2147483647 h 1485"/>
              <a:gd name="T72" fmla="*/ 2147483647 w 271"/>
              <a:gd name="T73" fmla="*/ 2147483647 h 1485"/>
              <a:gd name="T74" fmla="*/ 2147483647 w 271"/>
              <a:gd name="T75" fmla="*/ 2147483647 h 1485"/>
              <a:gd name="T76" fmla="*/ 2147483647 w 271"/>
              <a:gd name="T77" fmla="*/ 2147483647 h 1485"/>
              <a:gd name="T78" fmla="*/ 2147483647 w 271"/>
              <a:gd name="T79" fmla="*/ 2147483647 h 1485"/>
              <a:gd name="T80" fmla="*/ 2147483647 w 271"/>
              <a:gd name="T81" fmla="*/ 2147483647 h 1485"/>
              <a:gd name="T82" fmla="*/ 2147483647 w 271"/>
              <a:gd name="T83" fmla="*/ 2147483647 h 1485"/>
              <a:gd name="T84" fmla="*/ 2147483647 w 271"/>
              <a:gd name="T85" fmla="*/ 2147483647 h 1485"/>
              <a:gd name="T86" fmla="*/ 2147483647 w 271"/>
              <a:gd name="T87" fmla="*/ 2147483647 h 1485"/>
              <a:gd name="T88" fmla="*/ 2147483647 w 271"/>
              <a:gd name="T89" fmla="*/ 2147483647 h 1485"/>
              <a:gd name="T90" fmla="*/ 2147483647 w 271"/>
              <a:gd name="T91" fmla="*/ 2147483647 h 1485"/>
              <a:gd name="T92" fmla="*/ 2147483647 w 271"/>
              <a:gd name="T93" fmla="*/ 2147483647 h 1485"/>
              <a:gd name="T94" fmla="*/ 2147483647 w 271"/>
              <a:gd name="T95" fmla="*/ 2147483647 h 1485"/>
              <a:gd name="T96" fmla="*/ 2147483647 w 271"/>
              <a:gd name="T97" fmla="*/ 0 h 148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1"/>
              <a:gd name="T148" fmla="*/ 0 h 1485"/>
              <a:gd name="T149" fmla="*/ 271 w 271"/>
              <a:gd name="T150" fmla="*/ 1485 h 148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1" h="1485">
                <a:moveTo>
                  <a:pt x="271" y="1485"/>
                </a:moveTo>
                <a:lnTo>
                  <a:pt x="249" y="1458"/>
                </a:lnTo>
                <a:lnTo>
                  <a:pt x="228" y="1432"/>
                </a:lnTo>
                <a:lnTo>
                  <a:pt x="209" y="1404"/>
                </a:lnTo>
                <a:lnTo>
                  <a:pt x="190" y="1377"/>
                </a:lnTo>
                <a:lnTo>
                  <a:pt x="172" y="1348"/>
                </a:lnTo>
                <a:lnTo>
                  <a:pt x="154" y="1319"/>
                </a:lnTo>
                <a:lnTo>
                  <a:pt x="138" y="1290"/>
                </a:lnTo>
                <a:lnTo>
                  <a:pt x="122" y="1261"/>
                </a:lnTo>
                <a:lnTo>
                  <a:pt x="108" y="1230"/>
                </a:lnTo>
                <a:lnTo>
                  <a:pt x="94" y="1200"/>
                </a:lnTo>
                <a:lnTo>
                  <a:pt x="81" y="1169"/>
                </a:lnTo>
                <a:lnTo>
                  <a:pt x="69" y="1138"/>
                </a:lnTo>
                <a:lnTo>
                  <a:pt x="58" y="1106"/>
                </a:lnTo>
                <a:lnTo>
                  <a:pt x="48" y="1074"/>
                </a:lnTo>
                <a:lnTo>
                  <a:pt x="39" y="1042"/>
                </a:lnTo>
                <a:lnTo>
                  <a:pt x="31" y="1010"/>
                </a:lnTo>
                <a:lnTo>
                  <a:pt x="24" y="977"/>
                </a:lnTo>
                <a:lnTo>
                  <a:pt x="17" y="944"/>
                </a:lnTo>
                <a:lnTo>
                  <a:pt x="12" y="911"/>
                </a:lnTo>
                <a:lnTo>
                  <a:pt x="7" y="878"/>
                </a:lnTo>
                <a:lnTo>
                  <a:pt x="4" y="844"/>
                </a:lnTo>
                <a:lnTo>
                  <a:pt x="1" y="810"/>
                </a:lnTo>
                <a:lnTo>
                  <a:pt x="0" y="776"/>
                </a:lnTo>
                <a:lnTo>
                  <a:pt x="0" y="743"/>
                </a:lnTo>
                <a:lnTo>
                  <a:pt x="0" y="709"/>
                </a:lnTo>
                <a:lnTo>
                  <a:pt x="1" y="675"/>
                </a:lnTo>
                <a:lnTo>
                  <a:pt x="4" y="641"/>
                </a:lnTo>
                <a:lnTo>
                  <a:pt x="7" y="608"/>
                </a:lnTo>
                <a:lnTo>
                  <a:pt x="12" y="574"/>
                </a:lnTo>
                <a:lnTo>
                  <a:pt x="17" y="541"/>
                </a:lnTo>
                <a:lnTo>
                  <a:pt x="24" y="508"/>
                </a:lnTo>
                <a:lnTo>
                  <a:pt x="31" y="475"/>
                </a:lnTo>
                <a:lnTo>
                  <a:pt x="39" y="443"/>
                </a:lnTo>
                <a:lnTo>
                  <a:pt x="48" y="411"/>
                </a:lnTo>
                <a:lnTo>
                  <a:pt x="58" y="379"/>
                </a:lnTo>
                <a:lnTo>
                  <a:pt x="69" y="348"/>
                </a:lnTo>
                <a:lnTo>
                  <a:pt x="81" y="316"/>
                </a:lnTo>
                <a:lnTo>
                  <a:pt x="94" y="285"/>
                </a:lnTo>
                <a:lnTo>
                  <a:pt x="108" y="255"/>
                </a:lnTo>
                <a:lnTo>
                  <a:pt x="122" y="225"/>
                </a:lnTo>
                <a:lnTo>
                  <a:pt x="138" y="195"/>
                </a:lnTo>
                <a:lnTo>
                  <a:pt x="154" y="166"/>
                </a:lnTo>
                <a:lnTo>
                  <a:pt x="172" y="137"/>
                </a:lnTo>
                <a:lnTo>
                  <a:pt x="190" y="109"/>
                </a:lnTo>
                <a:lnTo>
                  <a:pt x="209" y="81"/>
                </a:lnTo>
                <a:lnTo>
                  <a:pt x="228" y="54"/>
                </a:lnTo>
                <a:lnTo>
                  <a:pt x="249" y="27"/>
                </a:lnTo>
                <a:lnTo>
                  <a:pt x="27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 noChangeArrowheads="1"/>
          </p:cNvSpPr>
          <p:nvPr/>
        </p:nvSpPr>
        <p:spPr bwMode="auto">
          <a:xfrm>
            <a:off x="3195638" y="4267200"/>
            <a:ext cx="233362" cy="225425"/>
          </a:xfrm>
          <a:custGeom>
            <a:avLst/>
            <a:gdLst>
              <a:gd name="T0" fmla="*/ 0 w 164"/>
              <a:gd name="T1" fmla="*/ 2147483647 h 211"/>
              <a:gd name="T2" fmla="*/ 2147483647 w 164"/>
              <a:gd name="T3" fmla="*/ 0 h 211"/>
              <a:gd name="T4" fmla="*/ 2147483647 w 164"/>
              <a:gd name="T5" fmla="*/ 2147483647 h 211"/>
              <a:gd name="T6" fmla="*/ 2147483647 w 164"/>
              <a:gd name="T7" fmla="*/ 2147483647 h 211"/>
              <a:gd name="T8" fmla="*/ 0 w 164"/>
              <a:gd name="T9" fmla="*/ 2147483647 h 2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"/>
              <a:gd name="T16" fmla="*/ 0 h 211"/>
              <a:gd name="T17" fmla="*/ 164 w 164"/>
              <a:gd name="T18" fmla="*/ 211 h 2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" h="211">
                <a:moveTo>
                  <a:pt x="0" y="151"/>
                </a:moveTo>
                <a:lnTo>
                  <a:pt x="164" y="0"/>
                </a:lnTo>
                <a:lnTo>
                  <a:pt x="90" y="211"/>
                </a:lnTo>
                <a:lnTo>
                  <a:pt x="45" y="180"/>
                </a:lnTo>
                <a:lnTo>
                  <a:pt x="0" y="151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20"/>
          <p:cNvSpPr>
            <a:spLocks noChangeArrowheads="1"/>
          </p:cNvSpPr>
          <p:nvPr/>
        </p:nvSpPr>
        <p:spPr bwMode="auto">
          <a:xfrm>
            <a:off x="3810000" y="4419600"/>
            <a:ext cx="173038" cy="1371600"/>
          </a:xfrm>
          <a:custGeom>
            <a:avLst/>
            <a:gdLst>
              <a:gd name="T0" fmla="*/ 2147483647 w 272"/>
              <a:gd name="T1" fmla="*/ 0 h 1484"/>
              <a:gd name="T2" fmla="*/ 2147483647 w 272"/>
              <a:gd name="T3" fmla="*/ 2147483647 h 1484"/>
              <a:gd name="T4" fmla="*/ 2147483647 w 272"/>
              <a:gd name="T5" fmla="*/ 2147483647 h 1484"/>
              <a:gd name="T6" fmla="*/ 2147483647 w 272"/>
              <a:gd name="T7" fmla="*/ 2147483647 h 1484"/>
              <a:gd name="T8" fmla="*/ 2147483647 w 272"/>
              <a:gd name="T9" fmla="*/ 2147483647 h 1484"/>
              <a:gd name="T10" fmla="*/ 2147483647 w 272"/>
              <a:gd name="T11" fmla="*/ 2147483647 h 1484"/>
              <a:gd name="T12" fmla="*/ 2147483647 w 272"/>
              <a:gd name="T13" fmla="*/ 2147483647 h 1484"/>
              <a:gd name="T14" fmla="*/ 2147483647 w 272"/>
              <a:gd name="T15" fmla="*/ 2147483647 h 1484"/>
              <a:gd name="T16" fmla="*/ 2147483647 w 272"/>
              <a:gd name="T17" fmla="*/ 2147483647 h 1484"/>
              <a:gd name="T18" fmla="*/ 2147483647 w 272"/>
              <a:gd name="T19" fmla="*/ 2147483647 h 1484"/>
              <a:gd name="T20" fmla="*/ 2147483647 w 272"/>
              <a:gd name="T21" fmla="*/ 2147483647 h 1484"/>
              <a:gd name="T22" fmla="*/ 2147483647 w 272"/>
              <a:gd name="T23" fmla="*/ 2147483647 h 1484"/>
              <a:gd name="T24" fmla="*/ 2147483647 w 272"/>
              <a:gd name="T25" fmla="*/ 2147483647 h 1484"/>
              <a:gd name="T26" fmla="*/ 2147483647 w 272"/>
              <a:gd name="T27" fmla="*/ 2147483647 h 1484"/>
              <a:gd name="T28" fmla="*/ 2147483647 w 272"/>
              <a:gd name="T29" fmla="*/ 2147483647 h 1484"/>
              <a:gd name="T30" fmla="*/ 2147483647 w 272"/>
              <a:gd name="T31" fmla="*/ 2147483647 h 1484"/>
              <a:gd name="T32" fmla="*/ 2147483647 w 272"/>
              <a:gd name="T33" fmla="*/ 2147483647 h 1484"/>
              <a:gd name="T34" fmla="*/ 2147483647 w 272"/>
              <a:gd name="T35" fmla="*/ 2147483647 h 1484"/>
              <a:gd name="T36" fmla="*/ 2147483647 w 272"/>
              <a:gd name="T37" fmla="*/ 2147483647 h 1484"/>
              <a:gd name="T38" fmla="*/ 2147483647 w 272"/>
              <a:gd name="T39" fmla="*/ 2147483647 h 1484"/>
              <a:gd name="T40" fmla="*/ 2147483647 w 272"/>
              <a:gd name="T41" fmla="*/ 2147483647 h 1484"/>
              <a:gd name="T42" fmla="*/ 2147483647 w 272"/>
              <a:gd name="T43" fmla="*/ 2147483647 h 1484"/>
              <a:gd name="T44" fmla="*/ 2147483647 w 272"/>
              <a:gd name="T45" fmla="*/ 2147483647 h 1484"/>
              <a:gd name="T46" fmla="*/ 2147483647 w 272"/>
              <a:gd name="T47" fmla="*/ 2147483647 h 1484"/>
              <a:gd name="T48" fmla="*/ 2147483647 w 272"/>
              <a:gd name="T49" fmla="*/ 2147483647 h 1484"/>
              <a:gd name="T50" fmla="*/ 2147483647 w 272"/>
              <a:gd name="T51" fmla="*/ 2147483647 h 1484"/>
              <a:gd name="T52" fmla="*/ 2147483647 w 272"/>
              <a:gd name="T53" fmla="*/ 2147483647 h 1484"/>
              <a:gd name="T54" fmla="*/ 2147483647 w 272"/>
              <a:gd name="T55" fmla="*/ 2147483647 h 1484"/>
              <a:gd name="T56" fmla="*/ 2147483647 w 272"/>
              <a:gd name="T57" fmla="*/ 2147483647 h 1484"/>
              <a:gd name="T58" fmla="*/ 2147483647 w 272"/>
              <a:gd name="T59" fmla="*/ 2147483647 h 1484"/>
              <a:gd name="T60" fmla="*/ 2147483647 w 272"/>
              <a:gd name="T61" fmla="*/ 2147483647 h 1484"/>
              <a:gd name="T62" fmla="*/ 2147483647 w 272"/>
              <a:gd name="T63" fmla="*/ 2147483647 h 1484"/>
              <a:gd name="T64" fmla="*/ 2147483647 w 272"/>
              <a:gd name="T65" fmla="*/ 2147483647 h 1484"/>
              <a:gd name="T66" fmla="*/ 2147483647 w 272"/>
              <a:gd name="T67" fmla="*/ 2147483647 h 1484"/>
              <a:gd name="T68" fmla="*/ 2147483647 w 272"/>
              <a:gd name="T69" fmla="*/ 2147483647 h 1484"/>
              <a:gd name="T70" fmla="*/ 2147483647 w 272"/>
              <a:gd name="T71" fmla="*/ 2147483647 h 1484"/>
              <a:gd name="T72" fmla="*/ 2147483647 w 272"/>
              <a:gd name="T73" fmla="*/ 2147483647 h 1484"/>
              <a:gd name="T74" fmla="*/ 2147483647 w 272"/>
              <a:gd name="T75" fmla="*/ 2147483647 h 1484"/>
              <a:gd name="T76" fmla="*/ 2147483647 w 272"/>
              <a:gd name="T77" fmla="*/ 2147483647 h 1484"/>
              <a:gd name="T78" fmla="*/ 2147483647 w 272"/>
              <a:gd name="T79" fmla="*/ 2147483647 h 1484"/>
              <a:gd name="T80" fmla="*/ 2147483647 w 272"/>
              <a:gd name="T81" fmla="*/ 2147483647 h 1484"/>
              <a:gd name="T82" fmla="*/ 2147483647 w 272"/>
              <a:gd name="T83" fmla="*/ 2147483647 h 1484"/>
              <a:gd name="T84" fmla="*/ 2147483647 w 272"/>
              <a:gd name="T85" fmla="*/ 2147483647 h 1484"/>
              <a:gd name="T86" fmla="*/ 2147483647 w 272"/>
              <a:gd name="T87" fmla="*/ 2147483647 h 1484"/>
              <a:gd name="T88" fmla="*/ 2147483647 w 272"/>
              <a:gd name="T89" fmla="*/ 2147483647 h 1484"/>
              <a:gd name="T90" fmla="*/ 2147483647 w 272"/>
              <a:gd name="T91" fmla="*/ 2147483647 h 1484"/>
              <a:gd name="T92" fmla="*/ 2147483647 w 272"/>
              <a:gd name="T93" fmla="*/ 2147483647 h 1484"/>
              <a:gd name="T94" fmla="*/ 2147483647 w 272"/>
              <a:gd name="T95" fmla="*/ 2147483647 h 1484"/>
              <a:gd name="T96" fmla="*/ 0 w 272"/>
              <a:gd name="T97" fmla="*/ 2147483647 h 148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2"/>
              <a:gd name="T148" fmla="*/ 0 h 1484"/>
              <a:gd name="T149" fmla="*/ 272 w 272"/>
              <a:gd name="T150" fmla="*/ 1484 h 148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2" h="1484">
                <a:moveTo>
                  <a:pt x="1" y="0"/>
                </a:moveTo>
                <a:lnTo>
                  <a:pt x="22" y="26"/>
                </a:lnTo>
                <a:lnTo>
                  <a:pt x="43" y="53"/>
                </a:lnTo>
                <a:lnTo>
                  <a:pt x="62" y="80"/>
                </a:lnTo>
                <a:lnTo>
                  <a:pt x="81" y="108"/>
                </a:lnTo>
                <a:lnTo>
                  <a:pt x="99" y="136"/>
                </a:lnTo>
                <a:lnTo>
                  <a:pt x="117" y="165"/>
                </a:lnTo>
                <a:lnTo>
                  <a:pt x="133" y="194"/>
                </a:lnTo>
                <a:lnTo>
                  <a:pt x="149" y="224"/>
                </a:lnTo>
                <a:lnTo>
                  <a:pt x="163" y="254"/>
                </a:lnTo>
                <a:lnTo>
                  <a:pt x="177" y="284"/>
                </a:lnTo>
                <a:lnTo>
                  <a:pt x="190" y="315"/>
                </a:lnTo>
                <a:lnTo>
                  <a:pt x="202" y="346"/>
                </a:lnTo>
                <a:lnTo>
                  <a:pt x="213" y="378"/>
                </a:lnTo>
                <a:lnTo>
                  <a:pt x="223" y="410"/>
                </a:lnTo>
                <a:lnTo>
                  <a:pt x="232" y="442"/>
                </a:lnTo>
                <a:lnTo>
                  <a:pt x="240" y="474"/>
                </a:lnTo>
                <a:lnTo>
                  <a:pt x="247" y="507"/>
                </a:lnTo>
                <a:lnTo>
                  <a:pt x="254" y="540"/>
                </a:lnTo>
                <a:lnTo>
                  <a:pt x="259" y="573"/>
                </a:lnTo>
                <a:lnTo>
                  <a:pt x="264" y="607"/>
                </a:lnTo>
                <a:lnTo>
                  <a:pt x="267" y="640"/>
                </a:lnTo>
                <a:lnTo>
                  <a:pt x="270" y="674"/>
                </a:lnTo>
                <a:lnTo>
                  <a:pt x="271" y="708"/>
                </a:lnTo>
                <a:lnTo>
                  <a:pt x="272" y="742"/>
                </a:lnTo>
                <a:lnTo>
                  <a:pt x="271" y="775"/>
                </a:lnTo>
                <a:lnTo>
                  <a:pt x="270" y="809"/>
                </a:lnTo>
                <a:lnTo>
                  <a:pt x="267" y="843"/>
                </a:lnTo>
                <a:lnTo>
                  <a:pt x="264" y="877"/>
                </a:lnTo>
                <a:lnTo>
                  <a:pt x="259" y="910"/>
                </a:lnTo>
                <a:lnTo>
                  <a:pt x="254" y="943"/>
                </a:lnTo>
                <a:lnTo>
                  <a:pt x="247" y="976"/>
                </a:lnTo>
                <a:lnTo>
                  <a:pt x="240" y="1009"/>
                </a:lnTo>
                <a:lnTo>
                  <a:pt x="232" y="1041"/>
                </a:lnTo>
                <a:lnTo>
                  <a:pt x="223" y="1073"/>
                </a:lnTo>
                <a:lnTo>
                  <a:pt x="213" y="1105"/>
                </a:lnTo>
                <a:lnTo>
                  <a:pt x="202" y="1137"/>
                </a:lnTo>
                <a:lnTo>
                  <a:pt x="190" y="1168"/>
                </a:lnTo>
                <a:lnTo>
                  <a:pt x="177" y="1199"/>
                </a:lnTo>
                <a:lnTo>
                  <a:pt x="163" y="1229"/>
                </a:lnTo>
                <a:lnTo>
                  <a:pt x="149" y="1260"/>
                </a:lnTo>
                <a:lnTo>
                  <a:pt x="133" y="1289"/>
                </a:lnTo>
                <a:lnTo>
                  <a:pt x="117" y="1318"/>
                </a:lnTo>
                <a:lnTo>
                  <a:pt x="99" y="1347"/>
                </a:lnTo>
                <a:lnTo>
                  <a:pt x="81" y="1376"/>
                </a:lnTo>
                <a:lnTo>
                  <a:pt x="62" y="1403"/>
                </a:lnTo>
                <a:lnTo>
                  <a:pt x="43" y="1431"/>
                </a:lnTo>
                <a:lnTo>
                  <a:pt x="22" y="1457"/>
                </a:lnTo>
                <a:lnTo>
                  <a:pt x="0" y="148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21"/>
          <p:cNvSpPr>
            <a:spLocks noChangeArrowheads="1"/>
          </p:cNvSpPr>
          <p:nvPr/>
        </p:nvSpPr>
        <p:spPr bwMode="auto">
          <a:xfrm>
            <a:off x="3810000" y="5638800"/>
            <a:ext cx="104775" cy="133350"/>
          </a:xfrm>
          <a:custGeom>
            <a:avLst/>
            <a:gdLst>
              <a:gd name="T0" fmla="*/ 2147483647 w 165"/>
              <a:gd name="T1" fmla="*/ 2147483647 h 209"/>
              <a:gd name="T2" fmla="*/ 0 w 165"/>
              <a:gd name="T3" fmla="*/ 2147483647 h 209"/>
              <a:gd name="T4" fmla="*/ 2147483647 w 165"/>
              <a:gd name="T5" fmla="*/ 0 h 209"/>
              <a:gd name="T6" fmla="*/ 2147483647 w 165"/>
              <a:gd name="T7" fmla="*/ 2147483647 h 209"/>
              <a:gd name="T8" fmla="*/ 2147483647 w 165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209"/>
              <a:gd name="T17" fmla="*/ 165 w 165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209">
                <a:moveTo>
                  <a:pt x="165" y="60"/>
                </a:moveTo>
                <a:lnTo>
                  <a:pt x="0" y="209"/>
                </a:lnTo>
                <a:lnTo>
                  <a:pt x="75" y="0"/>
                </a:lnTo>
                <a:lnTo>
                  <a:pt x="120" y="31"/>
                </a:lnTo>
                <a:lnTo>
                  <a:pt x="165" y="6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22"/>
          <p:cNvSpPr>
            <a:spLocks noChangeArrowheads="1"/>
          </p:cNvSpPr>
          <p:nvPr/>
        </p:nvSpPr>
        <p:spPr bwMode="auto">
          <a:xfrm>
            <a:off x="5715000" y="4343400"/>
            <a:ext cx="304800" cy="1447800"/>
          </a:xfrm>
          <a:custGeom>
            <a:avLst/>
            <a:gdLst>
              <a:gd name="T0" fmla="*/ 2147483647 w 270"/>
              <a:gd name="T1" fmla="*/ 2147483647 h 1622"/>
              <a:gd name="T2" fmla="*/ 2147483647 w 270"/>
              <a:gd name="T3" fmla="*/ 2147483647 h 1622"/>
              <a:gd name="T4" fmla="*/ 2147483647 w 270"/>
              <a:gd name="T5" fmla="*/ 2147483647 h 1622"/>
              <a:gd name="T6" fmla="*/ 2147483647 w 270"/>
              <a:gd name="T7" fmla="*/ 2147483647 h 1622"/>
              <a:gd name="T8" fmla="*/ 2147483647 w 270"/>
              <a:gd name="T9" fmla="*/ 2147483647 h 1622"/>
              <a:gd name="T10" fmla="*/ 2147483647 w 270"/>
              <a:gd name="T11" fmla="*/ 2147483647 h 1622"/>
              <a:gd name="T12" fmla="*/ 2147483647 w 270"/>
              <a:gd name="T13" fmla="*/ 2147483647 h 1622"/>
              <a:gd name="T14" fmla="*/ 2147483647 w 270"/>
              <a:gd name="T15" fmla="*/ 2147483647 h 1622"/>
              <a:gd name="T16" fmla="*/ 2147483647 w 270"/>
              <a:gd name="T17" fmla="*/ 2147483647 h 1622"/>
              <a:gd name="T18" fmla="*/ 2147483647 w 270"/>
              <a:gd name="T19" fmla="*/ 2147483647 h 1622"/>
              <a:gd name="T20" fmla="*/ 2147483647 w 270"/>
              <a:gd name="T21" fmla="*/ 2147483647 h 1622"/>
              <a:gd name="T22" fmla="*/ 2147483647 w 270"/>
              <a:gd name="T23" fmla="*/ 2147483647 h 1622"/>
              <a:gd name="T24" fmla="*/ 2147483647 w 270"/>
              <a:gd name="T25" fmla="*/ 2147483647 h 1622"/>
              <a:gd name="T26" fmla="*/ 2147483647 w 270"/>
              <a:gd name="T27" fmla="*/ 2147483647 h 1622"/>
              <a:gd name="T28" fmla="*/ 2147483647 w 270"/>
              <a:gd name="T29" fmla="*/ 2147483647 h 1622"/>
              <a:gd name="T30" fmla="*/ 2147483647 w 270"/>
              <a:gd name="T31" fmla="*/ 2147483647 h 1622"/>
              <a:gd name="T32" fmla="*/ 2147483647 w 270"/>
              <a:gd name="T33" fmla="*/ 2147483647 h 1622"/>
              <a:gd name="T34" fmla="*/ 2147483647 w 270"/>
              <a:gd name="T35" fmla="*/ 2147483647 h 1622"/>
              <a:gd name="T36" fmla="*/ 2147483647 w 270"/>
              <a:gd name="T37" fmla="*/ 2147483647 h 1622"/>
              <a:gd name="T38" fmla="*/ 2147483647 w 270"/>
              <a:gd name="T39" fmla="*/ 2147483647 h 1622"/>
              <a:gd name="T40" fmla="*/ 2147483647 w 270"/>
              <a:gd name="T41" fmla="*/ 2147483647 h 1622"/>
              <a:gd name="T42" fmla="*/ 2147483647 w 270"/>
              <a:gd name="T43" fmla="*/ 2147483647 h 1622"/>
              <a:gd name="T44" fmla="*/ 2147483647 w 270"/>
              <a:gd name="T45" fmla="*/ 2147483647 h 1622"/>
              <a:gd name="T46" fmla="*/ 0 w 270"/>
              <a:gd name="T47" fmla="*/ 2147483647 h 1622"/>
              <a:gd name="T48" fmla="*/ 0 w 270"/>
              <a:gd name="T49" fmla="*/ 2147483647 h 1622"/>
              <a:gd name="T50" fmla="*/ 0 w 270"/>
              <a:gd name="T51" fmla="*/ 2147483647 h 1622"/>
              <a:gd name="T52" fmla="*/ 2147483647 w 270"/>
              <a:gd name="T53" fmla="*/ 2147483647 h 1622"/>
              <a:gd name="T54" fmla="*/ 2147483647 w 270"/>
              <a:gd name="T55" fmla="*/ 2147483647 h 1622"/>
              <a:gd name="T56" fmla="*/ 2147483647 w 270"/>
              <a:gd name="T57" fmla="*/ 2147483647 h 1622"/>
              <a:gd name="T58" fmla="*/ 2147483647 w 270"/>
              <a:gd name="T59" fmla="*/ 2147483647 h 1622"/>
              <a:gd name="T60" fmla="*/ 2147483647 w 270"/>
              <a:gd name="T61" fmla="*/ 2147483647 h 1622"/>
              <a:gd name="T62" fmla="*/ 2147483647 w 270"/>
              <a:gd name="T63" fmla="*/ 2147483647 h 1622"/>
              <a:gd name="T64" fmla="*/ 2147483647 w 270"/>
              <a:gd name="T65" fmla="*/ 2147483647 h 1622"/>
              <a:gd name="T66" fmla="*/ 2147483647 w 270"/>
              <a:gd name="T67" fmla="*/ 2147483647 h 1622"/>
              <a:gd name="T68" fmla="*/ 2147483647 w 270"/>
              <a:gd name="T69" fmla="*/ 2147483647 h 1622"/>
              <a:gd name="T70" fmla="*/ 2147483647 w 270"/>
              <a:gd name="T71" fmla="*/ 2147483647 h 1622"/>
              <a:gd name="T72" fmla="*/ 2147483647 w 270"/>
              <a:gd name="T73" fmla="*/ 2147483647 h 1622"/>
              <a:gd name="T74" fmla="*/ 2147483647 w 270"/>
              <a:gd name="T75" fmla="*/ 2147483647 h 1622"/>
              <a:gd name="T76" fmla="*/ 2147483647 w 270"/>
              <a:gd name="T77" fmla="*/ 2147483647 h 1622"/>
              <a:gd name="T78" fmla="*/ 2147483647 w 270"/>
              <a:gd name="T79" fmla="*/ 2147483647 h 1622"/>
              <a:gd name="T80" fmla="*/ 2147483647 w 270"/>
              <a:gd name="T81" fmla="*/ 2147483647 h 1622"/>
              <a:gd name="T82" fmla="*/ 2147483647 w 270"/>
              <a:gd name="T83" fmla="*/ 2147483647 h 1622"/>
              <a:gd name="T84" fmla="*/ 2147483647 w 270"/>
              <a:gd name="T85" fmla="*/ 2147483647 h 1622"/>
              <a:gd name="T86" fmla="*/ 2147483647 w 270"/>
              <a:gd name="T87" fmla="*/ 2147483647 h 1622"/>
              <a:gd name="T88" fmla="*/ 2147483647 w 270"/>
              <a:gd name="T89" fmla="*/ 2147483647 h 1622"/>
              <a:gd name="T90" fmla="*/ 2147483647 w 270"/>
              <a:gd name="T91" fmla="*/ 2147483647 h 1622"/>
              <a:gd name="T92" fmla="*/ 2147483647 w 270"/>
              <a:gd name="T93" fmla="*/ 2147483647 h 1622"/>
              <a:gd name="T94" fmla="*/ 2147483647 w 270"/>
              <a:gd name="T95" fmla="*/ 2147483647 h 1622"/>
              <a:gd name="T96" fmla="*/ 2147483647 w 270"/>
              <a:gd name="T97" fmla="*/ 0 h 162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0"/>
              <a:gd name="T148" fmla="*/ 0 h 1622"/>
              <a:gd name="T149" fmla="*/ 270 w 270"/>
              <a:gd name="T150" fmla="*/ 1622 h 162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0" h="1622">
                <a:moveTo>
                  <a:pt x="270" y="1622"/>
                </a:moveTo>
                <a:lnTo>
                  <a:pt x="248" y="1592"/>
                </a:lnTo>
                <a:lnTo>
                  <a:pt x="227" y="1562"/>
                </a:lnTo>
                <a:lnTo>
                  <a:pt x="207" y="1531"/>
                </a:lnTo>
                <a:lnTo>
                  <a:pt x="188" y="1501"/>
                </a:lnTo>
                <a:lnTo>
                  <a:pt x="170" y="1469"/>
                </a:lnTo>
                <a:lnTo>
                  <a:pt x="153" y="1437"/>
                </a:lnTo>
                <a:lnTo>
                  <a:pt x="137" y="1405"/>
                </a:lnTo>
                <a:lnTo>
                  <a:pt x="121" y="1372"/>
                </a:lnTo>
                <a:lnTo>
                  <a:pt x="107" y="1339"/>
                </a:lnTo>
                <a:lnTo>
                  <a:pt x="93" y="1306"/>
                </a:lnTo>
                <a:lnTo>
                  <a:pt x="80" y="1272"/>
                </a:lnTo>
                <a:lnTo>
                  <a:pt x="69" y="1238"/>
                </a:lnTo>
                <a:lnTo>
                  <a:pt x="58" y="1204"/>
                </a:lnTo>
                <a:lnTo>
                  <a:pt x="48" y="1169"/>
                </a:lnTo>
                <a:lnTo>
                  <a:pt x="39" y="1134"/>
                </a:lnTo>
                <a:lnTo>
                  <a:pt x="30" y="1099"/>
                </a:lnTo>
                <a:lnTo>
                  <a:pt x="23" y="1064"/>
                </a:lnTo>
                <a:lnTo>
                  <a:pt x="17" y="1028"/>
                </a:lnTo>
                <a:lnTo>
                  <a:pt x="12" y="993"/>
                </a:lnTo>
                <a:lnTo>
                  <a:pt x="7" y="957"/>
                </a:lnTo>
                <a:lnTo>
                  <a:pt x="4" y="921"/>
                </a:lnTo>
                <a:lnTo>
                  <a:pt x="1" y="884"/>
                </a:lnTo>
                <a:lnTo>
                  <a:pt x="0" y="848"/>
                </a:lnTo>
                <a:lnTo>
                  <a:pt x="0" y="812"/>
                </a:lnTo>
                <a:lnTo>
                  <a:pt x="0" y="775"/>
                </a:lnTo>
                <a:lnTo>
                  <a:pt x="1" y="738"/>
                </a:lnTo>
                <a:lnTo>
                  <a:pt x="4" y="702"/>
                </a:lnTo>
                <a:lnTo>
                  <a:pt x="7" y="666"/>
                </a:lnTo>
                <a:lnTo>
                  <a:pt x="12" y="630"/>
                </a:lnTo>
                <a:lnTo>
                  <a:pt x="17" y="594"/>
                </a:lnTo>
                <a:lnTo>
                  <a:pt x="23" y="558"/>
                </a:lnTo>
                <a:lnTo>
                  <a:pt x="30" y="523"/>
                </a:lnTo>
                <a:lnTo>
                  <a:pt x="39" y="488"/>
                </a:lnTo>
                <a:lnTo>
                  <a:pt x="48" y="453"/>
                </a:lnTo>
                <a:lnTo>
                  <a:pt x="58" y="418"/>
                </a:lnTo>
                <a:lnTo>
                  <a:pt x="68" y="384"/>
                </a:lnTo>
                <a:lnTo>
                  <a:pt x="80" y="350"/>
                </a:lnTo>
                <a:lnTo>
                  <a:pt x="93" y="316"/>
                </a:lnTo>
                <a:lnTo>
                  <a:pt x="107" y="283"/>
                </a:lnTo>
                <a:lnTo>
                  <a:pt x="121" y="250"/>
                </a:lnTo>
                <a:lnTo>
                  <a:pt x="137" y="217"/>
                </a:lnTo>
                <a:lnTo>
                  <a:pt x="153" y="185"/>
                </a:lnTo>
                <a:lnTo>
                  <a:pt x="170" y="153"/>
                </a:lnTo>
                <a:lnTo>
                  <a:pt x="188" y="121"/>
                </a:lnTo>
                <a:lnTo>
                  <a:pt x="207" y="91"/>
                </a:lnTo>
                <a:lnTo>
                  <a:pt x="227" y="60"/>
                </a:lnTo>
                <a:lnTo>
                  <a:pt x="248" y="30"/>
                </a:lnTo>
                <a:lnTo>
                  <a:pt x="27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3"/>
          <p:cNvSpPr>
            <a:spLocks noChangeArrowheads="1"/>
          </p:cNvSpPr>
          <p:nvPr/>
        </p:nvSpPr>
        <p:spPr bwMode="auto">
          <a:xfrm>
            <a:off x="5842000" y="4370388"/>
            <a:ext cx="177800" cy="190500"/>
          </a:xfrm>
          <a:custGeom>
            <a:avLst/>
            <a:gdLst>
              <a:gd name="T0" fmla="*/ 0 w 157"/>
              <a:gd name="T1" fmla="*/ 2147483647 h 212"/>
              <a:gd name="T2" fmla="*/ 2147483647 w 157"/>
              <a:gd name="T3" fmla="*/ 0 h 212"/>
              <a:gd name="T4" fmla="*/ 2147483647 w 157"/>
              <a:gd name="T5" fmla="*/ 2147483647 h 212"/>
              <a:gd name="T6" fmla="*/ 2147483647 w 157"/>
              <a:gd name="T7" fmla="*/ 2147483647 h 212"/>
              <a:gd name="T8" fmla="*/ 0 w 157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212"/>
              <a:gd name="T17" fmla="*/ 157 w 157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212">
                <a:moveTo>
                  <a:pt x="0" y="157"/>
                </a:moveTo>
                <a:lnTo>
                  <a:pt x="157" y="0"/>
                </a:lnTo>
                <a:lnTo>
                  <a:pt x="92" y="212"/>
                </a:lnTo>
                <a:lnTo>
                  <a:pt x="47" y="185"/>
                </a:lnTo>
                <a:lnTo>
                  <a:pt x="0" y="15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 noChangeArrowheads="1"/>
          </p:cNvSpPr>
          <p:nvPr/>
        </p:nvSpPr>
        <p:spPr bwMode="auto">
          <a:xfrm>
            <a:off x="6324600" y="4343400"/>
            <a:ext cx="304800" cy="1447800"/>
          </a:xfrm>
          <a:custGeom>
            <a:avLst/>
            <a:gdLst>
              <a:gd name="T0" fmla="*/ 2147483647 w 272"/>
              <a:gd name="T1" fmla="*/ 0 h 1621"/>
              <a:gd name="T2" fmla="*/ 2147483647 w 272"/>
              <a:gd name="T3" fmla="*/ 2147483647 h 1621"/>
              <a:gd name="T4" fmla="*/ 2147483647 w 272"/>
              <a:gd name="T5" fmla="*/ 2147483647 h 1621"/>
              <a:gd name="T6" fmla="*/ 2147483647 w 272"/>
              <a:gd name="T7" fmla="*/ 2147483647 h 1621"/>
              <a:gd name="T8" fmla="*/ 2147483647 w 272"/>
              <a:gd name="T9" fmla="*/ 2147483647 h 1621"/>
              <a:gd name="T10" fmla="*/ 2147483647 w 272"/>
              <a:gd name="T11" fmla="*/ 2147483647 h 1621"/>
              <a:gd name="T12" fmla="*/ 2147483647 w 272"/>
              <a:gd name="T13" fmla="*/ 2147483647 h 1621"/>
              <a:gd name="T14" fmla="*/ 2147483647 w 272"/>
              <a:gd name="T15" fmla="*/ 2147483647 h 1621"/>
              <a:gd name="T16" fmla="*/ 2147483647 w 272"/>
              <a:gd name="T17" fmla="*/ 2147483647 h 1621"/>
              <a:gd name="T18" fmla="*/ 2147483647 w 272"/>
              <a:gd name="T19" fmla="*/ 2147483647 h 1621"/>
              <a:gd name="T20" fmla="*/ 2147483647 w 272"/>
              <a:gd name="T21" fmla="*/ 2147483647 h 1621"/>
              <a:gd name="T22" fmla="*/ 2147483647 w 272"/>
              <a:gd name="T23" fmla="*/ 2147483647 h 1621"/>
              <a:gd name="T24" fmla="*/ 2147483647 w 272"/>
              <a:gd name="T25" fmla="*/ 2147483647 h 1621"/>
              <a:gd name="T26" fmla="*/ 2147483647 w 272"/>
              <a:gd name="T27" fmla="*/ 2147483647 h 1621"/>
              <a:gd name="T28" fmla="*/ 2147483647 w 272"/>
              <a:gd name="T29" fmla="*/ 2147483647 h 1621"/>
              <a:gd name="T30" fmla="*/ 2147483647 w 272"/>
              <a:gd name="T31" fmla="*/ 2147483647 h 1621"/>
              <a:gd name="T32" fmla="*/ 2147483647 w 272"/>
              <a:gd name="T33" fmla="*/ 2147483647 h 1621"/>
              <a:gd name="T34" fmla="*/ 2147483647 w 272"/>
              <a:gd name="T35" fmla="*/ 2147483647 h 1621"/>
              <a:gd name="T36" fmla="*/ 2147483647 w 272"/>
              <a:gd name="T37" fmla="*/ 2147483647 h 1621"/>
              <a:gd name="T38" fmla="*/ 2147483647 w 272"/>
              <a:gd name="T39" fmla="*/ 2147483647 h 1621"/>
              <a:gd name="T40" fmla="*/ 2147483647 w 272"/>
              <a:gd name="T41" fmla="*/ 2147483647 h 1621"/>
              <a:gd name="T42" fmla="*/ 2147483647 w 272"/>
              <a:gd name="T43" fmla="*/ 2147483647 h 1621"/>
              <a:gd name="T44" fmla="*/ 2147483647 w 272"/>
              <a:gd name="T45" fmla="*/ 2147483647 h 1621"/>
              <a:gd name="T46" fmla="*/ 2147483647 w 272"/>
              <a:gd name="T47" fmla="*/ 2147483647 h 1621"/>
              <a:gd name="T48" fmla="*/ 2147483647 w 272"/>
              <a:gd name="T49" fmla="*/ 2147483647 h 1621"/>
              <a:gd name="T50" fmla="*/ 2147483647 w 272"/>
              <a:gd name="T51" fmla="*/ 2147483647 h 1621"/>
              <a:gd name="T52" fmla="*/ 2147483647 w 272"/>
              <a:gd name="T53" fmla="*/ 2147483647 h 1621"/>
              <a:gd name="T54" fmla="*/ 2147483647 w 272"/>
              <a:gd name="T55" fmla="*/ 2147483647 h 1621"/>
              <a:gd name="T56" fmla="*/ 2147483647 w 272"/>
              <a:gd name="T57" fmla="*/ 2147483647 h 1621"/>
              <a:gd name="T58" fmla="*/ 2147483647 w 272"/>
              <a:gd name="T59" fmla="*/ 2147483647 h 1621"/>
              <a:gd name="T60" fmla="*/ 2147483647 w 272"/>
              <a:gd name="T61" fmla="*/ 2147483647 h 1621"/>
              <a:gd name="T62" fmla="*/ 2147483647 w 272"/>
              <a:gd name="T63" fmla="*/ 2147483647 h 1621"/>
              <a:gd name="T64" fmla="*/ 2147483647 w 272"/>
              <a:gd name="T65" fmla="*/ 2147483647 h 1621"/>
              <a:gd name="T66" fmla="*/ 2147483647 w 272"/>
              <a:gd name="T67" fmla="*/ 2147483647 h 1621"/>
              <a:gd name="T68" fmla="*/ 2147483647 w 272"/>
              <a:gd name="T69" fmla="*/ 2147483647 h 1621"/>
              <a:gd name="T70" fmla="*/ 2147483647 w 272"/>
              <a:gd name="T71" fmla="*/ 2147483647 h 1621"/>
              <a:gd name="T72" fmla="*/ 2147483647 w 272"/>
              <a:gd name="T73" fmla="*/ 2147483647 h 1621"/>
              <a:gd name="T74" fmla="*/ 2147483647 w 272"/>
              <a:gd name="T75" fmla="*/ 2147483647 h 1621"/>
              <a:gd name="T76" fmla="*/ 2147483647 w 272"/>
              <a:gd name="T77" fmla="*/ 2147483647 h 1621"/>
              <a:gd name="T78" fmla="*/ 2147483647 w 272"/>
              <a:gd name="T79" fmla="*/ 2147483647 h 1621"/>
              <a:gd name="T80" fmla="*/ 2147483647 w 272"/>
              <a:gd name="T81" fmla="*/ 2147483647 h 1621"/>
              <a:gd name="T82" fmla="*/ 2147483647 w 272"/>
              <a:gd name="T83" fmla="*/ 2147483647 h 1621"/>
              <a:gd name="T84" fmla="*/ 2147483647 w 272"/>
              <a:gd name="T85" fmla="*/ 2147483647 h 1621"/>
              <a:gd name="T86" fmla="*/ 2147483647 w 272"/>
              <a:gd name="T87" fmla="*/ 2147483647 h 1621"/>
              <a:gd name="T88" fmla="*/ 2147483647 w 272"/>
              <a:gd name="T89" fmla="*/ 2147483647 h 1621"/>
              <a:gd name="T90" fmla="*/ 2147483647 w 272"/>
              <a:gd name="T91" fmla="*/ 2147483647 h 1621"/>
              <a:gd name="T92" fmla="*/ 2147483647 w 272"/>
              <a:gd name="T93" fmla="*/ 2147483647 h 1621"/>
              <a:gd name="T94" fmla="*/ 2147483647 w 272"/>
              <a:gd name="T95" fmla="*/ 2147483647 h 1621"/>
              <a:gd name="T96" fmla="*/ 0 w 272"/>
              <a:gd name="T97" fmla="*/ 2147483647 h 162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2"/>
              <a:gd name="T148" fmla="*/ 0 h 1621"/>
              <a:gd name="T149" fmla="*/ 272 w 272"/>
              <a:gd name="T150" fmla="*/ 1621 h 162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2" h="1621">
                <a:moveTo>
                  <a:pt x="1" y="0"/>
                </a:moveTo>
                <a:lnTo>
                  <a:pt x="22" y="29"/>
                </a:lnTo>
                <a:lnTo>
                  <a:pt x="43" y="59"/>
                </a:lnTo>
                <a:lnTo>
                  <a:pt x="63" y="90"/>
                </a:lnTo>
                <a:lnTo>
                  <a:pt x="82" y="120"/>
                </a:lnTo>
                <a:lnTo>
                  <a:pt x="100" y="152"/>
                </a:lnTo>
                <a:lnTo>
                  <a:pt x="117" y="184"/>
                </a:lnTo>
                <a:lnTo>
                  <a:pt x="133" y="216"/>
                </a:lnTo>
                <a:lnTo>
                  <a:pt x="149" y="249"/>
                </a:lnTo>
                <a:lnTo>
                  <a:pt x="164" y="282"/>
                </a:lnTo>
                <a:lnTo>
                  <a:pt x="177" y="315"/>
                </a:lnTo>
                <a:lnTo>
                  <a:pt x="190" y="349"/>
                </a:lnTo>
                <a:lnTo>
                  <a:pt x="202" y="383"/>
                </a:lnTo>
                <a:lnTo>
                  <a:pt x="213" y="417"/>
                </a:lnTo>
                <a:lnTo>
                  <a:pt x="223" y="452"/>
                </a:lnTo>
                <a:lnTo>
                  <a:pt x="232" y="487"/>
                </a:lnTo>
                <a:lnTo>
                  <a:pt x="240" y="522"/>
                </a:lnTo>
                <a:lnTo>
                  <a:pt x="248" y="557"/>
                </a:lnTo>
                <a:lnTo>
                  <a:pt x="254" y="593"/>
                </a:lnTo>
                <a:lnTo>
                  <a:pt x="259" y="629"/>
                </a:lnTo>
                <a:lnTo>
                  <a:pt x="264" y="665"/>
                </a:lnTo>
                <a:lnTo>
                  <a:pt x="267" y="701"/>
                </a:lnTo>
                <a:lnTo>
                  <a:pt x="270" y="737"/>
                </a:lnTo>
                <a:lnTo>
                  <a:pt x="271" y="774"/>
                </a:lnTo>
                <a:lnTo>
                  <a:pt x="272" y="811"/>
                </a:lnTo>
                <a:lnTo>
                  <a:pt x="271" y="847"/>
                </a:lnTo>
                <a:lnTo>
                  <a:pt x="270" y="883"/>
                </a:lnTo>
                <a:lnTo>
                  <a:pt x="267" y="920"/>
                </a:lnTo>
                <a:lnTo>
                  <a:pt x="264" y="956"/>
                </a:lnTo>
                <a:lnTo>
                  <a:pt x="259" y="992"/>
                </a:lnTo>
                <a:lnTo>
                  <a:pt x="254" y="1027"/>
                </a:lnTo>
                <a:lnTo>
                  <a:pt x="248" y="1063"/>
                </a:lnTo>
                <a:lnTo>
                  <a:pt x="240" y="1098"/>
                </a:lnTo>
                <a:lnTo>
                  <a:pt x="232" y="1133"/>
                </a:lnTo>
                <a:lnTo>
                  <a:pt x="223" y="1168"/>
                </a:lnTo>
                <a:lnTo>
                  <a:pt x="213" y="1203"/>
                </a:lnTo>
                <a:lnTo>
                  <a:pt x="202" y="1237"/>
                </a:lnTo>
                <a:lnTo>
                  <a:pt x="190" y="1271"/>
                </a:lnTo>
                <a:lnTo>
                  <a:pt x="177" y="1305"/>
                </a:lnTo>
                <a:lnTo>
                  <a:pt x="164" y="1338"/>
                </a:lnTo>
                <a:lnTo>
                  <a:pt x="149" y="1371"/>
                </a:lnTo>
                <a:lnTo>
                  <a:pt x="133" y="1404"/>
                </a:lnTo>
                <a:lnTo>
                  <a:pt x="117" y="1436"/>
                </a:lnTo>
                <a:lnTo>
                  <a:pt x="100" y="1468"/>
                </a:lnTo>
                <a:lnTo>
                  <a:pt x="82" y="1500"/>
                </a:lnTo>
                <a:lnTo>
                  <a:pt x="63" y="1530"/>
                </a:lnTo>
                <a:lnTo>
                  <a:pt x="43" y="1561"/>
                </a:lnTo>
                <a:lnTo>
                  <a:pt x="22" y="1591"/>
                </a:lnTo>
                <a:lnTo>
                  <a:pt x="0" y="1621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5"/>
          <p:cNvSpPr>
            <a:spLocks noChangeArrowheads="1"/>
          </p:cNvSpPr>
          <p:nvPr/>
        </p:nvSpPr>
        <p:spPr bwMode="auto">
          <a:xfrm>
            <a:off x="6300788" y="5638800"/>
            <a:ext cx="176212" cy="187325"/>
          </a:xfrm>
          <a:custGeom>
            <a:avLst/>
            <a:gdLst>
              <a:gd name="T0" fmla="*/ 2147483647 w 158"/>
              <a:gd name="T1" fmla="*/ 2147483647 h 210"/>
              <a:gd name="T2" fmla="*/ 0 w 158"/>
              <a:gd name="T3" fmla="*/ 2147483647 h 210"/>
              <a:gd name="T4" fmla="*/ 2147483647 w 158"/>
              <a:gd name="T5" fmla="*/ 0 h 210"/>
              <a:gd name="T6" fmla="*/ 2147483647 w 158"/>
              <a:gd name="T7" fmla="*/ 2147483647 h 210"/>
              <a:gd name="T8" fmla="*/ 2147483647 w 158"/>
              <a:gd name="T9" fmla="*/ 2147483647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210"/>
              <a:gd name="T17" fmla="*/ 158 w 158"/>
              <a:gd name="T18" fmla="*/ 210 h 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210">
                <a:moveTo>
                  <a:pt x="158" y="56"/>
                </a:moveTo>
                <a:lnTo>
                  <a:pt x="0" y="210"/>
                </a:lnTo>
                <a:lnTo>
                  <a:pt x="66" y="0"/>
                </a:lnTo>
                <a:lnTo>
                  <a:pt x="111" y="27"/>
                </a:lnTo>
                <a:lnTo>
                  <a:pt x="158" y="5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6"/>
          <p:cNvSpPr>
            <a:spLocks noChangeArrowheads="1"/>
          </p:cNvSpPr>
          <p:nvPr/>
        </p:nvSpPr>
        <p:spPr bwMode="auto">
          <a:xfrm>
            <a:off x="3962400" y="6248400"/>
            <a:ext cx="1905000" cy="24765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 noChangeArrowheads="1"/>
          </p:cNvSpPr>
          <p:nvPr/>
        </p:nvSpPr>
        <p:spPr bwMode="auto">
          <a:xfrm>
            <a:off x="3962400" y="6248400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8"/>
          <p:cNvSpPr>
            <a:spLocks noChangeArrowheads="1"/>
          </p:cNvSpPr>
          <p:nvPr/>
        </p:nvSpPr>
        <p:spPr bwMode="auto">
          <a:xfrm>
            <a:off x="4038600" y="4114800"/>
            <a:ext cx="1828800" cy="24765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9"/>
          <p:cNvSpPr>
            <a:spLocks noChangeArrowheads="1"/>
          </p:cNvSpPr>
          <p:nvPr/>
        </p:nvSpPr>
        <p:spPr bwMode="auto">
          <a:xfrm>
            <a:off x="4038600" y="4114800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" name="Group 39"/>
          <p:cNvGraphicFramePr>
            <a:graphicFrameLocks noGrp="1"/>
          </p:cNvGraphicFramePr>
          <p:nvPr/>
        </p:nvGraphicFramePr>
        <p:xfrm>
          <a:off x="3581400" y="3962400"/>
          <a:ext cx="208280" cy="2895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48"/>
          <p:cNvGraphicFramePr>
            <a:graphicFrameLocks noGrp="1"/>
          </p:cNvGraphicFramePr>
          <p:nvPr/>
        </p:nvGraphicFramePr>
        <p:xfrm>
          <a:off x="3429000" y="38100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57"/>
          <p:cNvGraphicFramePr>
            <a:graphicFrameLocks noGrp="1"/>
          </p:cNvGraphicFramePr>
          <p:nvPr/>
        </p:nvGraphicFramePr>
        <p:xfrm>
          <a:off x="5943600" y="38862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66"/>
          <p:cNvGraphicFramePr>
            <a:graphicFrameLocks noGrp="1"/>
          </p:cNvGraphicFramePr>
          <p:nvPr/>
        </p:nvGraphicFramePr>
        <p:xfrm>
          <a:off x="3429000" y="58674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75"/>
          <p:cNvGraphicFramePr>
            <a:graphicFrameLocks noGrp="1"/>
          </p:cNvGraphicFramePr>
          <p:nvPr/>
        </p:nvGraphicFramePr>
        <p:xfrm>
          <a:off x="5943600" y="58674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84"/>
          <p:cNvGraphicFramePr>
            <a:graphicFrameLocks noGrp="1"/>
          </p:cNvGraphicFramePr>
          <p:nvPr/>
        </p:nvGraphicFramePr>
        <p:xfrm>
          <a:off x="6096000" y="4038600"/>
          <a:ext cx="276225" cy="290513"/>
        </p:xfrm>
        <a:graphic>
          <a:graphicData uri="http://schemas.openxmlformats.org/drawingml/2006/table">
            <a:tbl>
              <a:tblPr/>
              <a:tblGrid>
                <a:gridCol w="2762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93"/>
          <p:cNvGraphicFramePr>
            <a:graphicFrameLocks noGrp="1"/>
          </p:cNvGraphicFramePr>
          <p:nvPr/>
        </p:nvGraphicFramePr>
        <p:xfrm>
          <a:off x="3581400" y="6019800"/>
          <a:ext cx="276225" cy="290513"/>
        </p:xfrm>
        <a:graphic>
          <a:graphicData uri="http://schemas.openxmlformats.org/drawingml/2006/table">
            <a:tbl>
              <a:tblPr/>
              <a:tblGrid>
                <a:gridCol w="2762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102"/>
          <p:cNvGraphicFramePr>
            <a:graphicFrameLocks noGrp="1"/>
          </p:cNvGraphicFramePr>
          <p:nvPr/>
        </p:nvGraphicFramePr>
        <p:xfrm>
          <a:off x="6096000" y="6019800"/>
          <a:ext cx="276225" cy="290513"/>
        </p:xfrm>
        <a:graphic>
          <a:graphicData uri="http://schemas.openxmlformats.org/drawingml/2006/table">
            <a:tbl>
              <a:tblPr/>
              <a:tblGrid>
                <a:gridCol w="27622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111"/>
          <p:cNvGraphicFramePr>
            <a:graphicFrameLocks noGrp="1"/>
          </p:cNvGraphicFramePr>
          <p:nvPr/>
        </p:nvGraphicFramePr>
        <p:xfrm>
          <a:off x="2286000" y="3657600"/>
          <a:ext cx="614363" cy="336550"/>
        </p:xfrm>
        <a:graphic>
          <a:graphicData uri="http://schemas.openxmlformats.org/drawingml/2006/table">
            <a:tbl>
              <a:tblPr/>
              <a:tblGrid>
                <a:gridCol w="6143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112"/>
          <p:cNvSpPr>
            <a:spLocks noChangeShapeType="1"/>
          </p:cNvSpPr>
          <p:nvPr/>
        </p:nvSpPr>
        <p:spPr bwMode="auto">
          <a:xfrm>
            <a:off x="2514600" y="4038600"/>
            <a:ext cx="657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13"/>
          <p:cNvSpPr>
            <a:spLocks noChangeArrowheads="1"/>
          </p:cNvSpPr>
          <p:nvPr/>
        </p:nvSpPr>
        <p:spPr bwMode="auto">
          <a:xfrm>
            <a:off x="3003550" y="4005263"/>
            <a:ext cx="136525" cy="68262"/>
          </a:xfrm>
          <a:custGeom>
            <a:avLst/>
            <a:gdLst>
              <a:gd name="T0" fmla="*/ 0 w 216"/>
              <a:gd name="T1" fmla="*/ 0 h 108"/>
              <a:gd name="T2" fmla="*/ 2147483647 w 216"/>
              <a:gd name="T3" fmla="*/ 2147483647 h 108"/>
              <a:gd name="T4" fmla="*/ 0 w 216"/>
              <a:gd name="T5" fmla="*/ 2147483647 h 108"/>
              <a:gd name="T6" fmla="*/ 0 w 216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108"/>
              <a:gd name="T14" fmla="*/ 216 w 216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108">
                <a:moveTo>
                  <a:pt x="0" y="0"/>
                </a:moveTo>
                <a:lnTo>
                  <a:pt x="216" y="54"/>
                </a:lnTo>
                <a:lnTo>
                  <a:pt x="0" y="1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9" name="Group 122"/>
          <p:cNvGraphicFramePr>
            <a:graphicFrameLocks noGrp="1"/>
          </p:cNvGraphicFramePr>
          <p:nvPr/>
        </p:nvGraphicFramePr>
        <p:xfrm>
          <a:off x="4424363" y="3260725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131"/>
          <p:cNvGraphicFramePr>
            <a:graphicFrameLocks noGrp="1"/>
          </p:cNvGraphicFramePr>
          <p:nvPr/>
        </p:nvGraphicFramePr>
        <p:xfrm>
          <a:off x="4760913" y="402748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Group 140"/>
          <p:cNvGraphicFramePr>
            <a:graphicFrameLocks noGrp="1"/>
          </p:cNvGraphicFramePr>
          <p:nvPr/>
        </p:nvGraphicFramePr>
        <p:xfrm>
          <a:off x="4741863" y="552608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49"/>
          <p:cNvGraphicFramePr>
            <a:graphicFrameLocks noGrp="1"/>
          </p:cNvGraphicFramePr>
          <p:nvPr/>
        </p:nvGraphicFramePr>
        <p:xfrm>
          <a:off x="4721225" y="618013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158"/>
          <p:cNvGraphicFramePr>
            <a:graphicFrameLocks noGrp="1"/>
          </p:cNvGraphicFramePr>
          <p:nvPr/>
        </p:nvGraphicFramePr>
        <p:xfrm>
          <a:off x="2740025" y="4924425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159"/>
          <p:cNvGraphicFramePr>
            <a:graphicFrameLocks noGrp="1"/>
          </p:cNvGraphicFramePr>
          <p:nvPr/>
        </p:nvGraphicFramePr>
        <p:xfrm>
          <a:off x="3621088" y="4876800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165"/>
          <p:cNvGraphicFramePr>
            <a:graphicFrameLocks noGrp="1"/>
          </p:cNvGraphicFramePr>
          <p:nvPr/>
        </p:nvGraphicFramePr>
        <p:xfrm>
          <a:off x="5783263" y="493553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172"/>
          <p:cNvGraphicFramePr>
            <a:graphicFrameLocks noGrp="1"/>
          </p:cNvGraphicFramePr>
          <p:nvPr/>
        </p:nvGraphicFramePr>
        <p:xfrm>
          <a:off x="6629400" y="4992688"/>
          <a:ext cx="296863" cy="33655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197"/>
          <p:cNvGraphicFramePr>
            <a:graphicFrameLocks noGrp="1"/>
          </p:cNvGraphicFramePr>
          <p:nvPr/>
        </p:nvGraphicFramePr>
        <p:xfrm>
          <a:off x="76200" y="4191000"/>
          <a:ext cx="2133600" cy="2337499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6858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Line 196"/>
          <p:cNvSpPr>
            <a:spLocks noChangeShapeType="1"/>
          </p:cNvSpPr>
          <p:nvPr/>
        </p:nvSpPr>
        <p:spPr bwMode="auto">
          <a:xfrm flipV="1">
            <a:off x="152400" y="502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Box 46"/>
          <p:cNvSpPr txBox="1">
            <a:spLocks noChangeArrowheads="1"/>
          </p:cNvSpPr>
          <p:nvPr/>
        </p:nvSpPr>
        <p:spPr bwMode="auto">
          <a:xfrm>
            <a:off x="6314943" y="2274888"/>
            <a:ext cx="2514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b="1" baseline="-25000" dirty="0">
                <a:solidFill>
                  <a:srgbClr val="FF0000"/>
                </a:solidFill>
              </a:rPr>
              <a:t>0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0(even) 1 (even)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q</a:t>
            </a:r>
            <a:r>
              <a:rPr lang="en-US" sz="2000" b="1" baseline="-25000" dirty="0">
                <a:solidFill>
                  <a:srgbClr val="0000CC"/>
                </a:solidFill>
              </a:rPr>
              <a:t>1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0(even) 1 (odd)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q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  <a:sym typeface="Symbol" pitchFamily="18" charset="2"/>
              </a:rPr>
              <a:t>0(odd) 1 (even)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0000CC"/>
                </a:solidFill>
              </a:rPr>
              <a:t>q</a:t>
            </a:r>
            <a:r>
              <a:rPr lang="en-US" sz="2000" b="1" baseline="-25000" dirty="0">
                <a:solidFill>
                  <a:srgbClr val="0000CC"/>
                </a:solidFill>
              </a:rPr>
              <a:t>3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0(odd) 1 (odd)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Example: Try Yourself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 smtClean="0">
                <a:solidFill>
                  <a:srgbClr val="FF0000"/>
                </a:solidFill>
              </a:rPr>
              <a:t>A = {w | w contains at least one 1 and an even number of 0s follow the last 1</a:t>
            </a:r>
          </a:p>
          <a:p>
            <a:pPr algn="just">
              <a:defRPr/>
            </a:pPr>
            <a:r>
              <a:rPr lang="en-US" b="1" u="sng" dirty="0" smtClean="0">
                <a:solidFill>
                  <a:srgbClr val="0000CC"/>
                </a:solidFill>
              </a:rPr>
              <a:t>Hints: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= (Q, </a:t>
            </a:r>
            <a:r>
              <a:rPr lang="en-US" dirty="0" smtClean="0">
                <a:sym typeface="Symbol"/>
              </a:rPr>
              <a:t>, , q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F</a:t>
            </a:r>
            <a:r>
              <a:rPr lang="en-US" dirty="0" smtClean="0"/>
              <a:t>)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/>
              <a:t>Q = {</a:t>
            </a:r>
            <a:r>
              <a:rPr lang="en-US" dirty="0" smtClean="0">
                <a:sym typeface="Symbol"/>
              </a:rPr>
              <a:t>q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q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q</a:t>
            </a:r>
            <a:r>
              <a:rPr lang="en-US" baseline="-25000" dirty="0" smtClean="0">
                <a:sym typeface="Symbol"/>
              </a:rPr>
              <a:t>3</a:t>
            </a:r>
            <a:r>
              <a:rPr lang="en-US" dirty="0" smtClean="0"/>
              <a:t>}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 = {0, 1}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 try yourself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Start state: q</a:t>
            </a:r>
            <a:r>
              <a:rPr lang="en-US" baseline="-25000" dirty="0" smtClean="0">
                <a:sym typeface="Symbol"/>
              </a:rPr>
              <a:t>1</a:t>
            </a:r>
            <a:endParaRPr lang="en-US" dirty="0" smtClean="0">
              <a:sym typeface="Symbol"/>
            </a:endParaRP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r>
              <a:rPr lang="en-US" dirty="0" smtClean="0">
                <a:sym typeface="Symbol"/>
              </a:rPr>
              <a:t>Final state: {q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}</a:t>
            </a:r>
          </a:p>
          <a:p>
            <a:pPr marL="514350" indent="-514350" algn="just">
              <a:buFont typeface="Monotype Sorts" pitchFamily="2" charset="2"/>
              <a:buAutoNum type="arabicPeriod"/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F732E52-1AB9-46C4-9319-003B5436BBED}" type="slidenum">
              <a:rPr lang="en-US" smtClean="0">
                <a:latin typeface="Times New Roman" pitchFamily="18" charset="0"/>
              </a:rPr>
              <a:pPr/>
              <a:t>68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1A24FC-465E-4C60-8579-05B169CCF4B1}" type="slidenum">
              <a:rPr lang="en-US" sz="1400">
                <a:latin typeface="Times New Roman" pitchFamily="18" charset="0"/>
              </a:rPr>
              <a:pPr algn="r"/>
              <a:t>69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= ({q</a:t>
            </a:r>
            <a:r>
              <a:rPr lang="en-US" baseline="-25000" smtClean="0"/>
              <a:t>1</a:t>
            </a:r>
            <a:r>
              <a:rPr lang="en-US" smtClean="0"/>
              <a:t>, q</a:t>
            </a:r>
            <a:r>
              <a:rPr lang="en-US" baseline="-25000" smtClean="0"/>
              <a:t>2</a:t>
            </a:r>
            <a:r>
              <a:rPr lang="en-US" smtClean="0"/>
              <a:t>}, (0,1), </a:t>
            </a:r>
            <a:r>
              <a:rPr lang="en-US" smtClean="0">
                <a:sym typeface="Symbol" pitchFamily="18" charset="2"/>
              </a:rPr>
              <a:t>, q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{q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}</a:t>
            </a:r>
            <a:r>
              <a:rPr lang="en-US" smtClean="0"/>
              <a:t>)</a:t>
            </a:r>
          </a:p>
          <a:p>
            <a:r>
              <a:rPr lang="en-US" smtClean="0"/>
              <a:t>Transition function, </a:t>
            </a:r>
            <a:r>
              <a:rPr lang="en-US" smtClean="0">
                <a:sym typeface="Symbol" pitchFamily="18" charset="2"/>
              </a:rPr>
              <a:t></a:t>
            </a:r>
            <a:endParaRPr lang="en-US" smtClean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4419600" y="2278063"/>
            <a:ext cx="914400" cy="914400"/>
            <a:chOff x="3200400" y="2277792"/>
            <a:chExt cx="914400" cy="914400"/>
          </a:xfrm>
        </p:grpSpPr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3200400" y="22777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338732" y="2416124"/>
              <a:ext cx="640080" cy="64008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3434860" y="24583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600200" y="2209800"/>
            <a:ext cx="914400" cy="914400"/>
            <a:chOff x="5638800" y="2430192"/>
            <a:chExt cx="914400" cy="914400"/>
          </a:xfrm>
        </p:grpSpPr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638800" y="24301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5873260" y="26107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 rot="20477748">
            <a:off x="1762125" y="1830388"/>
            <a:ext cx="695325" cy="430212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122"/>
          <p:cNvGraphicFramePr>
            <a:graphicFrameLocks noGrp="1"/>
          </p:cNvGraphicFramePr>
          <p:nvPr/>
        </p:nvGraphicFramePr>
        <p:xfrm>
          <a:off x="3440113" y="16002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31"/>
          <p:cNvGraphicFramePr>
            <a:graphicFrameLocks noGrp="1"/>
          </p:cNvGraphicFramePr>
          <p:nvPr/>
        </p:nvGraphicFramePr>
        <p:xfrm>
          <a:off x="3494088" y="3106738"/>
          <a:ext cx="296863" cy="36576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rc 16"/>
          <p:cNvSpPr/>
          <p:nvPr/>
        </p:nvSpPr>
        <p:spPr bwMode="auto">
          <a:xfrm>
            <a:off x="2438400" y="19050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 bwMode="auto">
          <a:xfrm flipV="1">
            <a:off x="2438400" y="25908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9" name="Group 122"/>
          <p:cNvGraphicFramePr>
            <a:graphicFrameLocks noGrp="1"/>
          </p:cNvGraphicFramePr>
          <p:nvPr/>
        </p:nvGraphicFramePr>
        <p:xfrm>
          <a:off x="2057400" y="15240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Freeform 14"/>
          <p:cNvSpPr>
            <a:spLocks/>
          </p:cNvSpPr>
          <p:nvPr/>
        </p:nvSpPr>
        <p:spPr bwMode="auto">
          <a:xfrm rot="20477748">
            <a:off x="4511675" y="1900238"/>
            <a:ext cx="695325" cy="431800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122"/>
          <p:cNvGraphicFramePr>
            <a:graphicFrameLocks noGrp="1"/>
          </p:cNvGraphicFramePr>
          <p:nvPr/>
        </p:nvGraphicFramePr>
        <p:xfrm>
          <a:off x="5037138" y="16764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4000" y="4648200"/>
          <a:ext cx="3581400" cy="1548384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charset="0"/>
                          <a:sym typeface="Symbol"/>
                        </a:rPr>
                        <a:t>*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376238" y="5295900"/>
            <a:ext cx="4640262" cy="954088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Try</a:t>
            </a:r>
            <a:r>
              <a:rPr lang="en-US" sz="2800"/>
              <a:t>: </a:t>
            </a:r>
            <a:r>
              <a:rPr lang="en-US" sz="2800">
                <a:solidFill>
                  <a:srgbClr val="CC00CC"/>
                </a:solidFill>
              </a:rPr>
              <a:t>1101</a:t>
            </a:r>
            <a:r>
              <a:rPr lang="en-US" sz="2800"/>
              <a:t>, </a:t>
            </a:r>
            <a:r>
              <a:rPr lang="en-US" sz="2800">
                <a:solidFill>
                  <a:srgbClr val="3366FF"/>
                </a:solidFill>
              </a:rPr>
              <a:t>11010, 0011010</a:t>
            </a:r>
          </a:p>
          <a:p>
            <a:r>
              <a:rPr lang="en-US" sz="2800"/>
              <a:t>L(A2) = {w | w ends in a 1}</a:t>
            </a:r>
          </a:p>
        </p:txBody>
      </p:sp>
      <p:cxnSp>
        <p:nvCxnSpPr>
          <p:cNvPr id="24" name="Straight Arrow Connector 25"/>
          <p:cNvCxnSpPr>
            <a:cxnSpLocks noChangeShapeType="1"/>
          </p:cNvCxnSpPr>
          <p:nvPr/>
        </p:nvCxnSpPr>
        <p:spPr bwMode="auto">
          <a:xfrm flipV="1">
            <a:off x="838200" y="2689225"/>
            <a:ext cx="787400" cy="3175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Compiler </a:t>
            </a:r>
            <a:r>
              <a:rPr lang="en-US" dirty="0">
                <a:solidFill>
                  <a:srgbClr val="FF0000"/>
                </a:solidFill>
              </a:rPr>
              <a:t>efficiency is improved</a:t>
            </a:r>
            <a:r>
              <a:rPr lang="en-US" dirty="0"/>
              <a:t>. </a:t>
            </a:r>
            <a:endParaRPr lang="en-US" dirty="0" smtClean="0"/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separate lexical analyzer allows us </a:t>
            </a:r>
            <a:r>
              <a:rPr lang="en-US" dirty="0" smtClean="0"/>
              <a:t>to apply </a:t>
            </a:r>
            <a:r>
              <a:rPr lang="en-US" dirty="0"/>
              <a:t>specialized techniques that serve only the lexical task, not the </a:t>
            </a:r>
            <a:r>
              <a:rPr lang="en-US" dirty="0" smtClean="0"/>
              <a:t>job of </a:t>
            </a:r>
            <a:r>
              <a:rPr lang="en-US" dirty="0"/>
              <a:t>parsing. </a:t>
            </a:r>
            <a:endParaRPr lang="en-US" dirty="0" smtClean="0"/>
          </a:p>
          <a:p>
            <a:pPr marL="822960" algn="just">
              <a:buFont typeface="Wingdings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addition, specialized buffering techniques for reading </a:t>
            </a:r>
            <a:r>
              <a:rPr lang="en-US" dirty="0" smtClean="0"/>
              <a:t>input characters </a:t>
            </a:r>
            <a:r>
              <a:rPr lang="en-US" dirty="0"/>
              <a:t>can speed up the compiler significantly.</a:t>
            </a:r>
          </a:p>
          <a:p>
            <a:pPr algn="just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Compiler portability is enhanced</a:t>
            </a:r>
            <a:r>
              <a:rPr lang="en-US" dirty="0"/>
              <a:t>. Input-device-specific peculiarities </a:t>
            </a:r>
            <a:r>
              <a:rPr lang="en-US" dirty="0" smtClean="0"/>
              <a:t>can be </a:t>
            </a:r>
            <a:r>
              <a:rPr lang="en-US" dirty="0"/>
              <a:t>restricted to the lexical analyzer.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A45D669-17AA-4388-A4CD-BF3915874BFF}" type="slidenum">
              <a:rPr lang="en-US" sz="1400">
                <a:latin typeface="Times New Roman" pitchFamily="18" charset="0"/>
              </a:rPr>
              <a:pPr algn="r"/>
              <a:t>70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en-US" baseline="-25000" smtClean="0"/>
              <a:t>3</a:t>
            </a:r>
            <a:r>
              <a:rPr lang="en-US" smtClean="0"/>
              <a:t>= ({q</a:t>
            </a:r>
            <a:r>
              <a:rPr lang="en-US" baseline="-25000" smtClean="0"/>
              <a:t>1</a:t>
            </a:r>
            <a:r>
              <a:rPr lang="en-US" smtClean="0"/>
              <a:t>, q</a:t>
            </a:r>
            <a:r>
              <a:rPr lang="en-US" baseline="-25000" smtClean="0"/>
              <a:t>2</a:t>
            </a:r>
            <a:r>
              <a:rPr lang="en-US" smtClean="0"/>
              <a:t>}, (0,1), </a:t>
            </a:r>
            <a:r>
              <a:rPr lang="en-US" smtClean="0">
                <a:sym typeface="Symbol" pitchFamily="18" charset="2"/>
              </a:rPr>
              <a:t>, q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{q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}</a:t>
            </a:r>
            <a:r>
              <a:rPr lang="en-US" smtClean="0"/>
              <a:t>)</a:t>
            </a:r>
          </a:p>
          <a:p>
            <a:r>
              <a:rPr lang="en-US" smtClean="0"/>
              <a:t>Transition function, </a:t>
            </a:r>
            <a:r>
              <a:rPr lang="en-US" smtClean="0">
                <a:sym typeface="Symbol" pitchFamily="18" charset="2"/>
              </a:rPr>
              <a:t></a:t>
            </a:r>
            <a:endParaRPr lang="en-US" smtClean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600200" y="2278063"/>
            <a:ext cx="914400" cy="914400"/>
            <a:chOff x="3200400" y="2277792"/>
            <a:chExt cx="914400" cy="914400"/>
          </a:xfrm>
        </p:grpSpPr>
        <p:sp>
          <p:nvSpPr>
            <p:cNvPr id="8" name="Freeform 8"/>
            <p:cNvSpPr>
              <a:spLocks noChangeArrowheads="1"/>
            </p:cNvSpPr>
            <p:nvPr/>
          </p:nvSpPr>
          <p:spPr bwMode="auto">
            <a:xfrm>
              <a:off x="3200400" y="22777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3338732" y="2416124"/>
              <a:ext cx="640080" cy="64008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3434860" y="24583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419600" y="2286000"/>
            <a:ext cx="914400" cy="914400"/>
            <a:chOff x="5638800" y="2430192"/>
            <a:chExt cx="914400" cy="914400"/>
          </a:xfrm>
        </p:grpSpPr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5638800" y="2430192"/>
              <a:ext cx="914400" cy="914400"/>
            </a:xfrm>
            <a:custGeom>
              <a:avLst/>
              <a:gdLst>
                <a:gd name="T0" fmla="*/ 2147483647 w 810"/>
                <a:gd name="T1" fmla="*/ 2147483647 h 810"/>
                <a:gd name="T2" fmla="*/ 2147483647 w 810"/>
                <a:gd name="T3" fmla="*/ 2147483647 h 810"/>
                <a:gd name="T4" fmla="*/ 2147483647 w 810"/>
                <a:gd name="T5" fmla="*/ 2147483647 h 810"/>
                <a:gd name="T6" fmla="*/ 2147483647 w 810"/>
                <a:gd name="T7" fmla="*/ 2147483647 h 810"/>
                <a:gd name="T8" fmla="*/ 2147483647 w 810"/>
                <a:gd name="T9" fmla="*/ 2147483647 h 810"/>
                <a:gd name="T10" fmla="*/ 2147483647 w 810"/>
                <a:gd name="T11" fmla="*/ 2147483647 h 810"/>
                <a:gd name="T12" fmla="*/ 2147483647 w 810"/>
                <a:gd name="T13" fmla="*/ 2147483647 h 810"/>
                <a:gd name="T14" fmla="*/ 2147483647 w 810"/>
                <a:gd name="T15" fmla="*/ 2147483647 h 810"/>
                <a:gd name="T16" fmla="*/ 2147483647 w 810"/>
                <a:gd name="T17" fmla="*/ 2147483647 h 810"/>
                <a:gd name="T18" fmla="*/ 2147483647 w 810"/>
                <a:gd name="T19" fmla="*/ 2147483647 h 810"/>
                <a:gd name="T20" fmla="*/ 2147483647 w 810"/>
                <a:gd name="T21" fmla="*/ 2147483647 h 810"/>
                <a:gd name="T22" fmla="*/ 2147483647 w 810"/>
                <a:gd name="T23" fmla="*/ 2147483647 h 810"/>
                <a:gd name="T24" fmla="*/ 2147483647 w 810"/>
                <a:gd name="T25" fmla="*/ 2147483647 h 810"/>
                <a:gd name="T26" fmla="*/ 2147483647 w 810"/>
                <a:gd name="T27" fmla="*/ 2147483647 h 810"/>
                <a:gd name="T28" fmla="*/ 2147483647 w 810"/>
                <a:gd name="T29" fmla="*/ 2147483647 h 810"/>
                <a:gd name="T30" fmla="*/ 2147483647 w 810"/>
                <a:gd name="T31" fmla="*/ 2147483647 h 810"/>
                <a:gd name="T32" fmla="*/ 2147483647 w 810"/>
                <a:gd name="T33" fmla="*/ 2147483647 h 810"/>
                <a:gd name="T34" fmla="*/ 2147483647 w 810"/>
                <a:gd name="T35" fmla="*/ 2147483647 h 810"/>
                <a:gd name="T36" fmla="*/ 2147483647 w 810"/>
                <a:gd name="T37" fmla="*/ 2147483647 h 810"/>
                <a:gd name="T38" fmla="*/ 2147483647 w 810"/>
                <a:gd name="T39" fmla="*/ 2147483647 h 810"/>
                <a:gd name="T40" fmla="*/ 2147483647 w 810"/>
                <a:gd name="T41" fmla="*/ 2147483647 h 810"/>
                <a:gd name="T42" fmla="*/ 2147483647 w 810"/>
                <a:gd name="T43" fmla="*/ 2147483647 h 810"/>
                <a:gd name="T44" fmla="*/ 2147483647 w 810"/>
                <a:gd name="T45" fmla="*/ 2147483647 h 810"/>
                <a:gd name="T46" fmla="*/ 0 w 810"/>
                <a:gd name="T47" fmla="*/ 2147483647 h 810"/>
                <a:gd name="T48" fmla="*/ 0 w 810"/>
                <a:gd name="T49" fmla="*/ 2147483647 h 810"/>
                <a:gd name="T50" fmla="*/ 2147483647 w 810"/>
                <a:gd name="T51" fmla="*/ 2147483647 h 810"/>
                <a:gd name="T52" fmla="*/ 2147483647 w 810"/>
                <a:gd name="T53" fmla="*/ 2147483647 h 810"/>
                <a:gd name="T54" fmla="*/ 2147483647 w 810"/>
                <a:gd name="T55" fmla="*/ 2147483647 h 810"/>
                <a:gd name="T56" fmla="*/ 2147483647 w 810"/>
                <a:gd name="T57" fmla="*/ 2147483647 h 810"/>
                <a:gd name="T58" fmla="*/ 2147483647 w 810"/>
                <a:gd name="T59" fmla="*/ 2147483647 h 810"/>
                <a:gd name="T60" fmla="*/ 2147483647 w 810"/>
                <a:gd name="T61" fmla="*/ 2147483647 h 810"/>
                <a:gd name="T62" fmla="*/ 2147483647 w 810"/>
                <a:gd name="T63" fmla="*/ 2147483647 h 810"/>
                <a:gd name="T64" fmla="*/ 2147483647 w 810"/>
                <a:gd name="T65" fmla="*/ 2147483647 h 810"/>
                <a:gd name="T66" fmla="*/ 2147483647 w 810"/>
                <a:gd name="T67" fmla="*/ 2147483647 h 810"/>
                <a:gd name="T68" fmla="*/ 2147483647 w 810"/>
                <a:gd name="T69" fmla="*/ 2147483647 h 810"/>
                <a:gd name="T70" fmla="*/ 2147483647 w 810"/>
                <a:gd name="T71" fmla="*/ 0 h 810"/>
                <a:gd name="T72" fmla="*/ 2147483647 w 810"/>
                <a:gd name="T73" fmla="*/ 0 h 810"/>
                <a:gd name="T74" fmla="*/ 2147483647 w 810"/>
                <a:gd name="T75" fmla="*/ 2147483647 h 810"/>
                <a:gd name="T76" fmla="*/ 2147483647 w 810"/>
                <a:gd name="T77" fmla="*/ 2147483647 h 810"/>
                <a:gd name="T78" fmla="*/ 2147483647 w 810"/>
                <a:gd name="T79" fmla="*/ 2147483647 h 810"/>
                <a:gd name="T80" fmla="*/ 2147483647 w 810"/>
                <a:gd name="T81" fmla="*/ 2147483647 h 810"/>
                <a:gd name="T82" fmla="*/ 2147483647 w 810"/>
                <a:gd name="T83" fmla="*/ 2147483647 h 810"/>
                <a:gd name="T84" fmla="*/ 2147483647 w 810"/>
                <a:gd name="T85" fmla="*/ 2147483647 h 810"/>
                <a:gd name="T86" fmla="*/ 2147483647 w 810"/>
                <a:gd name="T87" fmla="*/ 2147483647 h 810"/>
                <a:gd name="T88" fmla="*/ 2147483647 w 810"/>
                <a:gd name="T89" fmla="*/ 2147483647 h 810"/>
                <a:gd name="T90" fmla="*/ 2147483647 w 810"/>
                <a:gd name="T91" fmla="*/ 2147483647 h 810"/>
                <a:gd name="T92" fmla="*/ 2147483647 w 810"/>
                <a:gd name="T93" fmla="*/ 2147483647 h 810"/>
                <a:gd name="T94" fmla="*/ 2147483647 w 810"/>
                <a:gd name="T95" fmla="*/ 2147483647 h 8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10"/>
                <a:gd name="T145" fmla="*/ 0 h 810"/>
                <a:gd name="T146" fmla="*/ 810 w 810"/>
                <a:gd name="T147" fmla="*/ 810 h 8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10" h="810">
                  <a:moveTo>
                    <a:pt x="810" y="405"/>
                  </a:moveTo>
                  <a:lnTo>
                    <a:pt x="809" y="432"/>
                  </a:lnTo>
                  <a:lnTo>
                    <a:pt x="806" y="459"/>
                  </a:lnTo>
                  <a:lnTo>
                    <a:pt x="801" y="486"/>
                  </a:lnTo>
                  <a:lnTo>
                    <a:pt x="795" y="512"/>
                  </a:lnTo>
                  <a:lnTo>
                    <a:pt x="787" y="537"/>
                  </a:lnTo>
                  <a:lnTo>
                    <a:pt x="778" y="562"/>
                  </a:lnTo>
                  <a:lnTo>
                    <a:pt x="767" y="586"/>
                  </a:lnTo>
                  <a:lnTo>
                    <a:pt x="754" y="609"/>
                  </a:lnTo>
                  <a:lnTo>
                    <a:pt x="740" y="631"/>
                  </a:lnTo>
                  <a:lnTo>
                    <a:pt x="725" y="652"/>
                  </a:lnTo>
                  <a:lnTo>
                    <a:pt x="708" y="672"/>
                  </a:lnTo>
                  <a:lnTo>
                    <a:pt x="691" y="691"/>
                  </a:lnTo>
                  <a:lnTo>
                    <a:pt x="672" y="708"/>
                  </a:lnTo>
                  <a:lnTo>
                    <a:pt x="652" y="725"/>
                  </a:lnTo>
                  <a:lnTo>
                    <a:pt x="631" y="740"/>
                  </a:lnTo>
                  <a:lnTo>
                    <a:pt x="609" y="754"/>
                  </a:lnTo>
                  <a:lnTo>
                    <a:pt x="586" y="767"/>
                  </a:lnTo>
                  <a:lnTo>
                    <a:pt x="562" y="778"/>
                  </a:lnTo>
                  <a:lnTo>
                    <a:pt x="537" y="787"/>
                  </a:lnTo>
                  <a:lnTo>
                    <a:pt x="512" y="795"/>
                  </a:lnTo>
                  <a:lnTo>
                    <a:pt x="486" y="801"/>
                  </a:lnTo>
                  <a:lnTo>
                    <a:pt x="459" y="806"/>
                  </a:lnTo>
                  <a:lnTo>
                    <a:pt x="432" y="809"/>
                  </a:lnTo>
                  <a:lnTo>
                    <a:pt x="405" y="810"/>
                  </a:lnTo>
                  <a:lnTo>
                    <a:pt x="377" y="809"/>
                  </a:lnTo>
                  <a:lnTo>
                    <a:pt x="349" y="806"/>
                  </a:lnTo>
                  <a:lnTo>
                    <a:pt x="323" y="801"/>
                  </a:lnTo>
                  <a:lnTo>
                    <a:pt x="297" y="795"/>
                  </a:lnTo>
                  <a:lnTo>
                    <a:pt x="271" y="787"/>
                  </a:lnTo>
                  <a:lnTo>
                    <a:pt x="247" y="778"/>
                  </a:lnTo>
                  <a:lnTo>
                    <a:pt x="223" y="767"/>
                  </a:lnTo>
                  <a:lnTo>
                    <a:pt x="200" y="754"/>
                  </a:lnTo>
                  <a:lnTo>
                    <a:pt x="178" y="740"/>
                  </a:lnTo>
                  <a:lnTo>
                    <a:pt x="157" y="725"/>
                  </a:lnTo>
                  <a:lnTo>
                    <a:pt x="137" y="708"/>
                  </a:lnTo>
                  <a:lnTo>
                    <a:pt x="118" y="691"/>
                  </a:lnTo>
                  <a:lnTo>
                    <a:pt x="100" y="672"/>
                  </a:lnTo>
                  <a:lnTo>
                    <a:pt x="84" y="652"/>
                  </a:lnTo>
                  <a:lnTo>
                    <a:pt x="69" y="631"/>
                  </a:lnTo>
                  <a:lnTo>
                    <a:pt x="55" y="609"/>
                  </a:lnTo>
                  <a:lnTo>
                    <a:pt x="42" y="586"/>
                  </a:lnTo>
                  <a:lnTo>
                    <a:pt x="31" y="562"/>
                  </a:lnTo>
                  <a:lnTo>
                    <a:pt x="22" y="537"/>
                  </a:lnTo>
                  <a:lnTo>
                    <a:pt x="14" y="512"/>
                  </a:lnTo>
                  <a:lnTo>
                    <a:pt x="8" y="486"/>
                  </a:lnTo>
                  <a:lnTo>
                    <a:pt x="3" y="459"/>
                  </a:lnTo>
                  <a:lnTo>
                    <a:pt x="0" y="432"/>
                  </a:lnTo>
                  <a:lnTo>
                    <a:pt x="0" y="405"/>
                  </a:lnTo>
                  <a:lnTo>
                    <a:pt x="0" y="377"/>
                  </a:lnTo>
                  <a:lnTo>
                    <a:pt x="3" y="349"/>
                  </a:lnTo>
                  <a:lnTo>
                    <a:pt x="8" y="323"/>
                  </a:lnTo>
                  <a:lnTo>
                    <a:pt x="14" y="297"/>
                  </a:lnTo>
                  <a:lnTo>
                    <a:pt x="22" y="271"/>
                  </a:lnTo>
                  <a:lnTo>
                    <a:pt x="31" y="247"/>
                  </a:lnTo>
                  <a:lnTo>
                    <a:pt x="42" y="223"/>
                  </a:lnTo>
                  <a:lnTo>
                    <a:pt x="55" y="200"/>
                  </a:lnTo>
                  <a:lnTo>
                    <a:pt x="69" y="178"/>
                  </a:lnTo>
                  <a:lnTo>
                    <a:pt x="84" y="157"/>
                  </a:lnTo>
                  <a:lnTo>
                    <a:pt x="100" y="137"/>
                  </a:lnTo>
                  <a:lnTo>
                    <a:pt x="118" y="118"/>
                  </a:lnTo>
                  <a:lnTo>
                    <a:pt x="137" y="100"/>
                  </a:lnTo>
                  <a:lnTo>
                    <a:pt x="157" y="84"/>
                  </a:lnTo>
                  <a:lnTo>
                    <a:pt x="178" y="69"/>
                  </a:lnTo>
                  <a:lnTo>
                    <a:pt x="200" y="55"/>
                  </a:lnTo>
                  <a:lnTo>
                    <a:pt x="223" y="42"/>
                  </a:lnTo>
                  <a:lnTo>
                    <a:pt x="247" y="31"/>
                  </a:lnTo>
                  <a:lnTo>
                    <a:pt x="271" y="22"/>
                  </a:lnTo>
                  <a:lnTo>
                    <a:pt x="297" y="14"/>
                  </a:lnTo>
                  <a:lnTo>
                    <a:pt x="323" y="8"/>
                  </a:lnTo>
                  <a:lnTo>
                    <a:pt x="349" y="3"/>
                  </a:lnTo>
                  <a:lnTo>
                    <a:pt x="377" y="0"/>
                  </a:lnTo>
                  <a:lnTo>
                    <a:pt x="405" y="0"/>
                  </a:lnTo>
                  <a:lnTo>
                    <a:pt x="432" y="0"/>
                  </a:lnTo>
                  <a:lnTo>
                    <a:pt x="459" y="3"/>
                  </a:lnTo>
                  <a:lnTo>
                    <a:pt x="486" y="8"/>
                  </a:lnTo>
                  <a:lnTo>
                    <a:pt x="512" y="14"/>
                  </a:lnTo>
                  <a:lnTo>
                    <a:pt x="537" y="22"/>
                  </a:lnTo>
                  <a:lnTo>
                    <a:pt x="562" y="31"/>
                  </a:lnTo>
                  <a:lnTo>
                    <a:pt x="586" y="42"/>
                  </a:lnTo>
                  <a:lnTo>
                    <a:pt x="609" y="55"/>
                  </a:lnTo>
                  <a:lnTo>
                    <a:pt x="631" y="69"/>
                  </a:lnTo>
                  <a:lnTo>
                    <a:pt x="652" y="84"/>
                  </a:lnTo>
                  <a:lnTo>
                    <a:pt x="672" y="100"/>
                  </a:lnTo>
                  <a:lnTo>
                    <a:pt x="691" y="118"/>
                  </a:lnTo>
                  <a:lnTo>
                    <a:pt x="708" y="137"/>
                  </a:lnTo>
                  <a:lnTo>
                    <a:pt x="725" y="157"/>
                  </a:lnTo>
                  <a:lnTo>
                    <a:pt x="740" y="178"/>
                  </a:lnTo>
                  <a:lnTo>
                    <a:pt x="754" y="200"/>
                  </a:lnTo>
                  <a:lnTo>
                    <a:pt x="767" y="223"/>
                  </a:lnTo>
                  <a:lnTo>
                    <a:pt x="778" y="247"/>
                  </a:lnTo>
                  <a:lnTo>
                    <a:pt x="787" y="271"/>
                  </a:lnTo>
                  <a:lnTo>
                    <a:pt x="795" y="297"/>
                  </a:lnTo>
                  <a:lnTo>
                    <a:pt x="801" y="323"/>
                  </a:lnTo>
                  <a:lnTo>
                    <a:pt x="806" y="349"/>
                  </a:lnTo>
                  <a:lnTo>
                    <a:pt x="809" y="377"/>
                  </a:lnTo>
                  <a:lnTo>
                    <a:pt x="809" y="405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5873260" y="2610728"/>
              <a:ext cx="4667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 rot="20477748">
            <a:off x="1762125" y="1830388"/>
            <a:ext cx="695325" cy="430212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" name="Group 122"/>
          <p:cNvGraphicFramePr>
            <a:graphicFrameLocks noGrp="1"/>
          </p:cNvGraphicFramePr>
          <p:nvPr/>
        </p:nvGraphicFramePr>
        <p:xfrm>
          <a:off x="3440113" y="16002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31"/>
          <p:cNvGraphicFramePr>
            <a:graphicFrameLocks noGrp="1"/>
          </p:cNvGraphicFramePr>
          <p:nvPr/>
        </p:nvGraphicFramePr>
        <p:xfrm>
          <a:off x="3494088" y="3106738"/>
          <a:ext cx="296863" cy="365760"/>
        </p:xfrm>
        <a:graphic>
          <a:graphicData uri="http://schemas.openxmlformats.org/drawingml/2006/table">
            <a:tbl>
              <a:tblPr/>
              <a:tblGrid>
                <a:gridCol w="29686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rc 16"/>
          <p:cNvSpPr/>
          <p:nvPr/>
        </p:nvSpPr>
        <p:spPr bwMode="auto">
          <a:xfrm>
            <a:off x="2438400" y="19050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rc 17"/>
          <p:cNvSpPr/>
          <p:nvPr/>
        </p:nvSpPr>
        <p:spPr bwMode="auto">
          <a:xfrm flipV="1">
            <a:off x="2438400" y="2590800"/>
            <a:ext cx="2133600" cy="914400"/>
          </a:xfrm>
          <a:prstGeom prst="arc">
            <a:avLst>
              <a:gd name="adj1" fmla="val 10561651"/>
              <a:gd name="adj2" fmla="val 0"/>
            </a:avLst>
          </a:prstGeom>
          <a:noFill/>
          <a:ln w="285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9" name="Group 122"/>
          <p:cNvGraphicFramePr>
            <a:graphicFrameLocks noGrp="1"/>
          </p:cNvGraphicFramePr>
          <p:nvPr/>
        </p:nvGraphicFramePr>
        <p:xfrm>
          <a:off x="2057400" y="15240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Freeform 14"/>
          <p:cNvSpPr>
            <a:spLocks/>
          </p:cNvSpPr>
          <p:nvPr/>
        </p:nvSpPr>
        <p:spPr bwMode="auto">
          <a:xfrm rot="20477748">
            <a:off x="4511675" y="1900238"/>
            <a:ext cx="695325" cy="431800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122"/>
          <p:cNvGraphicFramePr>
            <a:graphicFrameLocks noGrp="1"/>
          </p:cNvGraphicFramePr>
          <p:nvPr/>
        </p:nvGraphicFramePr>
        <p:xfrm>
          <a:off x="5037138" y="1676400"/>
          <a:ext cx="296862" cy="336550"/>
        </p:xfrm>
        <a:graphic>
          <a:graphicData uri="http://schemas.openxmlformats.org/drawingml/2006/table">
            <a:tbl>
              <a:tblPr/>
              <a:tblGrid>
                <a:gridCol w="2968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4000" y="4648200"/>
          <a:ext cx="3581400" cy="1548384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charset="0"/>
                          <a:sym typeface="Symbol"/>
                        </a:rPr>
                        <a:t>*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6238" y="5295900"/>
            <a:ext cx="4572000" cy="13843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Try</a:t>
            </a:r>
            <a:r>
              <a:rPr lang="en-US" sz="2800"/>
              <a:t>: </a:t>
            </a:r>
            <a:r>
              <a:rPr lang="en-US" sz="2800">
                <a:solidFill>
                  <a:srgbClr val="0000CC"/>
                </a:solidFill>
              </a:rPr>
              <a:t>1101</a:t>
            </a:r>
            <a:r>
              <a:rPr lang="en-US" sz="2800"/>
              <a:t>, </a:t>
            </a:r>
            <a:r>
              <a:rPr lang="en-US" sz="2800">
                <a:solidFill>
                  <a:srgbClr val="CC00CC"/>
                </a:solidFill>
              </a:rPr>
              <a:t>11010, 0011010</a:t>
            </a:r>
          </a:p>
          <a:p>
            <a:r>
              <a:rPr lang="en-US" sz="2800"/>
              <a:t>L(A</a:t>
            </a:r>
            <a:r>
              <a:rPr lang="en-US" sz="2800" baseline="-25000"/>
              <a:t>3</a:t>
            </a:r>
            <a:r>
              <a:rPr lang="en-US" sz="2800"/>
              <a:t>) = {w | w is </a:t>
            </a:r>
            <a:r>
              <a:rPr lang="en-US" sz="2800">
                <a:sym typeface="Symbol" pitchFamily="18" charset="2"/>
              </a:rPr>
              <a:t> or </a:t>
            </a:r>
            <a:r>
              <a:rPr lang="en-US" sz="2800"/>
              <a:t>ends </a:t>
            </a:r>
          </a:p>
          <a:p>
            <a:r>
              <a:rPr lang="en-US" sz="2800"/>
              <a:t>in a 0}</a:t>
            </a:r>
          </a:p>
        </p:txBody>
      </p:sp>
      <p:cxnSp>
        <p:nvCxnSpPr>
          <p:cNvPr id="24" name="Straight Arrow Connector 24"/>
          <p:cNvCxnSpPr>
            <a:cxnSpLocks noChangeShapeType="1"/>
          </p:cNvCxnSpPr>
          <p:nvPr/>
        </p:nvCxnSpPr>
        <p:spPr bwMode="auto">
          <a:xfrm flipV="1">
            <a:off x="838200" y="2689225"/>
            <a:ext cx="787400" cy="3175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DFA vs. NFA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765300"/>
            <a:ext cx="4191000" cy="4114800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0066"/>
              </a:buClr>
              <a:buFont typeface="Calibri" pitchFamily="34" charset="0"/>
              <a:buChar char="◊"/>
            </a:pPr>
            <a:r>
              <a:rPr lang="en-US" dirty="0" smtClean="0"/>
              <a:t>DFA: </a:t>
            </a:r>
            <a:r>
              <a:rPr lang="en-US" dirty="0" smtClean="0">
                <a:sym typeface="Symbol" pitchFamily="18" charset="2"/>
              </a:rPr>
              <a:t> returns a single state</a:t>
            </a:r>
            <a:endParaRPr lang="en-US" dirty="0" smtClean="0"/>
          </a:p>
          <a:p>
            <a:pPr algn="just">
              <a:buClr>
                <a:srgbClr val="FF0066"/>
              </a:buClr>
              <a:buFont typeface="Calibri" pitchFamily="34" charset="0"/>
              <a:buChar char="◊"/>
            </a:pPr>
            <a:r>
              <a:rPr lang="en-US" dirty="0" smtClean="0"/>
              <a:t>Every state of a DFA always has exactly </a:t>
            </a:r>
            <a:r>
              <a:rPr lang="en-US" dirty="0" smtClean="0">
                <a:solidFill>
                  <a:srgbClr val="FF0000"/>
                </a:solidFill>
              </a:rPr>
              <a:t>one exiting transition arrow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00FF"/>
                </a:solidFill>
              </a:rPr>
              <a:t>each symbol </a:t>
            </a:r>
            <a:r>
              <a:rPr lang="en-US" dirty="0" smtClean="0"/>
              <a:t>in the alphabet</a:t>
            </a:r>
          </a:p>
          <a:p>
            <a:pPr algn="just">
              <a:buClr>
                <a:srgbClr val="FF0066"/>
              </a:buClr>
              <a:buFont typeface="Calibri" pitchFamily="34" charset="0"/>
              <a:buChar char="◊"/>
            </a:pPr>
            <a:r>
              <a:rPr lang="en-US" dirty="0" smtClean="0"/>
              <a:t>Labels on the transition arrows are symbols from the alphabet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648200" y="1806575"/>
            <a:ext cx="4343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NFA: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 returns a set of states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has an arrow with label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NFA may have arrows labeled with members of alphabet/.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Zero, one, or many arrows may exit from each state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with label 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2CB0A089-313E-4B57-ABA3-F086B0AE385C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DFA vs. NFA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FB2476F9-5C67-4B6E-A733-A2F006EF3451}" type="slidenum">
              <a:rPr lang="en-US" smtClean="0"/>
              <a:pPr/>
              <a:t>72</a:t>
            </a:fld>
            <a:endParaRPr lang="en-US" smtClean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684338" y="2062163"/>
            <a:ext cx="661987" cy="628650"/>
            <a:chOff x="1765159" y="2438400"/>
            <a:chExt cx="662084" cy="62897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 bwMode="auto">
            <a:xfrm rot="16397443">
              <a:off x="1868275" y="2508411"/>
              <a:ext cx="455851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89100" y="3190875"/>
            <a:ext cx="663575" cy="630238"/>
            <a:chOff x="1765159" y="2438400"/>
            <a:chExt cx="662084" cy="62897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10"/>
            <p:cNvSpPr/>
            <p:nvPr/>
          </p:nvSpPr>
          <p:spPr bwMode="auto">
            <a:xfrm rot="16397443">
              <a:off x="1868058" y="2508193"/>
              <a:ext cx="45628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685925" y="2635250"/>
            <a:ext cx="661988" cy="628650"/>
            <a:chOff x="1765159" y="2438400"/>
            <a:chExt cx="662084" cy="62897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 bwMode="auto">
            <a:xfrm rot="16397443">
              <a:off x="1868276" y="2508412"/>
              <a:ext cx="455850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617663" y="4262438"/>
            <a:ext cx="661987" cy="628650"/>
            <a:chOff x="1765159" y="2438400"/>
            <a:chExt cx="662084" cy="62897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 bwMode="auto">
            <a:xfrm rot="16397443">
              <a:off x="1868275" y="2508411"/>
              <a:ext cx="455851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658938" y="3716338"/>
            <a:ext cx="661987" cy="628650"/>
            <a:chOff x="1765159" y="2438400"/>
            <a:chExt cx="662084" cy="628979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19"/>
            <p:cNvSpPr/>
            <p:nvPr/>
          </p:nvSpPr>
          <p:spPr bwMode="auto">
            <a:xfrm rot="16397443">
              <a:off x="1868275" y="2508411"/>
              <a:ext cx="455851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00200" y="5715000"/>
            <a:ext cx="661988" cy="628650"/>
            <a:chOff x="1765159" y="2438400"/>
            <a:chExt cx="662084" cy="628979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 bwMode="auto">
            <a:xfrm rot="16397443">
              <a:off x="1868276" y="2508412"/>
              <a:ext cx="455850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41513" y="6253163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120900" y="5033963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120900" y="5289550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93913" y="6096000"/>
            <a:ext cx="1968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599113" y="1981200"/>
            <a:ext cx="661987" cy="561975"/>
            <a:chOff x="1765159" y="2438400"/>
            <a:chExt cx="662084" cy="561744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227729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rc 29"/>
            <p:cNvSpPr/>
            <p:nvPr/>
          </p:nvSpPr>
          <p:spPr bwMode="auto">
            <a:xfrm rot="16397443">
              <a:off x="1867695" y="2440595"/>
              <a:ext cx="457012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392738" y="2644775"/>
            <a:ext cx="661987" cy="628650"/>
            <a:chOff x="1765159" y="2438400"/>
            <a:chExt cx="662084" cy="628979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133600" y="2438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32"/>
            <p:cNvSpPr/>
            <p:nvPr/>
          </p:nvSpPr>
          <p:spPr bwMode="auto">
            <a:xfrm rot="16397443">
              <a:off x="1868276" y="2508411"/>
              <a:ext cx="455850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6018213" y="2085975"/>
            <a:ext cx="663575" cy="612775"/>
            <a:chOff x="6018912" y="2086354"/>
            <a:chExt cx="662084" cy="612020"/>
          </a:xfrm>
        </p:grpSpPr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35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5675313" y="2819400"/>
            <a:ext cx="661987" cy="612775"/>
            <a:chOff x="6018912" y="2086354"/>
            <a:chExt cx="662084" cy="612020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7073900" y="5473700"/>
            <a:ext cx="661988" cy="611188"/>
            <a:chOff x="6018912" y="2086354"/>
            <a:chExt cx="662084" cy="612020"/>
          </a:xfrm>
        </p:grpSpPr>
        <p:sp>
          <p:nvSpPr>
            <p:cNvPr id="41" name="Oval 42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rc 41"/>
            <p:cNvSpPr/>
            <p:nvPr/>
          </p:nvSpPr>
          <p:spPr bwMode="auto">
            <a:xfrm rot="5202557" flipH="1">
              <a:off x="6121837" y="1983429"/>
              <a:ext cx="456233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" name="Arc 42"/>
          <p:cNvSpPr/>
          <p:nvPr/>
        </p:nvSpPr>
        <p:spPr bwMode="auto">
          <a:xfrm rot="5202557" flipH="1">
            <a:off x="6731794" y="3783806"/>
            <a:ext cx="457200" cy="661988"/>
          </a:xfrm>
          <a:prstGeom prst="arc">
            <a:avLst>
              <a:gd name="adj1" fmla="val 11045267"/>
              <a:gd name="adj2" fmla="val 21521458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44" name="Group 47"/>
          <p:cNvGrpSpPr>
            <a:grpSpLocks/>
          </p:cNvGrpSpPr>
          <p:nvPr/>
        </p:nvGrpSpPr>
        <p:grpSpPr bwMode="auto">
          <a:xfrm>
            <a:off x="6477000" y="3276600"/>
            <a:ext cx="661988" cy="612775"/>
            <a:chOff x="6018912" y="2086354"/>
            <a:chExt cx="662084" cy="612020"/>
          </a:xfrm>
        </p:grpSpPr>
        <p:sp>
          <p:nvSpPr>
            <p:cNvPr id="45" name="Oval 48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rc 45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FF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6248400" y="2667000"/>
            <a:ext cx="661988" cy="612775"/>
            <a:chOff x="6018912" y="2086354"/>
            <a:chExt cx="662084" cy="612020"/>
          </a:xfrm>
        </p:grpSpPr>
        <p:sp>
          <p:nvSpPr>
            <p:cNvPr id="48" name="Oval 51"/>
            <p:cNvSpPr>
              <a:spLocks noChangeArrowheads="1"/>
            </p:cNvSpPr>
            <p:nvPr/>
          </p:nvSpPr>
          <p:spPr bwMode="auto">
            <a:xfrm flipH="1">
              <a:off x="6340338" y="254597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rc 48"/>
            <p:cNvSpPr/>
            <p:nvPr/>
          </p:nvSpPr>
          <p:spPr bwMode="auto">
            <a:xfrm rot="5202557" flipH="1">
              <a:off x="6121636" y="1983630"/>
              <a:ext cx="456637" cy="662084"/>
            </a:xfrm>
            <a:prstGeom prst="arc">
              <a:avLst>
                <a:gd name="adj1" fmla="val 11045267"/>
                <a:gd name="adj2" fmla="val 21521458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" name="Oval 53"/>
          <p:cNvSpPr>
            <a:spLocks noChangeArrowheads="1"/>
          </p:cNvSpPr>
          <p:nvPr/>
        </p:nvSpPr>
        <p:spPr bwMode="auto">
          <a:xfrm flipH="1">
            <a:off x="5567363" y="3313113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4"/>
          <p:cNvSpPr>
            <a:spLocks noChangeArrowheads="1"/>
          </p:cNvSpPr>
          <p:nvPr/>
        </p:nvSpPr>
        <p:spPr bwMode="auto">
          <a:xfrm flipH="1">
            <a:off x="5757863" y="3309938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6"/>
          <p:cNvCxnSpPr>
            <a:cxnSpLocks noChangeShapeType="1"/>
            <a:stCxn id="32" idx="4"/>
            <a:endCxn id="51" idx="0"/>
          </p:cNvCxnSpPr>
          <p:nvPr/>
        </p:nvCxnSpPr>
        <p:spPr bwMode="auto">
          <a:xfrm flipH="1">
            <a:off x="5834063" y="2797175"/>
            <a:ext cx="3175" cy="512763"/>
          </a:xfrm>
          <a:prstGeom prst="straightConnector1">
            <a:avLst/>
          </a:prstGeom>
          <a:noFill/>
          <a:ln w="28575" algn="ctr">
            <a:solidFill>
              <a:srgbClr val="33CC33"/>
            </a:solidFill>
            <a:round/>
            <a:headEnd/>
            <a:tailEnd type="arrow" w="med" len="med"/>
          </a:ln>
        </p:spPr>
      </p:cxnSp>
      <p:sp>
        <p:nvSpPr>
          <p:cNvPr id="53" name="Arc 52"/>
          <p:cNvSpPr/>
          <p:nvPr/>
        </p:nvSpPr>
        <p:spPr bwMode="auto">
          <a:xfrm rot="16397443">
            <a:off x="6292057" y="3175794"/>
            <a:ext cx="457200" cy="661987"/>
          </a:xfrm>
          <a:prstGeom prst="arc">
            <a:avLst>
              <a:gd name="adj1" fmla="val 11045267"/>
              <a:gd name="adj2" fmla="val 21521458"/>
            </a:avLst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 flipH="1">
            <a:off x="6464300" y="3694113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Arc 54"/>
          <p:cNvSpPr/>
          <p:nvPr/>
        </p:nvSpPr>
        <p:spPr bwMode="auto">
          <a:xfrm rot="16397443">
            <a:off x="6526213" y="3806825"/>
            <a:ext cx="455612" cy="661988"/>
          </a:xfrm>
          <a:prstGeom prst="arc">
            <a:avLst>
              <a:gd name="adj1" fmla="val 11045267"/>
              <a:gd name="adj2" fmla="val 21521458"/>
            </a:avLst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" name="Oval 62"/>
          <p:cNvSpPr>
            <a:spLocks noChangeArrowheads="1"/>
          </p:cNvSpPr>
          <p:nvPr/>
        </p:nvSpPr>
        <p:spPr bwMode="auto">
          <a:xfrm flipH="1">
            <a:off x="6696075" y="432435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Oval 63"/>
          <p:cNvSpPr>
            <a:spLocks noChangeArrowheads="1"/>
          </p:cNvSpPr>
          <p:nvPr/>
        </p:nvSpPr>
        <p:spPr bwMode="auto">
          <a:xfrm flipH="1">
            <a:off x="6956425" y="4635500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 flipH="1">
            <a:off x="7226300" y="5338763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Oval 65"/>
          <p:cNvSpPr>
            <a:spLocks noChangeArrowheads="1"/>
          </p:cNvSpPr>
          <p:nvPr/>
        </p:nvSpPr>
        <p:spPr bwMode="auto">
          <a:xfrm flipH="1">
            <a:off x="6970713" y="4908550"/>
            <a:ext cx="152400" cy="152400"/>
          </a:xfrm>
          <a:prstGeom prst="ellipse">
            <a:avLst/>
          </a:prstGeom>
          <a:solidFill>
            <a:srgbClr val="33CC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TextBox 66"/>
          <p:cNvSpPr txBox="1">
            <a:spLocks noChangeArrowheads="1"/>
          </p:cNvSpPr>
          <p:nvPr/>
        </p:nvSpPr>
        <p:spPr bwMode="auto">
          <a:xfrm>
            <a:off x="5705475" y="4222750"/>
            <a:ext cx="949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61" name="TextBox 67"/>
          <p:cNvSpPr txBox="1">
            <a:spLocks noChangeArrowheads="1"/>
          </p:cNvSpPr>
          <p:nvPr/>
        </p:nvSpPr>
        <p:spPr bwMode="auto">
          <a:xfrm>
            <a:off x="7010400" y="5965825"/>
            <a:ext cx="1065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62" name="TextBox 68"/>
          <p:cNvSpPr txBox="1">
            <a:spLocks noChangeArrowheads="1"/>
          </p:cNvSpPr>
          <p:nvPr/>
        </p:nvSpPr>
        <p:spPr bwMode="auto">
          <a:xfrm>
            <a:off x="6211888" y="1524000"/>
            <a:ext cx="29321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Parallel computation</a:t>
            </a:r>
          </a:p>
          <a:p>
            <a:r>
              <a:rPr lang="en-US"/>
              <a:t>        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Construction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pPr algn="just"/>
            <a:fld id="{0F8D360F-DDA0-424E-BE30-139C1B4C4566}" type="slidenum">
              <a:rPr lang="en-US" smtClean="0"/>
              <a:pPr algn="just"/>
              <a:t>74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just"/>
            <a:r>
              <a:rPr lang="en-US" b="1" dirty="0" smtClean="0"/>
              <a:t>Subset Construction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an NFA with states Q, inputs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Σ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transition function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start state q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final states F, construct equivalent DFA with: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2</a:t>
            </a:r>
            <a:r>
              <a:rPr kumimoji="0" 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(Set of subsets of Q).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 {q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states = all those with a member of 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Subset Construction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Given, NFA: N = (Q</a:t>
            </a:r>
            <a:r>
              <a:rPr lang="en-US" baseline="-25000" smtClean="0"/>
              <a:t>N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Σ</a:t>
            </a:r>
            <a:r>
              <a:rPr lang="en-US" smtClean="0">
                <a:latin typeface="Lucida Sans Unicode" pitchFamily="34" charset="0"/>
              </a:rPr>
              <a:t>, 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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N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q</a:t>
            </a:r>
            <a:r>
              <a:rPr lang="en-US" baseline="-25000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0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F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N</a:t>
            </a:r>
            <a:r>
              <a:rPr lang="en-US" smtClean="0"/>
              <a:t>)</a:t>
            </a:r>
          </a:p>
          <a:p>
            <a:r>
              <a:rPr lang="en-US" smtClean="0"/>
              <a:t>Goal: DFA, D = (Q</a:t>
            </a:r>
            <a:r>
              <a:rPr lang="en-US" baseline="-25000" smtClean="0"/>
              <a:t>D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Σ</a:t>
            </a:r>
            <a:r>
              <a:rPr lang="en-US" smtClean="0">
                <a:latin typeface="Lucida Sans Unicode" pitchFamily="34" charset="0"/>
              </a:rPr>
              <a:t>, 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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D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{q</a:t>
            </a:r>
            <a:r>
              <a:rPr lang="en-US" baseline="-25000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0</a:t>
            </a:r>
            <a:r>
              <a:rPr lang="en-US" smtClean="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}</a:t>
            </a:r>
            <a:r>
              <a:rPr lang="en-US" smtClean="0">
                <a:latin typeface="Lucida Sans Unicode" pitchFamily="34" charset="0"/>
                <a:sym typeface="Symbol" pitchFamily="18" charset="2"/>
              </a:rPr>
              <a:t>, F</a:t>
            </a:r>
            <a:r>
              <a:rPr lang="en-US" baseline="-25000" smtClean="0">
                <a:latin typeface="Lucida Sans Unicode" pitchFamily="34" charset="0"/>
                <a:sym typeface="Symbol" pitchFamily="18" charset="2"/>
              </a:rPr>
              <a:t>D</a:t>
            </a:r>
            <a:r>
              <a:rPr lang="en-US" smtClean="0"/>
              <a:t>)</a:t>
            </a:r>
          </a:p>
          <a:p>
            <a:r>
              <a:rPr lang="en-US" smtClean="0"/>
              <a:t>L(D) = L(N)</a:t>
            </a:r>
          </a:p>
          <a:p>
            <a:pPr>
              <a:buFont typeface="Monotype Sorts" pitchFamily="2" charset="2"/>
              <a:buNone/>
            </a:pPr>
            <a:r>
              <a:rPr lang="en-US" b="1" u="sng" smtClean="0">
                <a:solidFill>
                  <a:srgbClr val="FF0000"/>
                </a:solidFill>
              </a:rPr>
              <a:t>States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Q</a:t>
            </a:r>
            <a:r>
              <a:rPr lang="en-US" baseline="-25000" smtClean="0"/>
              <a:t>D </a:t>
            </a:r>
            <a:r>
              <a:rPr lang="en-US" smtClean="0"/>
              <a:t>is the set of subsets of Q</a:t>
            </a:r>
            <a:r>
              <a:rPr lang="en-US" baseline="-25000" smtClean="0"/>
              <a:t>N</a:t>
            </a:r>
          </a:p>
          <a:p>
            <a:pPr>
              <a:buFontTx/>
              <a:buChar char="-"/>
            </a:pPr>
            <a:r>
              <a:rPr lang="en-US" smtClean="0"/>
              <a:t>Q</a:t>
            </a:r>
            <a:r>
              <a:rPr lang="en-US" baseline="-25000" smtClean="0"/>
              <a:t>D </a:t>
            </a:r>
            <a:r>
              <a:rPr lang="en-US" smtClean="0"/>
              <a:t>is the power set of Q</a:t>
            </a:r>
            <a:r>
              <a:rPr lang="en-US" baseline="-25000" smtClean="0"/>
              <a:t>N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If Q</a:t>
            </a:r>
            <a:r>
              <a:rPr lang="en-US" baseline="-25000" smtClean="0"/>
              <a:t>N</a:t>
            </a:r>
            <a:r>
              <a:rPr lang="en-US" smtClean="0"/>
              <a:t> has </a:t>
            </a:r>
            <a:r>
              <a:rPr lang="en-US" smtClean="0">
                <a:solidFill>
                  <a:srgbClr val="FF0000"/>
                </a:solidFill>
              </a:rPr>
              <a:t>n states</a:t>
            </a:r>
            <a:r>
              <a:rPr lang="en-US" smtClean="0"/>
              <a:t>, Q</a:t>
            </a:r>
            <a:r>
              <a:rPr lang="en-US" baseline="-25000" smtClean="0"/>
              <a:t>D </a:t>
            </a:r>
            <a:r>
              <a:rPr lang="en-US" smtClean="0"/>
              <a:t>will have 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baseline="30000" smtClean="0">
                <a:solidFill>
                  <a:srgbClr val="FF0000"/>
                </a:solidFill>
              </a:rPr>
              <a:t>n</a:t>
            </a:r>
            <a:r>
              <a:rPr lang="en-US" smtClean="0">
                <a:solidFill>
                  <a:srgbClr val="FF0000"/>
                </a:solidFill>
              </a:rPr>
              <a:t> states</a:t>
            </a:r>
          </a:p>
          <a:p>
            <a:pPr>
              <a:buFont typeface="Wingdings" pitchFamily="2" charset="2"/>
              <a:buChar char="q"/>
            </a:pPr>
            <a:r>
              <a:rPr lang="en-US" smtClean="0">
                <a:solidFill>
                  <a:srgbClr val="FF0000"/>
                </a:solidFill>
              </a:rPr>
              <a:t>Inaccessible states can be thrown away, so effectively, the number of states D &lt;&lt; 2</a:t>
            </a:r>
            <a:r>
              <a:rPr lang="en-US" baseline="3000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6BD6120-6B2A-4938-B5E3-194EB297DE07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Subset construction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49400"/>
            <a:ext cx="7772400" cy="4114800"/>
          </a:xfrm>
        </p:spPr>
        <p:txBody>
          <a:bodyPr>
            <a:normAutofit fontScale="92500"/>
          </a:bodyPr>
          <a:lstStyle/>
          <a:p>
            <a:pPr algn="just">
              <a:buFont typeface="Monotype Sorts" pitchFamily="2" charset="2"/>
              <a:buNone/>
            </a:pPr>
            <a:r>
              <a:rPr lang="en-US" b="1" u="sng" smtClean="0">
                <a:solidFill>
                  <a:srgbClr val="FF0000"/>
                </a:solidFill>
              </a:rPr>
              <a:t>Final States</a:t>
            </a:r>
          </a:p>
          <a:p>
            <a:pPr algn="just"/>
            <a:r>
              <a:rPr lang="en-US" smtClean="0"/>
              <a:t>F</a:t>
            </a:r>
            <a:r>
              <a:rPr lang="en-US" baseline="-25000" smtClean="0"/>
              <a:t>D</a:t>
            </a:r>
            <a:r>
              <a:rPr lang="en-US" smtClean="0"/>
              <a:t> is the set of subsets S of Q</a:t>
            </a:r>
            <a:r>
              <a:rPr lang="en-US" baseline="-25000" smtClean="0"/>
              <a:t>N</a:t>
            </a:r>
            <a:r>
              <a:rPr lang="en-US" smtClean="0"/>
              <a:t> such that </a:t>
            </a:r>
            <a:r>
              <a:rPr lang="en-US" b="1" smtClean="0">
                <a:solidFill>
                  <a:srgbClr val="0000CC"/>
                </a:solidFill>
              </a:rPr>
              <a:t>S </a:t>
            </a:r>
            <a:r>
              <a:rPr lang="en-US" b="1" smtClean="0">
                <a:solidFill>
                  <a:srgbClr val="0000CC"/>
                </a:solidFill>
                <a:sym typeface="Symbol" pitchFamily="18" charset="2"/>
              </a:rPr>
              <a:t> </a:t>
            </a:r>
            <a:r>
              <a:rPr lang="en-US" b="1" smtClean="0">
                <a:solidFill>
                  <a:srgbClr val="0000CC"/>
                </a:solidFill>
              </a:rPr>
              <a:t>F</a:t>
            </a:r>
            <a:r>
              <a:rPr lang="en-US" b="1" baseline="-25000" smtClean="0">
                <a:solidFill>
                  <a:srgbClr val="0000CC"/>
                </a:solidFill>
              </a:rPr>
              <a:t>N  </a:t>
            </a:r>
            <a:r>
              <a:rPr lang="en-US" b="1" smtClean="0">
                <a:solidFill>
                  <a:srgbClr val="0000CC"/>
                </a:solidFill>
                <a:sym typeface="Symbol" pitchFamily="18" charset="2"/>
              </a:rPr>
              <a:t> </a:t>
            </a:r>
            <a:r>
              <a:rPr lang="en-US" smtClean="0"/>
              <a:t> . That is F</a:t>
            </a:r>
            <a:r>
              <a:rPr lang="en-US" baseline="-25000" smtClean="0"/>
              <a:t>D</a:t>
            </a:r>
            <a:r>
              <a:rPr lang="en-US" smtClean="0"/>
              <a:t> is all sets of N’s states that include at least one accepting state of N.</a:t>
            </a:r>
          </a:p>
          <a:p>
            <a:pPr>
              <a:buFont typeface="Monotype Sorts" pitchFamily="2" charset="2"/>
              <a:buNone/>
            </a:pPr>
            <a:r>
              <a:rPr lang="en-US" b="1" u="sng" smtClean="0">
                <a:solidFill>
                  <a:srgbClr val="FF0000"/>
                </a:solidFill>
              </a:rPr>
              <a:t>Transition Function</a:t>
            </a:r>
          </a:p>
          <a:p>
            <a:r>
              <a:rPr lang="en-US" smtClean="0"/>
              <a:t>The transition function </a:t>
            </a:r>
            <a:r>
              <a:rPr lang="en-US" smtClean="0">
                <a:latin typeface="Lucida Sans Unicode" pitchFamily="34" charset="0"/>
              </a:rPr>
              <a:t>δ</a:t>
            </a:r>
            <a:r>
              <a:rPr lang="en-US" baseline="-25000" smtClean="0"/>
              <a:t>D</a:t>
            </a:r>
            <a:r>
              <a:rPr lang="en-US" smtClean="0"/>
              <a:t> is defined by: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 smtClean="0">
                <a:solidFill>
                  <a:srgbClr val="0000CC"/>
                </a:solidFill>
              </a:rPr>
              <a:t>D</a:t>
            </a:r>
            <a:r>
              <a:rPr lang="en-US" smtClean="0">
                <a:solidFill>
                  <a:srgbClr val="0000CC"/>
                </a:solidFill>
              </a:rPr>
              <a:t>({q</a:t>
            </a:r>
            <a:r>
              <a:rPr lang="en-US" baseline="-25000" smtClean="0">
                <a:solidFill>
                  <a:srgbClr val="0000CC"/>
                </a:solidFill>
              </a:rPr>
              <a:t>1</a:t>
            </a:r>
            <a:r>
              <a:rPr lang="en-US" smtClean="0">
                <a:solidFill>
                  <a:srgbClr val="0000CC"/>
                </a:solidFill>
              </a:rPr>
              <a:t>,…,q</a:t>
            </a:r>
            <a:r>
              <a:rPr lang="en-US" baseline="-25000" smtClean="0">
                <a:solidFill>
                  <a:srgbClr val="0000CC"/>
                </a:solidFill>
              </a:rPr>
              <a:t>k</a:t>
            </a:r>
            <a:r>
              <a:rPr lang="en-US" smtClean="0">
                <a:solidFill>
                  <a:srgbClr val="0000CC"/>
                </a:solidFill>
              </a:rPr>
              <a:t>}, a)</a:t>
            </a:r>
            <a:r>
              <a:rPr lang="en-US" smtClean="0"/>
              <a:t> is the union over all </a:t>
            </a:r>
            <a:r>
              <a:rPr lang="en-US" smtClean="0">
                <a:solidFill>
                  <a:srgbClr val="0000CC"/>
                </a:solidFill>
              </a:rPr>
              <a:t>i</a:t>
            </a:r>
            <a:r>
              <a:rPr lang="en-US" smtClean="0"/>
              <a:t> = </a:t>
            </a:r>
            <a:r>
              <a:rPr lang="en-US" smtClean="0">
                <a:solidFill>
                  <a:srgbClr val="0000CC"/>
                </a:solidFill>
              </a:rPr>
              <a:t>1,…,k  of </a:t>
            </a:r>
            <a:r>
              <a:rPr lang="en-US" smtClean="0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(q</a:t>
            </a:r>
            <a:r>
              <a:rPr lang="en-US" baseline="-25000" smtClean="0">
                <a:solidFill>
                  <a:srgbClr val="0000CC"/>
                </a:solidFill>
              </a:rPr>
              <a:t>i</a:t>
            </a:r>
            <a:r>
              <a:rPr lang="en-US" smtClean="0">
                <a:solidFill>
                  <a:srgbClr val="0000CC"/>
                </a:solidFill>
              </a:rPr>
              <a:t>, a)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E010705-9C03-48F6-B96C-A69D45533DB0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933629B-1D23-49C5-83B7-69A8BE42881A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US" smtClean="0"/>
              <a:t>Subset Construction: Example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We’ll construct the DFA equivalent of our “chessboard” NFA.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3505200" y="3429000"/>
            <a:ext cx="2286000" cy="2286000"/>
            <a:chOff x="912" y="1344"/>
            <a:chExt cx="1440" cy="144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1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92" y="134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392" y="182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1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72" y="230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72" y="1344"/>
              <a:ext cx="480" cy="480"/>
            </a:xfrm>
            <a:prstGeom prst="rect">
              <a:avLst/>
            </a:pr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91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392" y="230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872" y="1824"/>
              <a:ext cx="480" cy="48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BF8E154-BE24-49A2-A1AD-231F52BD9C1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785938"/>
            <a:ext cx="304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/>
              <a:t>       r        </a:t>
            </a:r>
            <a:r>
              <a:rPr lang="en-US" sz="2400" dirty="0" smtClean="0"/>
              <a:t>      </a:t>
            </a:r>
            <a:r>
              <a:rPr lang="en-US" sz="2400" dirty="0"/>
              <a:t>b</a:t>
            </a:r>
          </a:p>
          <a:p>
            <a:pPr marL="457200" indent="-457200">
              <a:buFontTx/>
              <a:buAutoNum type="arabicPlain"/>
            </a:pPr>
            <a:r>
              <a:rPr lang="en-US" sz="2400" dirty="0">
                <a:solidFill>
                  <a:srgbClr val="FF0066"/>
                </a:solidFill>
              </a:rPr>
              <a:t>2,4     </a:t>
            </a:r>
            <a:r>
              <a:rPr lang="en-US" sz="2400" dirty="0" smtClean="0">
                <a:solidFill>
                  <a:srgbClr val="FF0066"/>
                </a:solidFill>
              </a:rPr>
              <a:t>     </a:t>
            </a:r>
            <a:r>
              <a:rPr lang="en-US" sz="2400" dirty="0">
                <a:solidFill>
                  <a:srgbClr val="FF0066"/>
                </a:solidFill>
              </a:rPr>
              <a:t>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4,6      </a:t>
            </a:r>
            <a:r>
              <a:rPr lang="en-US" sz="2400" dirty="0" smtClean="0"/>
              <a:t>    </a:t>
            </a:r>
            <a:r>
              <a:rPr lang="en-US" sz="2400" dirty="0"/>
              <a:t>1,3,5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2,6      </a:t>
            </a:r>
            <a:r>
              <a:rPr lang="en-US" sz="2400" dirty="0" smtClean="0"/>
              <a:t>    </a:t>
            </a:r>
            <a:r>
              <a:rPr lang="en-US" sz="2400" dirty="0"/>
              <a:t>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2,8      </a:t>
            </a:r>
            <a:r>
              <a:rPr lang="en-US" sz="2400" dirty="0" smtClean="0"/>
              <a:t>     </a:t>
            </a:r>
            <a:r>
              <a:rPr lang="en-US" sz="2400" dirty="0"/>
              <a:t>1,5,7</a:t>
            </a:r>
          </a:p>
          <a:p>
            <a:pPr marL="457200" indent="-457200">
              <a:buFontTx/>
              <a:buAutoNum type="arabicPlain"/>
            </a:pPr>
            <a:r>
              <a:rPr lang="en-US" sz="2400" dirty="0" smtClean="0"/>
              <a:t>2,4,6,8    </a:t>
            </a:r>
            <a:r>
              <a:rPr lang="en-US" sz="2400" dirty="0"/>
              <a:t>1,3,7,9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2,8       </a:t>
            </a:r>
            <a:r>
              <a:rPr lang="en-US" sz="2400" dirty="0" smtClean="0"/>
              <a:t>    </a:t>
            </a:r>
            <a:r>
              <a:rPr lang="en-US" sz="2400" dirty="0"/>
              <a:t>3,5,9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4,8     </a:t>
            </a:r>
            <a:r>
              <a:rPr lang="en-US" sz="2400" dirty="0" smtClean="0"/>
              <a:t>        </a:t>
            </a:r>
            <a:r>
              <a:rPr lang="en-US" sz="2400" dirty="0"/>
              <a:t>5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4,6      </a:t>
            </a:r>
            <a:r>
              <a:rPr lang="en-US" sz="2400" dirty="0" smtClean="0"/>
              <a:t>     </a:t>
            </a:r>
            <a:r>
              <a:rPr lang="en-US" sz="2400" dirty="0"/>
              <a:t>5,7,9</a:t>
            </a:r>
          </a:p>
          <a:p>
            <a:pPr marL="457200" indent="-457200">
              <a:buFontTx/>
              <a:buAutoNum type="arabicPlain"/>
            </a:pPr>
            <a:r>
              <a:rPr lang="en-US" sz="2400" dirty="0"/>
              <a:t>6,8        </a:t>
            </a:r>
            <a:r>
              <a:rPr lang="en-US" sz="2400" dirty="0" smtClean="0"/>
              <a:t>   5</a:t>
            </a:r>
            <a:endParaRPr 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1752600"/>
            <a:ext cx="2819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43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2860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858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4800" y="2395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4800" y="51387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675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</a:t>
            </a:r>
            <a:r>
              <a:rPr lang="en-US" dirty="0" smtClean="0"/>
              <a:t>         </a:t>
            </a:r>
            <a:r>
              <a:rPr lang="en-US" dirty="0"/>
              <a:t>{5}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28809920-6519-4E52-86D0-2869A378CABD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400425" cy="4400551"/>
            <a:chOff x="2880" y="1035"/>
            <a:chExt cx="2142" cy="277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200" y="1035"/>
              <a:ext cx="1822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 </a:t>
              </a:r>
              <a:r>
                <a:rPr lang="en-US" sz="2800" dirty="0" smtClean="0"/>
                <a:t>        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   </a:t>
              </a:r>
              <a:r>
                <a:rPr lang="en-US" sz="2800" dirty="0" smtClean="0"/>
                <a:t>   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4,6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  </a:t>
              </a:r>
              <a:r>
                <a:rPr lang="en-US" sz="2800" dirty="0">
                  <a:solidFill>
                    <a:srgbClr val="FF0066"/>
                  </a:solidFill>
                </a:rPr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2,6    </a:t>
              </a:r>
              <a:r>
                <a:rPr lang="en-US" sz="2800" dirty="0" smtClean="0"/>
                <a:t> 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2,8 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</a:t>
              </a:r>
              <a:r>
                <a:rPr lang="en-US" sz="2800" dirty="0" smtClean="0"/>
                <a:t>1,3,7,9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</a:t>
              </a:r>
              <a:r>
                <a:rPr lang="en-US" sz="2800" dirty="0" smtClean="0"/>
                <a:t> 3,5,9</a:t>
              </a:r>
              <a:endParaRPr lang="en-US" sz="2800" dirty="0"/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4,8      </a:t>
              </a:r>
              <a:r>
                <a:rPr lang="en-US" sz="2800" dirty="0" smtClean="0"/>
                <a:t>  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</a:t>
              </a:r>
              <a:r>
                <a:rPr lang="en-US" sz="2800" dirty="0" smtClean="0"/>
                <a:t>     </a:t>
              </a:r>
              <a:r>
                <a:rPr lang="en-US" sz="2800" dirty="0"/>
                <a:t>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</a:t>
              </a:r>
              <a:r>
                <a:rPr lang="en-US" sz="2800" dirty="0" smtClean="0"/>
                <a:t>      </a:t>
              </a:r>
              <a:r>
                <a:rPr lang="en-US" sz="2800" dirty="0"/>
                <a:t>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85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1,3,5,7}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5167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</a:t>
            </a:r>
            <a:r>
              <a:rPr lang="en-US" dirty="0" smtClean="0"/>
              <a:t>       </a:t>
            </a:r>
            <a:r>
              <a:rPr lang="en-US" dirty="0"/>
              <a:t>{5}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Tokens, Patterns &amp;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Token</a:t>
            </a:r>
          </a:p>
          <a:p>
            <a:pPr marL="822960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</a:rPr>
              <a:t>token name </a:t>
            </a:r>
            <a:r>
              <a:rPr lang="en-US" dirty="0" smtClean="0">
                <a:solidFill>
                  <a:srgbClr val="0000FF"/>
                </a:solidFill>
              </a:rPr>
              <a:t>+ an </a:t>
            </a:r>
            <a:r>
              <a:rPr lang="en-US" dirty="0">
                <a:solidFill>
                  <a:srgbClr val="0000FF"/>
                </a:solidFill>
              </a:rPr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attribute value</a:t>
            </a:r>
            <a:r>
              <a:rPr lang="en-US" dirty="0"/>
              <a:t>. </a:t>
            </a:r>
            <a:endParaRPr lang="en-US" dirty="0" smtClean="0"/>
          </a:p>
          <a:p>
            <a:pPr marL="822960" algn="just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token name is an abstract symbol representing a kind </a:t>
            </a:r>
            <a:r>
              <a:rPr lang="en-US" dirty="0" smtClean="0"/>
              <a:t>of lexical </a:t>
            </a:r>
            <a:r>
              <a:rPr lang="en-US" dirty="0"/>
              <a:t>unit, e.g., a particular keyword, or a sequence of input </a:t>
            </a:r>
            <a:r>
              <a:rPr lang="en-US" dirty="0" smtClean="0"/>
              <a:t>characters denoting </a:t>
            </a:r>
            <a:r>
              <a:rPr lang="en-US" dirty="0"/>
              <a:t>an identifier. </a:t>
            </a:r>
            <a:endParaRPr lang="en-US" dirty="0" smtClean="0"/>
          </a:p>
          <a:p>
            <a:pPr marL="822960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token names are the input symbols that </a:t>
            </a:r>
            <a:r>
              <a:rPr lang="en-US" dirty="0" smtClean="0">
                <a:solidFill>
                  <a:srgbClr val="0000FF"/>
                </a:solidFill>
              </a:rPr>
              <a:t>the parser </a:t>
            </a:r>
            <a:r>
              <a:rPr lang="en-US" dirty="0">
                <a:solidFill>
                  <a:srgbClr val="0000FF"/>
                </a:solidFill>
              </a:rPr>
              <a:t>processes. 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F057FE26-18EE-4242-84FB-42C04310702C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00400" cy="3843338"/>
            <a:chOff x="2880" y="1035"/>
            <a:chExt cx="2016" cy="2421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655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/>
                <a:t>       r       </a:t>
              </a:r>
              <a:r>
                <a:rPr lang="en-US" sz="2400" dirty="0" smtClean="0"/>
                <a:t>        </a:t>
              </a:r>
              <a:r>
                <a:rPr lang="en-US" sz="24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2,4     </a:t>
              </a:r>
              <a:r>
                <a:rPr lang="en-US" sz="2400" dirty="0" smtClean="0"/>
                <a:t>        </a:t>
              </a:r>
              <a:r>
                <a:rPr lang="en-US" sz="24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4,6    </a:t>
              </a:r>
              <a:r>
                <a:rPr lang="en-US" sz="2400" dirty="0" smtClean="0"/>
                <a:t>       </a:t>
              </a:r>
              <a:r>
                <a:rPr lang="en-US" sz="2400" dirty="0"/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2,6      </a:t>
              </a:r>
              <a:r>
                <a:rPr lang="en-US" sz="2400" dirty="0" smtClean="0"/>
                <a:t>     </a:t>
              </a:r>
              <a:r>
                <a:rPr lang="en-US" sz="24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2,8      </a:t>
              </a:r>
              <a:r>
                <a:rPr lang="en-US" sz="2400" dirty="0" smtClean="0"/>
                <a:t>     </a:t>
              </a:r>
              <a:r>
                <a:rPr lang="en-US" sz="2400" dirty="0"/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 smtClean="0">
                  <a:solidFill>
                    <a:srgbClr val="FF0066"/>
                  </a:solidFill>
                </a:rPr>
                <a:t>2,4,6,8    </a:t>
              </a:r>
              <a:r>
                <a:rPr lang="en-US" sz="2400" dirty="0">
                  <a:solidFill>
                    <a:srgbClr val="FF0066"/>
                  </a:solidFill>
                </a:rPr>
                <a:t>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2,8       </a:t>
              </a:r>
              <a:r>
                <a:rPr lang="en-US" sz="2400" dirty="0" smtClean="0"/>
                <a:t>    </a:t>
              </a:r>
              <a:r>
                <a:rPr lang="en-US" sz="2400" dirty="0"/>
                <a:t>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4,8       </a:t>
              </a:r>
              <a:r>
                <a:rPr lang="en-US" sz="2400" dirty="0" smtClean="0"/>
                <a:t>    </a:t>
              </a:r>
              <a:r>
                <a:rPr lang="en-US" sz="24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4,6      </a:t>
              </a:r>
              <a:r>
                <a:rPr lang="en-US" sz="2400" dirty="0" smtClean="0"/>
                <a:t>     </a:t>
              </a:r>
              <a:r>
                <a:rPr lang="en-US" sz="2400" dirty="0"/>
                <a:t>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400" dirty="0"/>
                <a:t>6,8      </a:t>
              </a:r>
              <a:r>
                <a:rPr lang="en-US" sz="2400" dirty="0" smtClean="0"/>
                <a:t>     </a:t>
              </a:r>
              <a:r>
                <a:rPr lang="en-US" sz="2400" dirty="0"/>
                <a:t>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1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 </a:t>
            </a:r>
            <a:r>
              <a:rPr lang="en-US" dirty="0"/>
              <a:t>{1,3,7,9}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1,3,5,7}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</a:t>
            </a:r>
            <a:r>
              <a:rPr lang="en-US" dirty="0" smtClean="0"/>
              <a:t>          </a:t>
            </a:r>
            <a:r>
              <a:rPr lang="en-US" dirty="0"/>
              <a:t>{5}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3398DCF-478E-4CDA-9377-85413FD6A96A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460876"/>
            <a:chOff x="2880" y="1035"/>
            <a:chExt cx="2058" cy="281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</a:t>
              </a:r>
              <a:r>
                <a:rPr lang="en-US" sz="2800" dirty="0" smtClean="0"/>
                <a:t>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    </a:t>
              </a:r>
              <a:r>
                <a:rPr lang="en-US" sz="2800" dirty="0" smtClean="0"/>
                <a:t>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4,6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</a:t>
              </a:r>
              <a:r>
                <a:rPr lang="en-US" sz="2800" dirty="0">
                  <a:solidFill>
                    <a:srgbClr val="FF0066"/>
                  </a:solidFill>
                </a:rPr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2,6    </a:t>
              </a:r>
              <a:r>
                <a:rPr lang="en-US" sz="2800" dirty="0" smtClean="0"/>
                <a:t>    </a:t>
              </a:r>
              <a:r>
                <a:rPr lang="en-US" sz="2800" dirty="0"/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2,8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</a:t>
              </a:r>
              <a:r>
                <a:rPr lang="en-US" sz="2800" dirty="0">
                  <a:solidFill>
                    <a:srgbClr val="FF0066"/>
                  </a:solidFill>
                </a:rPr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5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256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{</a:t>
            </a:r>
            <a:r>
              <a:rPr lang="en-US" dirty="0"/>
              <a:t>1,3,5,7,9}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1,3,7,9}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1,3,5,7}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622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</a:t>
            </a:r>
            <a:r>
              <a:rPr lang="en-US" dirty="0" smtClean="0"/>
              <a:t>        </a:t>
            </a:r>
            <a:r>
              <a:rPr lang="en-US" dirty="0"/>
              <a:t>{5}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EE0F835-163B-4766-A4E2-20265D939167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435476"/>
            <a:chOff x="2880" y="1035"/>
            <a:chExt cx="2058" cy="2794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</a:t>
              </a:r>
              <a:r>
                <a:rPr lang="en-US" sz="2800" dirty="0" smtClean="0"/>
                <a:t> 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</a:t>
              </a:r>
              <a:r>
                <a:rPr lang="en-US" sz="2800" dirty="0" smtClean="0"/>
                <a:t>    </a:t>
              </a:r>
              <a:r>
                <a:rPr lang="en-US" sz="2800" dirty="0"/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2,6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</a:t>
              </a:r>
              <a:r>
                <a:rPr lang="en-US" sz="2800" dirty="0" smtClean="0"/>
                <a:t>    </a:t>
              </a:r>
              <a:r>
                <a:rPr lang="en-US" sz="2800" dirty="0"/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4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2512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</a:t>
            </a:r>
            <a:r>
              <a:rPr lang="en-US" dirty="0" smtClean="0"/>
              <a:t>}           </a:t>
            </a:r>
            <a:r>
              <a:rPr lang="en-US" dirty="0"/>
              <a:t>{1,3,5,7,9}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1,3,7,9}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443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 {</a:t>
            </a:r>
            <a:r>
              <a:rPr lang="en-US" dirty="0"/>
              <a:t>1,3,5,7}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622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</a:t>
            </a:r>
            <a:r>
              <a:rPr lang="en-US" dirty="0" smtClean="0"/>
              <a:t>        </a:t>
            </a:r>
            <a:r>
              <a:rPr lang="en-US" dirty="0"/>
              <a:t>{5}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486400" y="3733800"/>
            <a:ext cx="2512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{</a:t>
            </a:r>
            <a:r>
              <a:rPr lang="en-US" dirty="0"/>
              <a:t>1,3,5,7,9}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BAC1D04-ABED-4B11-AA98-72EE2922CBE4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460876"/>
            <a:chOff x="2880" y="1035"/>
            <a:chExt cx="2058" cy="281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</a:t>
              </a:r>
              <a:r>
                <a:rPr lang="en-US" sz="2800" dirty="0" smtClean="0"/>
                <a:t>    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</a:t>
              </a:r>
              <a:r>
                <a:rPr lang="en-US" sz="2800" dirty="0" smtClean="0"/>
                <a:t>   </a:t>
              </a:r>
              <a:r>
                <a:rPr lang="en-US" sz="2800" dirty="0"/>
                <a:t>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2,6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</a:t>
              </a:r>
              <a:r>
                <a:rPr lang="en-US" sz="2800" dirty="0" smtClean="0"/>
                <a:t>   </a:t>
              </a:r>
              <a:r>
                <a:rPr lang="en-US" sz="2800" dirty="0"/>
                <a:t>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</a:t>
              </a:r>
              <a:r>
                <a:rPr lang="en-US" sz="2800" dirty="0" smtClean="0"/>
                <a:t>    </a:t>
              </a:r>
              <a:r>
                <a:rPr lang="en-US" sz="2800" dirty="0"/>
                <a:t>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5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43600" y="1752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	   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419600" y="220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486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58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419600" y="2209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{1}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193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{1,3,5,7,9}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41148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   {1,3,7,9}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86400" y="4114800"/>
            <a:ext cx="1866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  </a:t>
            </a:r>
            <a:r>
              <a:rPr lang="en-US" dirty="0" smtClean="0"/>
              <a:t>        </a:t>
            </a:r>
            <a:r>
              <a:rPr lang="en-US" dirty="0"/>
              <a:t>{5}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486400" y="3352800"/>
            <a:ext cx="256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{</a:t>
            </a:r>
            <a:r>
              <a:rPr lang="en-US" dirty="0"/>
              <a:t>1,3,5,7,9}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038600" y="3352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{2,4,6,8}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486400" y="2971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1,3,7,9}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419600" y="2971800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{5}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267200" y="259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86400" y="2590800"/>
            <a:ext cx="2390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 </a:t>
            </a:r>
            <a:r>
              <a:rPr lang="en-US" dirty="0" smtClean="0"/>
              <a:t>          {</a:t>
            </a:r>
            <a:r>
              <a:rPr lang="en-US" dirty="0"/>
              <a:t>1,3,5,7}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{1,3,5,7}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791200" y="220980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{2,4}       </a:t>
            </a:r>
            <a:r>
              <a:rPr lang="en-US" dirty="0" smtClean="0"/>
              <a:t>      {</a:t>
            </a:r>
            <a:r>
              <a:rPr lang="en-US" dirty="0"/>
              <a:t>5}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486400" y="3733800"/>
            <a:ext cx="2565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{2,4,6,8} </a:t>
            </a:r>
            <a:r>
              <a:rPr lang="en-US" dirty="0" smtClean="0"/>
              <a:t>           {</a:t>
            </a:r>
            <a:r>
              <a:rPr lang="en-US" dirty="0"/>
              <a:t>1,3,5,7,9}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74B16FE-6C33-4189-B059-2A25DBA23A4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Example</a:t>
            </a:r>
            <a:r>
              <a:rPr lang="en-US" smtClean="0"/>
              <a:t>: Subset Construction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4800" y="1752600"/>
            <a:ext cx="3267075" cy="4500564"/>
            <a:chOff x="2880" y="1035"/>
            <a:chExt cx="2058" cy="283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168" y="1056"/>
              <a:ext cx="1770" cy="2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800" dirty="0"/>
                <a:t>       r        </a:t>
              </a:r>
              <a:r>
                <a:rPr lang="en-US" sz="2800" dirty="0" smtClean="0"/>
                <a:t>   </a:t>
              </a:r>
              <a:r>
                <a:rPr lang="en-US" sz="2800" dirty="0"/>
                <a:t>b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4,6       1,3,5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2,6     </a:t>
              </a:r>
              <a:r>
                <a:rPr lang="en-US" sz="2800" dirty="0" smtClean="0">
                  <a:solidFill>
                    <a:srgbClr val="FF0066"/>
                  </a:solidFill>
                </a:rPr>
                <a:t>   </a:t>
              </a:r>
              <a:r>
                <a:rPr lang="en-US" sz="2800" dirty="0">
                  <a:solidFill>
                    <a:srgbClr val="FF0066"/>
                  </a:solidFill>
                </a:rPr>
                <a:t>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2,8       1,5,7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2,4,6,8  1,3,7,9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2,8        3,5,9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4,8        5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/>
                <a:t>4,6        5,7,9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dirty="0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20" y="1035"/>
              <a:ext cx="1776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40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28" y="1035"/>
              <a:ext cx="0" cy="2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120" y="132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880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80" y="358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3581400" y="1752600"/>
            <a:ext cx="4575175" cy="3200400"/>
            <a:chOff x="2256" y="1104"/>
            <a:chExt cx="2882" cy="2016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32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456" y="2832"/>
              <a:ext cx="1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</a:t>
              </a:r>
              <a:r>
                <a:rPr lang="en-US" dirty="0" smtClean="0"/>
                <a:t>            {</a:t>
              </a:r>
              <a:r>
                <a:rPr lang="en-US" dirty="0"/>
                <a:t>1,3,5,7,9}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2592"/>
              <a:ext cx="1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    </a:t>
              </a:r>
              <a:r>
                <a:rPr lang="en-US" dirty="0" smtClean="0"/>
                <a:t>         {</a:t>
              </a:r>
              <a:r>
                <a:rPr lang="en-US" dirty="0"/>
                <a:t>5}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456" y="2112"/>
              <a:ext cx="1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</a:t>
              </a:r>
              <a:r>
                <a:rPr lang="en-US" dirty="0" smtClean="0"/>
                <a:t>             {1,3,5,7,9</a:t>
              </a:r>
              <a:r>
                <a:rPr lang="en-US" dirty="0"/>
                <a:t>}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456" y="1872"/>
              <a:ext cx="1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 </a:t>
              </a:r>
              <a:r>
                <a:rPr lang="en-US" dirty="0" smtClean="0"/>
                <a:t>           {</a:t>
              </a:r>
              <a:r>
                <a:rPr lang="en-US" dirty="0"/>
                <a:t>1,3,7,9}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456" y="1632"/>
              <a:ext cx="15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 </a:t>
              </a:r>
              <a:r>
                <a:rPr lang="en-US" dirty="0" smtClean="0"/>
                <a:t>           {</a:t>
              </a:r>
              <a:r>
                <a:rPr lang="en-US" dirty="0"/>
                <a:t>1,3,5,7}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648" y="1392"/>
              <a:ext cx="105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{2,4}     </a:t>
              </a:r>
              <a:r>
                <a:rPr lang="en-US" dirty="0" smtClean="0"/>
                <a:t>          </a:t>
              </a:r>
              <a:r>
                <a:rPr lang="en-US" dirty="0"/>
                <a:t>{5}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456" y="2352"/>
              <a:ext cx="1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{2,4,6,8} </a:t>
              </a:r>
              <a:r>
                <a:rPr lang="en-US" dirty="0" smtClean="0"/>
                <a:t>            {</a:t>
              </a:r>
              <a:r>
                <a:rPr lang="en-US" dirty="0"/>
                <a:t>1,3,5,7,9}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772400" cy="584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2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478679E3-5938-485E-8861-230C6F89F5B2}" type="slidenum">
              <a:rPr lang="en-US" smtClean="0"/>
              <a:pPr/>
              <a:t>85</a:t>
            </a:fld>
            <a:endParaRPr lang="en-US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25563" y="1141413"/>
            <a:ext cx="6565900" cy="1436687"/>
            <a:chOff x="1130300" y="2933710"/>
            <a:chExt cx="6565900" cy="1436583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860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629400" y="3227293"/>
              <a:ext cx="1066800" cy="1143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434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781800" y="3379693"/>
              <a:ext cx="762000" cy="838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48000" y="3836893"/>
              <a:ext cx="12954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092700" y="3830543"/>
              <a:ext cx="1524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282700" y="3830543"/>
              <a:ext cx="9906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30300" y="3373343"/>
              <a:ext cx="914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Start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 rot="-1188195">
              <a:off x="2448677" y="2933710"/>
              <a:ext cx="308682" cy="479536"/>
            </a:xfrm>
            <a:custGeom>
              <a:avLst/>
              <a:gdLst>
                <a:gd name="T0" fmla="*/ 2147483647 w 528"/>
                <a:gd name="T1" fmla="*/ 2147483647 h 536"/>
                <a:gd name="T2" fmla="*/ 2147483647 w 528"/>
                <a:gd name="T3" fmla="*/ 2147483647 h 536"/>
                <a:gd name="T4" fmla="*/ 0 w 528"/>
                <a:gd name="T5" fmla="*/ 2147483647 h 536"/>
                <a:gd name="T6" fmla="*/ 0 60000 65536"/>
                <a:gd name="T7" fmla="*/ 0 60000 65536"/>
                <a:gd name="T8" fmla="*/ 0 60000 65536"/>
                <a:gd name="T9" fmla="*/ 0 w 528"/>
                <a:gd name="T10" fmla="*/ 0 h 536"/>
                <a:gd name="T11" fmla="*/ 528 w 528"/>
                <a:gd name="T12" fmla="*/ 536 h 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536">
                  <a:moveTo>
                    <a:pt x="288" y="536"/>
                  </a:moveTo>
                  <a:cubicBezTo>
                    <a:pt x="408" y="276"/>
                    <a:pt x="528" y="16"/>
                    <a:pt x="480" y="8"/>
                  </a:cubicBezTo>
                  <a:cubicBezTo>
                    <a:pt x="432" y="0"/>
                    <a:pt x="80" y="408"/>
                    <a:pt x="0" y="4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00724" y="3067701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0,1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52800" y="345589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15000" y="3455893"/>
              <a:ext cx="304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</p:grpSp>
      <p:graphicFrame>
        <p:nvGraphicFramePr>
          <p:cNvPr id="19" name="Group 17"/>
          <p:cNvGraphicFramePr>
            <a:graphicFrameLocks noGrp="1"/>
          </p:cNvGraphicFramePr>
          <p:nvPr/>
        </p:nvGraphicFramePr>
        <p:xfrm>
          <a:off x="457200" y="3441700"/>
          <a:ext cx="4267200" cy="3264535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Gulim" pitchFamily="34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*{q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{q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,q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lim" pitchFamily="34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0800" y="2527300"/>
            <a:ext cx="9223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D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}, 0)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0)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, 0) = 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q</a:t>
            </a:r>
            <a:r>
              <a:rPr lang="en-US" baseline="-25000">
                <a:solidFill>
                  <a:srgbClr val="0000CC"/>
                </a:solidFill>
              </a:rPr>
              <a:t>1</a:t>
            </a:r>
            <a:r>
              <a:rPr lang="en-US">
                <a:solidFill>
                  <a:srgbClr val="0000CC"/>
                </a:solidFill>
              </a:rPr>
              <a:t>} U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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{q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, q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}</a:t>
            </a:r>
          </a:p>
          <a:p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D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}, 1)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, 1)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>
                <a:solidFill>
                  <a:srgbClr val="0000CC"/>
                </a:solidFill>
              </a:rPr>
              <a:t> 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δ</a:t>
            </a:r>
            <a:r>
              <a:rPr lang="en-US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({q</a:t>
            </a:r>
            <a:r>
              <a:rPr lang="en-US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, 1) = {q</a:t>
            </a:r>
            <a:r>
              <a:rPr lang="en-US" baseline="-25000">
                <a:solidFill>
                  <a:srgbClr val="0000CC"/>
                </a:solidFill>
              </a:rPr>
              <a:t>0</a:t>
            </a:r>
            <a:r>
              <a:rPr lang="en-US">
                <a:solidFill>
                  <a:srgbClr val="0000CC"/>
                </a:solidFill>
              </a:rPr>
              <a:t>} U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 =</a:t>
            </a:r>
            <a:r>
              <a:rPr lang="en-US">
                <a:solidFill>
                  <a:srgbClr val="0000CC"/>
                </a:solidFill>
                <a:latin typeface="Lucida Sans Unicode" pitchFamily="34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{q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28600" y="1981200"/>
            <a:ext cx="44196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NFA N Accepts all strings that end in 01</a:t>
            </a:r>
          </a:p>
          <a:p>
            <a:r>
              <a:rPr lang="en-US" smtClean="0"/>
              <a:t>N’s set of states: </a:t>
            </a:r>
            <a:r>
              <a:rPr lang="en-US" smtClean="0">
                <a:solidFill>
                  <a:srgbClr val="0000CC"/>
                </a:solidFill>
              </a:rPr>
              <a:t>{q</a:t>
            </a:r>
            <a:r>
              <a:rPr lang="en-US" baseline="-25000" smtClean="0">
                <a:solidFill>
                  <a:srgbClr val="0000CC"/>
                </a:solidFill>
              </a:rPr>
              <a:t>0</a:t>
            </a:r>
            <a:r>
              <a:rPr lang="en-US" smtClean="0">
                <a:solidFill>
                  <a:srgbClr val="0000CC"/>
                </a:solidFill>
              </a:rPr>
              <a:t>, q</a:t>
            </a:r>
            <a:r>
              <a:rPr lang="en-US" baseline="-25000" smtClean="0">
                <a:solidFill>
                  <a:srgbClr val="0000CC"/>
                </a:solidFill>
              </a:rPr>
              <a:t>1</a:t>
            </a:r>
            <a:r>
              <a:rPr lang="en-US" smtClean="0">
                <a:solidFill>
                  <a:srgbClr val="0000CC"/>
                </a:solidFill>
              </a:rPr>
              <a:t>, q</a:t>
            </a:r>
            <a:r>
              <a:rPr lang="en-US" baseline="-25000" smtClean="0">
                <a:solidFill>
                  <a:srgbClr val="0000CC"/>
                </a:solidFill>
              </a:rPr>
              <a:t>2</a:t>
            </a:r>
            <a:r>
              <a:rPr lang="en-US" smtClean="0">
                <a:solidFill>
                  <a:srgbClr val="0000CC"/>
                </a:solidFill>
              </a:rPr>
              <a:t>} =03</a:t>
            </a:r>
          </a:p>
          <a:p>
            <a:r>
              <a:rPr lang="en-US" dirty="0" smtClean="0"/>
              <a:t>Subset construction: DFA need </a:t>
            </a:r>
            <a:r>
              <a:rPr lang="en-US" dirty="0" smtClean="0">
                <a:solidFill>
                  <a:srgbClr val="0000CC"/>
                </a:solidFill>
              </a:rPr>
              <a:t>2</a:t>
            </a:r>
            <a:r>
              <a:rPr lang="en-US" baseline="30000" dirty="0" smtClean="0">
                <a:solidFill>
                  <a:srgbClr val="0000CC"/>
                </a:solidFill>
              </a:rPr>
              <a:t>3</a:t>
            </a:r>
            <a:r>
              <a:rPr lang="en-US" dirty="0" smtClean="0">
                <a:solidFill>
                  <a:srgbClr val="0000CC"/>
                </a:solidFill>
              </a:rPr>
              <a:t> = 8</a:t>
            </a:r>
            <a:r>
              <a:rPr lang="en-US" sz="2800" dirty="0" smtClean="0"/>
              <a:t> states</a:t>
            </a:r>
          </a:p>
          <a:p>
            <a:r>
              <a:rPr lang="en-US" sz="2800" dirty="0" smtClean="0"/>
              <a:t>Assign new names: A for </a:t>
            </a:r>
            <a:r>
              <a:rPr lang="en-US" sz="2800" dirty="0" smtClean="0">
                <a:sym typeface="Symbol" pitchFamily="18" charset="2"/>
              </a:rPr>
              <a:t></a:t>
            </a:r>
            <a:r>
              <a:rPr lang="en-US" sz="2800" dirty="0" smtClean="0"/>
              <a:t> , B for {q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8A4AFDB7-63D0-4272-B4D8-FE38725A6E71}" type="slidenum">
              <a:rPr lang="en-US" smtClean="0"/>
              <a:pPr/>
              <a:t>86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1447800"/>
          <a:ext cx="335280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0452"/>
                <a:gridCol w="862149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*D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*F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*G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*H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7E83C543-B001-40BF-AB24-49E9A024A5FD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3454400" y="2054225"/>
            <a:ext cx="7620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7797800" y="1901825"/>
            <a:ext cx="1066800" cy="1143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8"/>
          <p:cNvSpPr>
            <a:spLocks noChangeArrowheads="1"/>
          </p:cNvSpPr>
          <p:nvPr/>
        </p:nvSpPr>
        <p:spPr bwMode="auto">
          <a:xfrm>
            <a:off x="5511800" y="2054225"/>
            <a:ext cx="7620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7950200" y="2054225"/>
            <a:ext cx="762000" cy="838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4216400" y="2511425"/>
            <a:ext cx="1295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6261100" y="2505075"/>
            <a:ext cx="1524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451100" y="2505075"/>
            <a:ext cx="990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298700" y="204787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 rot="20411805">
            <a:off x="3711575" y="1625600"/>
            <a:ext cx="274638" cy="457200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898900" y="162718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4521200" y="2130425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6883400" y="21304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 rot="20411805">
            <a:off x="5753100" y="1708150"/>
            <a:ext cx="182563" cy="365125"/>
          </a:xfrm>
          <a:custGeom>
            <a:avLst/>
            <a:gdLst>
              <a:gd name="T0" fmla="*/ 2147483647 w 528"/>
              <a:gd name="T1" fmla="*/ 2147483647 h 536"/>
              <a:gd name="T2" fmla="*/ 2147483647 w 528"/>
              <a:gd name="T3" fmla="*/ 2147483647 h 536"/>
              <a:gd name="T4" fmla="*/ 0 w 528"/>
              <a:gd name="T5" fmla="*/ 2147483647 h 536"/>
              <a:gd name="T6" fmla="*/ 0 60000 65536"/>
              <a:gd name="T7" fmla="*/ 0 60000 65536"/>
              <a:gd name="T8" fmla="*/ 0 60000 65536"/>
              <a:gd name="T9" fmla="*/ 0 w 528"/>
              <a:gd name="T10" fmla="*/ 0 h 536"/>
              <a:gd name="T11" fmla="*/ 528 w 528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536">
                <a:moveTo>
                  <a:pt x="288" y="536"/>
                </a:moveTo>
                <a:cubicBezTo>
                  <a:pt x="408" y="276"/>
                  <a:pt x="528" y="16"/>
                  <a:pt x="480" y="8"/>
                </a:cubicBezTo>
                <a:cubicBezTo>
                  <a:pt x="432" y="0"/>
                  <a:pt x="80" y="408"/>
                  <a:pt x="0" y="488"/>
                </a:cubicBez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969000" y="1736725"/>
            <a:ext cx="15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" name="Freeform 32"/>
          <p:cNvSpPr>
            <a:spLocks noChangeArrowheads="1"/>
          </p:cNvSpPr>
          <p:nvPr/>
        </p:nvSpPr>
        <p:spPr bwMode="auto">
          <a:xfrm>
            <a:off x="5969000" y="2816225"/>
            <a:ext cx="1905000" cy="32385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33"/>
          <p:cNvSpPr>
            <a:spLocks noChangeArrowheads="1"/>
          </p:cNvSpPr>
          <p:nvPr/>
        </p:nvSpPr>
        <p:spPr bwMode="auto">
          <a:xfrm>
            <a:off x="3987800" y="2968625"/>
            <a:ext cx="4038600" cy="533400"/>
          </a:xfrm>
          <a:custGeom>
            <a:avLst/>
            <a:gdLst>
              <a:gd name="T0" fmla="*/ 2147483647 w 1622"/>
              <a:gd name="T1" fmla="*/ 2147483647 h 272"/>
              <a:gd name="T2" fmla="*/ 2147483647 w 1622"/>
              <a:gd name="T3" fmla="*/ 2147483647 h 272"/>
              <a:gd name="T4" fmla="*/ 2147483647 w 1622"/>
              <a:gd name="T5" fmla="*/ 2147483647 h 272"/>
              <a:gd name="T6" fmla="*/ 2147483647 w 1622"/>
              <a:gd name="T7" fmla="*/ 2147483647 h 272"/>
              <a:gd name="T8" fmla="*/ 2147483647 w 1622"/>
              <a:gd name="T9" fmla="*/ 2147483647 h 272"/>
              <a:gd name="T10" fmla="*/ 2147483647 w 1622"/>
              <a:gd name="T11" fmla="*/ 2147483647 h 272"/>
              <a:gd name="T12" fmla="*/ 2147483647 w 1622"/>
              <a:gd name="T13" fmla="*/ 2147483647 h 272"/>
              <a:gd name="T14" fmla="*/ 2147483647 w 1622"/>
              <a:gd name="T15" fmla="*/ 2147483647 h 272"/>
              <a:gd name="T16" fmla="*/ 2147483647 w 1622"/>
              <a:gd name="T17" fmla="*/ 2147483647 h 272"/>
              <a:gd name="T18" fmla="*/ 2147483647 w 1622"/>
              <a:gd name="T19" fmla="*/ 2147483647 h 272"/>
              <a:gd name="T20" fmla="*/ 2147483647 w 1622"/>
              <a:gd name="T21" fmla="*/ 2147483647 h 272"/>
              <a:gd name="T22" fmla="*/ 2147483647 w 1622"/>
              <a:gd name="T23" fmla="*/ 2147483647 h 272"/>
              <a:gd name="T24" fmla="*/ 2147483647 w 1622"/>
              <a:gd name="T25" fmla="*/ 2147483647 h 272"/>
              <a:gd name="T26" fmla="*/ 2147483647 w 1622"/>
              <a:gd name="T27" fmla="*/ 2147483647 h 272"/>
              <a:gd name="T28" fmla="*/ 2147483647 w 1622"/>
              <a:gd name="T29" fmla="*/ 2147483647 h 272"/>
              <a:gd name="T30" fmla="*/ 2147483647 w 1622"/>
              <a:gd name="T31" fmla="*/ 2147483647 h 272"/>
              <a:gd name="T32" fmla="*/ 2147483647 w 1622"/>
              <a:gd name="T33" fmla="*/ 2147483647 h 272"/>
              <a:gd name="T34" fmla="*/ 2147483647 w 1622"/>
              <a:gd name="T35" fmla="*/ 2147483647 h 272"/>
              <a:gd name="T36" fmla="*/ 2147483647 w 1622"/>
              <a:gd name="T37" fmla="*/ 2147483647 h 272"/>
              <a:gd name="T38" fmla="*/ 2147483647 w 1622"/>
              <a:gd name="T39" fmla="*/ 2147483647 h 272"/>
              <a:gd name="T40" fmla="*/ 2147483647 w 1622"/>
              <a:gd name="T41" fmla="*/ 2147483647 h 272"/>
              <a:gd name="T42" fmla="*/ 2147483647 w 1622"/>
              <a:gd name="T43" fmla="*/ 2147483647 h 272"/>
              <a:gd name="T44" fmla="*/ 2147483647 w 1622"/>
              <a:gd name="T45" fmla="*/ 2147483647 h 272"/>
              <a:gd name="T46" fmla="*/ 2147483647 w 1622"/>
              <a:gd name="T47" fmla="*/ 2147483647 h 272"/>
              <a:gd name="T48" fmla="*/ 2147483647 w 1622"/>
              <a:gd name="T49" fmla="*/ 2147483647 h 272"/>
              <a:gd name="T50" fmla="*/ 2147483647 w 1622"/>
              <a:gd name="T51" fmla="*/ 2147483647 h 272"/>
              <a:gd name="T52" fmla="*/ 2147483647 w 1622"/>
              <a:gd name="T53" fmla="*/ 2147483647 h 272"/>
              <a:gd name="T54" fmla="*/ 2147483647 w 1622"/>
              <a:gd name="T55" fmla="*/ 2147483647 h 272"/>
              <a:gd name="T56" fmla="*/ 2147483647 w 1622"/>
              <a:gd name="T57" fmla="*/ 2147483647 h 272"/>
              <a:gd name="T58" fmla="*/ 2147483647 w 1622"/>
              <a:gd name="T59" fmla="*/ 2147483647 h 272"/>
              <a:gd name="T60" fmla="*/ 2147483647 w 1622"/>
              <a:gd name="T61" fmla="*/ 2147483647 h 272"/>
              <a:gd name="T62" fmla="*/ 2147483647 w 1622"/>
              <a:gd name="T63" fmla="*/ 2147483647 h 272"/>
              <a:gd name="T64" fmla="*/ 2147483647 w 1622"/>
              <a:gd name="T65" fmla="*/ 2147483647 h 272"/>
              <a:gd name="T66" fmla="*/ 2147483647 w 1622"/>
              <a:gd name="T67" fmla="*/ 2147483647 h 272"/>
              <a:gd name="T68" fmla="*/ 2147483647 w 1622"/>
              <a:gd name="T69" fmla="*/ 2147483647 h 272"/>
              <a:gd name="T70" fmla="*/ 2147483647 w 1622"/>
              <a:gd name="T71" fmla="*/ 2147483647 h 272"/>
              <a:gd name="T72" fmla="*/ 2147483647 w 1622"/>
              <a:gd name="T73" fmla="*/ 2147483647 h 272"/>
              <a:gd name="T74" fmla="*/ 2147483647 w 1622"/>
              <a:gd name="T75" fmla="*/ 2147483647 h 272"/>
              <a:gd name="T76" fmla="*/ 2147483647 w 1622"/>
              <a:gd name="T77" fmla="*/ 2147483647 h 272"/>
              <a:gd name="T78" fmla="*/ 2147483647 w 1622"/>
              <a:gd name="T79" fmla="*/ 2147483647 h 272"/>
              <a:gd name="T80" fmla="*/ 2147483647 w 1622"/>
              <a:gd name="T81" fmla="*/ 2147483647 h 272"/>
              <a:gd name="T82" fmla="*/ 2147483647 w 1622"/>
              <a:gd name="T83" fmla="*/ 2147483647 h 272"/>
              <a:gd name="T84" fmla="*/ 2147483647 w 1622"/>
              <a:gd name="T85" fmla="*/ 2147483647 h 272"/>
              <a:gd name="T86" fmla="*/ 2147483647 w 1622"/>
              <a:gd name="T87" fmla="*/ 2147483647 h 272"/>
              <a:gd name="T88" fmla="*/ 2147483647 w 1622"/>
              <a:gd name="T89" fmla="*/ 2147483647 h 272"/>
              <a:gd name="T90" fmla="*/ 2147483647 w 1622"/>
              <a:gd name="T91" fmla="*/ 2147483647 h 272"/>
              <a:gd name="T92" fmla="*/ 2147483647 w 1622"/>
              <a:gd name="T93" fmla="*/ 2147483647 h 272"/>
              <a:gd name="T94" fmla="*/ 2147483647 w 1622"/>
              <a:gd name="T95" fmla="*/ 2147483647 h 272"/>
              <a:gd name="T96" fmla="*/ 0 w 1622"/>
              <a:gd name="T97" fmla="*/ 0 h 2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622"/>
              <a:gd name="T148" fmla="*/ 0 h 272"/>
              <a:gd name="T149" fmla="*/ 1622 w 1622"/>
              <a:gd name="T150" fmla="*/ 272 h 2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622" h="272">
                <a:moveTo>
                  <a:pt x="1622" y="1"/>
                </a:moveTo>
                <a:lnTo>
                  <a:pt x="1592" y="22"/>
                </a:lnTo>
                <a:lnTo>
                  <a:pt x="1562" y="43"/>
                </a:lnTo>
                <a:lnTo>
                  <a:pt x="1531" y="63"/>
                </a:lnTo>
                <a:lnTo>
                  <a:pt x="1501" y="82"/>
                </a:lnTo>
                <a:lnTo>
                  <a:pt x="1469" y="100"/>
                </a:lnTo>
                <a:lnTo>
                  <a:pt x="1437" y="117"/>
                </a:lnTo>
                <a:lnTo>
                  <a:pt x="1405" y="133"/>
                </a:lnTo>
                <a:lnTo>
                  <a:pt x="1372" y="149"/>
                </a:lnTo>
                <a:lnTo>
                  <a:pt x="1339" y="164"/>
                </a:lnTo>
                <a:lnTo>
                  <a:pt x="1306" y="177"/>
                </a:lnTo>
                <a:lnTo>
                  <a:pt x="1272" y="190"/>
                </a:lnTo>
                <a:lnTo>
                  <a:pt x="1238" y="202"/>
                </a:lnTo>
                <a:lnTo>
                  <a:pt x="1204" y="213"/>
                </a:lnTo>
                <a:lnTo>
                  <a:pt x="1169" y="223"/>
                </a:lnTo>
                <a:lnTo>
                  <a:pt x="1134" y="232"/>
                </a:lnTo>
                <a:lnTo>
                  <a:pt x="1099" y="240"/>
                </a:lnTo>
                <a:lnTo>
                  <a:pt x="1064" y="248"/>
                </a:lnTo>
                <a:lnTo>
                  <a:pt x="1028" y="254"/>
                </a:lnTo>
                <a:lnTo>
                  <a:pt x="993" y="259"/>
                </a:lnTo>
                <a:lnTo>
                  <a:pt x="957" y="264"/>
                </a:lnTo>
                <a:lnTo>
                  <a:pt x="921" y="267"/>
                </a:lnTo>
                <a:lnTo>
                  <a:pt x="884" y="270"/>
                </a:lnTo>
                <a:lnTo>
                  <a:pt x="848" y="271"/>
                </a:lnTo>
                <a:lnTo>
                  <a:pt x="812" y="272"/>
                </a:lnTo>
                <a:lnTo>
                  <a:pt x="775" y="271"/>
                </a:lnTo>
                <a:lnTo>
                  <a:pt x="738" y="270"/>
                </a:lnTo>
                <a:lnTo>
                  <a:pt x="702" y="267"/>
                </a:lnTo>
                <a:lnTo>
                  <a:pt x="666" y="264"/>
                </a:lnTo>
                <a:lnTo>
                  <a:pt x="630" y="259"/>
                </a:lnTo>
                <a:lnTo>
                  <a:pt x="594" y="254"/>
                </a:lnTo>
                <a:lnTo>
                  <a:pt x="558" y="248"/>
                </a:lnTo>
                <a:lnTo>
                  <a:pt x="523" y="240"/>
                </a:lnTo>
                <a:lnTo>
                  <a:pt x="488" y="232"/>
                </a:lnTo>
                <a:lnTo>
                  <a:pt x="453" y="223"/>
                </a:lnTo>
                <a:lnTo>
                  <a:pt x="418" y="213"/>
                </a:lnTo>
                <a:lnTo>
                  <a:pt x="384" y="202"/>
                </a:lnTo>
                <a:lnTo>
                  <a:pt x="350" y="190"/>
                </a:lnTo>
                <a:lnTo>
                  <a:pt x="316" y="177"/>
                </a:lnTo>
                <a:lnTo>
                  <a:pt x="283" y="164"/>
                </a:lnTo>
                <a:lnTo>
                  <a:pt x="250" y="149"/>
                </a:lnTo>
                <a:lnTo>
                  <a:pt x="217" y="133"/>
                </a:lnTo>
                <a:lnTo>
                  <a:pt x="185" y="117"/>
                </a:lnTo>
                <a:lnTo>
                  <a:pt x="153" y="100"/>
                </a:lnTo>
                <a:lnTo>
                  <a:pt x="121" y="82"/>
                </a:lnTo>
                <a:lnTo>
                  <a:pt x="91" y="63"/>
                </a:lnTo>
                <a:lnTo>
                  <a:pt x="60" y="43"/>
                </a:lnTo>
                <a:lnTo>
                  <a:pt x="30" y="2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34"/>
          <p:cNvSpPr>
            <a:spLocks noChangeArrowheads="1"/>
          </p:cNvSpPr>
          <p:nvPr/>
        </p:nvSpPr>
        <p:spPr bwMode="auto">
          <a:xfrm>
            <a:off x="3835400" y="2892425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35"/>
          <p:cNvSpPr>
            <a:spLocks noChangeArrowheads="1"/>
          </p:cNvSpPr>
          <p:nvPr/>
        </p:nvSpPr>
        <p:spPr bwMode="auto">
          <a:xfrm>
            <a:off x="5969000" y="2816225"/>
            <a:ext cx="209550" cy="146050"/>
          </a:xfrm>
          <a:custGeom>
            <a:avLst/>
            <a:gdLst>
              <a:gd name="T0" fmla="*/ 2147483647 w 212"/>
              <a:gd name="T1" fmla="*/ 2147483647 h 158"/>
              <a:gd name="T2" fmla="*/ 0 w 212"/>
              <a:gd name="T3" fmla="*/ 0 h 158"/>
              <a:gd name="T4" fmla="*/ 2147483647 w 212"/>
              <a:gd name="T5" fmla="*/ 2147483647 h 158"/>
              <a:gd name="T6" fmla="*/ 2147483647 w 212"/>
              <a:gd name="T7" fmla="*/ 2147483647 h 158"/>
              <a:gd name="T8" fmla="*/ 2147483647 w 212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58"/>
              <a:gd name="T17" fmla="*/ 212 w 212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58">
                <a:moveTo>
                  <a:pt x="157" y="158"/>
                </a:moveTo>
                <a:lnTo>
                  <a:pt x="0" y="0"/>
                </a:lnTo>
                <a:lnTo>
                  <a:pt x="212" y="66"/>
                </a:lnTo>
                <a:lnTo>
                  <a:pt x="185" y="111"/>
                </a:lnTo>
                <a:lnTo>
                  <a:pt x="157" y="158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654800" y="28162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5283200" y="31210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1000" y="3184525"/>
          <a:ext cx="3352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90452"/>
                <a:gridCol w="862149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Symbol"/>
                        </a:rPr>
                        <a:t>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*D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*F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*G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*H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CC"/>
                          </a:solidFill>
                        </a:rPr>
                        <a:t>F</a:t>
                      </a:r>
                      <a:endParaRPr 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Cloud 26"/>
          <p:cNvSpPr/>
          <p:nvPr/>
        </p:nvSpPr>
        <p:spPr bwMode="auto">
          <a:xfrm>
            <a:off x="3860800" y="3657600"/>
            <a:ext cx="4876800" cy="271780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318000" y="4016375"/>
            <a:ext cx="4572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From 08 states, starting in start state B, can </a:t>
            </a:r>
            <a:r>
              <a:rPr lang="en-US" sz="2400" b="1" dirty="0" smtClean="0">
                <a:solidFill>
                  <a:srgbClr val="FF0000"/>
                </a:solidFill>
              </a:rPr>
              <a:t>only reach </a:t>
            </a:r>
            <a:r>
              <a:rPr lang="en-US" sz="2400" b="1" dirty="0">
                <a:solidFill>
                  <a:srgbClr val="FF0000"/>
                </a:solidFill>
              </a:rPr>
              <a:t>states B, E </a:t>
            </a:r>
            <a:r>
              <a:rPr lang="en-US" sz="2400" b="1" dirty="0" smtClean="0">
                <a:solidFill>
                  <a:srgbClr val="FF0000"/>
                </a:solidFill>
              </a:rPr>
              <a:t>&amp; F 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other 05 states are inaccessible from B </a:t>
            </a:r>
            <a:endParaRPr lang="en-US" sz="2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5257800" cy="4114800"/>
          </a:xfrm>
        </p:spPr>
        <p:txBody>
          <a:bodyPr/>
          <a:lstStyle/>
          <a:p>
            <a:r>
              <a:rPr lang="en-US" dirty="0" smtClean="0"/>
              <a:t>N = (Q, {a, b}, </a:t>
            </a:r>
            <a:r>
              <a:rPr lang="en-US" dirty="0" smtClean="0">
                <a:sym typeface="Symbol" pitchFamily="18" charset="2"/>
              </a:rPr>
              <a:t>, 1, {1}</a:t>
            </a:r>
            <a:r>
              <a:rPr lang="en-US" dirty="0" smtClean="0"/>
              <a:t>)</a:t>
            </a:r>
          </a:p>
          <a:p>
            <a:r>
              <a:rPr lang="en-US" dirty="0" smtClean="0"/>
              <a:t>Q = {1, 2, 3} = 03 states</a:t>
            </a:r>
          </a:p>
          <a:p>
            <a:r>
              <a:rPr lang="en-US" dirty="0" smtClean="0"/>
              <a:t>DFA states = 08</a:t>
            </a:r>
          </a:p>
          <a:p>
            <a:r>
              <a:rPr lang="en-US" dirty="0" smtClean="0"/>
              <a:t>{</a:t>
            </a:r>
            <a:r>
              <a:rPr lang="en-US" dirty="0" smtClean="0">
                <a:sym typeface="Symbol" pitchFamily="18" charset="2"/>
              </a:rPr>
              <a:t>, {1}, {2}, {3}, {1, 2}, {1, 3}, {2, 3}, {1, 2, 3}</a:t>
            </a:r>
            <a:r>
              <a:rPr lang="en-US" dirty="0" smtClean="0"/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CD69DEE2-A19D-45FA-A7B4-6E934EA19D71}" type="slidenum">
              <a:rPr lang="en-US" smtClean="0"/>
              <a:pPr/>
              <a:t>88</a:t>
            </a:fld>
            <a:endParaRPr lang="en-US" smtClean="0"/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737225" y="2001838"/>
            <a:ext cx="3155950" cy="3049587"/>
            <a:chOff x="3366406" y="1676400"/>
            <a:chExt cx="3155577" cy="305076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783870" y="3734594"/>
              <a:ext cx="730164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2</a:t>
              </a:r>
              <a:endParaRPr lang="en-US" b="1" baseline="-25000" dirty="0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495800" y="1981200"/>
              <a:ext cx="822960" cy="822960"/>
              <a:chOff x="6911788" y="4549588"/>
              <a:chExt cx="822960" cy="822960"/>
            </a:xfrm>
          </p:grpSpPr>
          <p:sp>
            <p:nvSpPr>
              <p:cNvPr id="22" name="Oval 29"/>
              <p:cNvSpPr>
                <a:spLocks noChangeArrowheads="1"/>
              </p:cNvSpPr>
              <p:nvPr/>
            </p:nvSpPr>
            <p:spPr bwMode="auto">
              <a:xfrm>
                <a:off x="6911788" y="4549588"/>
                <a:ext cx="822960" cy="8229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7010400" y="4648200"/>
                <a:ext cx="640080" cy="64008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/>
                  <a:t>1</a:t>
                </a:r>
                <a:endParaRPr lang="en-US" b="1" baseline="-25000"/>
              </a:p>
            </p:txBody>
          </p:sp>
        </p:grp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652136" y="3725065"/>
              <a:ext cx="731752" cy="7305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3</a:t>
              </a:r>
              <a:endParaRPr lang="en-US" b="1" baseline="-25000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894729" y="1676400"/>
              <a:ext cx="0" cy="3063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" name="Straight Arrow Connector 13"/>
            <p:cNvCxnSpPr>
              <a:cxnSpLocks noChangeShapeType="1"/>
              <a:endCxn id="23" idx="3"/>
            </p:cNvCxnSpPr>
            <p:nvPr/>
          </p:nvCxnSpPr>
          <p:spPr bwMode="auto">
            <a:xfrm flipV="1">
              <a:off x="4038600" y="2626155"/>
              <a:ext cx="649550" cy="1143055"/>
            </a:xfrm>
            <a:prstGeom prst="straightConnector1">
              <a:avLst/>
            </a:prstGeom>
            <a:noFill/>
            <a:ln w="28575" algn="ctr">
              <a:solidFill>
                <a:srgbClr val="3366FF"/>
              </a:solidFill>
              <a:round/>
              <a:headEnd type="arrow" w="med" len="med"/>
              <a:tailEnd/>
            </a:ln>
          </p:spPr>
        </p:cxnSp>
        <p:cxnSp>
          <p:nvCxnSpPr>
            <p:cNvPr id="13" name="Straight Arrow Connector 14"/>
            <p:cNvCxnSpPr>
              <a:cxnSpLocks noChangeShapeType="1"/>
            </p:cNvCxnSpPr>
            <p:nvPr/>
          </p:nvCxnSpPr>
          <p:spPr bwMode="auto">
            <a:xfrm>
              <a:off x="4545106" y="4110318"/>
              <a:ext cx="1143000" cy="0"/>
            </a:xfrm>
            <a:prstGeom prst="straightConnector1">
              <a:avLst/>
            </a:prstGeom>
            <a:noFill/>
            <a:ln w="28575" algn="ctr">
              <a:solidFill>
                <a:srgbClr val="FF9900"/>
              </a:solidFill>
              <a:round/>
              <a:headEnd/>
              <a:tailEnd type="arrow" w="med" len="med"/>
            </a:ln>
          </p:spPr>
        </p:cxnSp>
        <p:sp>
          <p:nvSpPr>
            <p:cNvPr id="14" name="Arc 13"/>
            <p:cNvSpPr/>
            <p:nvPr/>
          </p:nvSpPr>
          <p:spPr bwMode="auto">
            <a:xfrm rot="19413015">
              <a:off x="5410864" y="2362465"/>
              <a:ext cx="765085" cy="1537293"/>
            </a:xfrm>
            <a:prstGeom prst="arc">
              <a:avLst>
                <a:gd name="adj1" fmla="val 16200000"/>
                <a:gd name="adj2" fmla="val 5912048"/>
              </a:avLst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Arc 14"/>
            <p:cNvSpPr/>
            <p:nvPr/>
          </p:nvSpPr>
          <p:spPr bwMode="auto">
            <a:xfrm rot="19020589" flipH="1" flipV="1">
              <a:off x="5050545" y="2468868"/>
              <a:ext cx="801592" cy="141024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 rot="-915402">
              <a:off x="4966606" y="31495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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 rot="-1340747">
              <a:off x="5988583" y="2687830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00000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 rot="1107731">
              <a:off x="3949111" y="2997111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 rot="336192">
              <a:off x="3366406" y="4292513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4966606" y="421631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CC"/>
                  </a:solidFill>
                  <a:sym typeface="Symbol" pitchFamily="18" charset="2"/>
                </a:rPr>
                <a:t>a, b</a:t>
              </a:r>
              <a:endParaRPr lang="en-US">
                <a:solidFill>
                  <a:srgbClr val="0000CC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 bwMode="auto">
            <a:xfrm rot="18197850" flipH="1" flipV="1">
              <a:off x="3630492" y="4097593"/>
              <a:ext cx="800409" cy="458734"/>
            </a:xfrm>
            <a:prstGeom prst="arc">
              <a:avLst>
                <a:gd name="adj1" fmla="val 16647668"/>
                <a:gd name="adj2" fmla="val 5014955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638800" y="1905000"/>
            <a:ext cx="3352800" cy="3276600"/>
          </a:xfrm>
          <a:prstGeom prst="rect">
            <a:avLst/>
          </a:prstGeom>
          <a:noFill/>
          <a:ln w="28575" algn="ctr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D611E82-ED0C-440C-B159-AE06306404B3}" type="slidenum">
              <a:rPr lang="en-US" smtClean="0"/>
              <a:pPr/>
              <a:t>89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4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{3}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{1, 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{2,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Symbol"/>
                        </a:rPr>
                        <a:t>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98438" y="3910013"/>
            <a:ext cx="8097837" cy="2735262"/>
            <a:chOff x="199008" y="3909504"/>
            <a:chExt cx="8096632" cy="273550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8200" y="409239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1">
                  <a:sym typeface="Symbol" pitchFamily="18" charset="2"/>
                </a:rPr>
                <a:t></a:t>
              </a:r>
              <a:endParaRPr lang="en-US" b="1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38200" y="56388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832600" y="5562600"/>
              <a:ext cx="1463040" cy="533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914900" y="554990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59100" y="5575300"/>
              <a:ext cx="1097280" cy="64008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959600" y="4064000"/>
              <a:ext cx="1188720" cy="533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105400" y="4038600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49600" y="4038600"/>
              <a:ext cx="822960" cy="64008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 bwMode="auto">
            <a:xfrm rot="16862609">
              <a:off x="548948" y="4119905"/>
              <a:ext cx="439777" cy="333325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199008" y="3909504"/>
              <a:ext cx="5325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a, b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226694" y="4094178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{1}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014678" y="5673910"/>
              <a:ext cx="1005840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7068968" y="4108820"/>
              <a:ext cx="965200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2}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931210" y="5607420"/>
              <a:ext cx="1280160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cxnSp>
          <p:nvCxnSpPr>
            <p:cNvPr id="21" name="Straight Arrow Connector 22"/>
            <p:cNvCxnSpPr>
              <a:cxnSpLocks noChangeShapeType="1"/>
              <a:stCxn id="14" idx="2"/>
              <a:endCxn id="7" idx="6"/>
            </p:cNvCxnSpPr>
            <p:nvPr/>
          </p:nvCxnSpPr>
          <p:spPr bwMode="auto">
            <a:xfrm rot="10800000" flipV="1">
              <a:off x="1524000" y="4358640"/>
              <a:ext cx="1625600" cy="45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2" name="Straight Arrow Connector 23"/>
            <p:cNvCxnSpPr>
              <a:cxnSpLocks noChangeShapeType="1"/>
            </p:cNvCxnSpPr>
            <p:nvPr/>
          </p:nvCxnSpPr>
          <p:spPr bwMode="auto">
            <a:xfrm rot="10800000" flipV="1">
              <a:off x="3911286" y="4343400"/>
              <a:ext cx="1188720" cy="45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23" name="Straight Arrow Connector 25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rot="5400000" flipH="1" flipV="1">
              <a:off x="674595" y="5132295"/>
              <a:ext cx="1013010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26"/>
            <p:cNvCxnSpPr>
              <a:cxnSpLocks noChangeShapeType="1"/>
            </p:cNvCxnSpPr>
            <p:nvPr/>
          </p:nvCxnSpPr>
          <p:spPr bwMode="auto">
            <a:xfrm rot="10800000" flipV="1">
              <a:off x="1528488" y="5922084"/>
              <a:ext cx="1463040" cy="45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25" name="Straight Arrow Connector 28"/>
            <p:cNvCxnSpPr>
              <a:cxnSpLocks noChangeShapeType="1"/>
              <a:stCxn id="13" idx="3"/>
            </p:cNvCxnSpPr>
            <p:nvPr/>
          </p:nvCxnSpPr>
          <p:spPr bwMode="auto">
            <a:xfrm rot="5400000">
              <a:off x="2708952" y="3308934"/>
              <a:ext cx="1311930" cy="3681832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30"/>
            <p:cNvCxnSpPr>
              <a:cxnSpLocks noChangeShapeType="1"/>
              <a:stCxn id="11" idx="7"/>
              <a:endCxn id="13" idx="4"/>
            </p:cNvCxnSpPr>
            <p:nvPr/>
          </p:nvCxnSpPr>
          <p:spPr bwMode="auto">
            <a:xfrm rot="5400000" flipH="1" flipV="1">
              <a:off x="4123475" y="4344213"/>
              <a:ext cx="1097037" cy="155261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27" name="Straight Arrow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4980689" y="5077711"/>
              <a:ext cx="1013010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28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5942788" y="4268012"/>
              <a:ext cx="1097037" cy="1552613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sp>
          <p:nvSpPr>
            <p:cNvPr id="29" name="Arc 28"/>
            <p:cNvSpPr/>
            <p:nvPr/>
          </p:nvSpPr>
          <p:spPr bwMode="auto">
            <a:xfrm rot="21087155">
              <a:off x="5846493" y="5487620"/>
              <a:ext cx="1066641" cy="762068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Arc 29"/>
            <p:cNvSpPr/>
            <p:nvPr/>
          </p:nvSpPr>
          <p:spPr bwMode="auto">
            <a:xfrm rot="512845" flipV="1">
              <a:off x="5838556" y="5487620"/>
              <a:ext cx="1066641" cy="762068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Arc 30"/>
            <p:cNvSpPr/>
            <p:nvPr/>
          </p:nvSpPr>
          <p:spPr bwMode="auto">
            <a:xfrm rot="10292959">
              <a:off x="1122796" y="5297103"/>
              <a:ext cx="5726848" cy="1097060"/>
            </a:xfrm>
            <a:prstGeom prst="arc">
              <a:avLst>
                <a:gd name="adj1" fmla="val 11827429"/>
                <a:gd name="adj2" fmla="val 106811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Arc 31"/>
            <p:cNvSpPr/>
            <p:nvPr/>
          </p:nvSpPr>
          <p:spPr bwMode="auto">
            <a:xfrm rot="6335148">
              <a:off x="3892518" y="5759145"/>
              <a:ext cx="439777" cy="331739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Arc 32"/>
            <p:cNvSpPr/>
            <p:nvPr/>
          </p:nvSpPr>
          <p:spPr bwMode="auto">
            <a:xfrm>
              <a:off x="7357568" y="5235184"/>
              <a:ext cx="439672" cy="333405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Box 40"/>
            <p:cNvSpPr txBox="1">
              <a:spLocks noChangeArrowheads="1"/>
            </p:cNvSpPr>
            <p:nvPr/>
          </p:nvSpPr>
          <p:spPr bwMode="auto">
            <a:xfrm>
              <a:off x="2058282" y="4047390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4286220" y="40386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36" name="TextBox 42"/>
            <p:cNvSpPr txBox="1">
              <a:spLocks noChangeArrowheads="1"/>
            </p:cNvSpPr>
            <p:nvPr/>
          </p:nvSpPr>
          <p:spPr bwMode="auto">
            <a:xfrm>
              <a:off x="846336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829682" y="5833646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TextBox 44"/>
            <p:cNvSpPr txBox="1">
              <a:spLocks noChangeArrowheads="1"/>
            </p:cNvSpPr>
            <p:nvPr/>
          </p:nvSpPr>
          <p:spPr bwMode="auto">
            <a:xfrm>
              <a:off x="2751336" y="49530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 rot="-2302142">
              <a:off x="4279390" y="4929315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40" name="TextBox 46"/>
            <p:cNvSpPr txBox="1">
              <a:spLocks noChangeArrowheads="1"/>
            </p:cNvSpPr>
            <p:nvPr/>
          </p:nvSpPr>
          <p:spPr bwMode="auto">
            <a:xfrm>
              <a:off x="4235424" y="5739302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1" name="TextBox 47"/>
            <p:cNvSpPr txBox="1">
              <a:spLocks noChangeArrowheads="1"/>
            </p:cNvSpPr>
            <p:nvPr/>
          </p:nvSpPr>
          <p:spPr bwMode="auto">
            <a:xfrm rot="-1176816">
              <a:off x="4155619" y="630645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42" name="TextBox 48"/>
            <p:cNvSpPr txBox="1">
              <a:spLocks noChangeArrowheads="1"/>
            </p:cNvSpPr>
            <p:nvPr/>
          </p:nvSpPr>
          <p:spPr bwMode="auto">
            <a:xfrm>
              <a:off x="5487282" y="4766846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3" name="TextBox 49"/>
            <p:cNvSpPr txBox="1">
              <a:spLocks noChangeArrowheads="1"/>
            </p:cNvSpPr>
            <p:nvPr/>
          </p:nvSpPr>
          <p:spPr bwMode="auto">
            <a:xfrm rot="-1972762">
              <a:off x="6154938" y="4719674"/>
              <a:ext cx="5325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a, b</a:t>
              </a:r>
            </a:p>
          </p:txBody>
        </p:sp>
        <p:sp>
          <p:nvSpPr>
            <p:cNvPr id="44" name="TextBox 50"/>
            <p:cNvSpPr txBox="1">
              <a:spLocks noChangeArrowheads="1"/>
            </p:cNvSpPr>
            <p:nvPr/>
          </p:nvSpPr>
          <p:spPr bwMode="auto">
            <a:xfrm>
              <a:off x="7461222" y="4953000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5" name="TextBox 51"/>
            <p:cNvSpPr txBox="1">
              <a:spLocks noChangeArrowheads="1"/>
            </p:cNvSpPr>
            <p:nvPr/>
          </p:nvSpPr>
          <p:spPr bwMode="auto">
            <a:xfrm>
              <a:off x="6248400" y="5410200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46" name="TextBox 52"/>
            <p:cNvSpPr txBox="1">
              <a:spLocks noChangeArrowheads="1"/>
            </p:cNvSpPr>
            <p:nvPr/>
          </p:nvSpPr>
          <p:spPr bwMode="auto">
            <a:xfrm>
              <a:off x="6248400" y="5909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6019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Pattern</a:t>
            </a:r>
          </a:p>
          <a:p>
            <a:pPr marL="640080" algn="just"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pattern is a description of the form that the lexemes of a token may take.</a:t>
            </a:r>
          </a:p>
          <a:p>
            <a:pPr marL="640080" algn="just">
              <a:buFont typeface="Courier New" pitchFamily="49" charset="0"/>
              <a:buChar char="o"/>
            </a:pPr>
            <a:r>
              <a:rPr lang="en-US" dirty="0"/>
              <a:t>In the case of a keyword as a token, </a:t>
            </a:r>
            <a:r>
              <a:rPr lang="en-US" dirty="0">
                <a:solidFill>
                  <a:srgbClr val="0000FF"/>
                </a:solidFill>
              </a:rPr>
              <a:t>the pattern is just the sequence </a:t>
            </a:r>
            <a:r>
              <a:rPr lang="en-US" dirty="0" smtClean="0">
                <a:solidFill>
                  <a:srgbClr val="0000FF"/>
                </a:solidFill>
              </a:rPr>
              <a:t>of characters </a:t>
            </a:r>
            <a:r>
              <a:rPr lang="en-US" dirty="0">
                <a:solidFill>
                  <a:srgbClr val="0000FF"/>
                </a:solidFill>
              </a:rPr>
              <a:t>that form the keyword. </a:t>
            </a:r>
            <a:endParaRPr lang="en-US" dirty="0" smtClean="0">
              <a:solidFill>
                <a:srgbClr val="0000FF"/>
              </a:solidFill>
            </a:endParaRPr>
          </a:p>
          <a:p>
            <a:pPr marL="640080" algn="just">
              <a:buFont typeface="Courier New" pitchFamily="49" charset="0"/>
              <a:buChar char="o"/>
            </a:pPr>
            <a:r>
              <a:rPr lang="en-US" dirty="0" smtClean="0"/>
              <a:t>For </a:t>
            </a:r>
            <a:r>
              <a:rPr lang="en-US" dirty="0"/>
              <a:t>identifiers </a:t>
            </a:r>
            <a:r>
              <a:rPr lang="en-US" dirty="0" smtClean="0"/>
              <a:t>&amp; </a:t>
            </a:r>
            <a:r>
              <a:rPr lang="en-US" dirty="0"/>
              <a:t>some other tokens</a:t>
            </a:r>
            <a:r>
              <a:rPr lang="en-US" dirty="0" smtClean="0"/>
              <a:t>, the </a:t>
            </a:r>
            <a:r>
              <a:rPr lang="en-US" dirty="0"/>
              <a:t>pattern is a more complex structure that is matched by many strings.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Lexemes</a:t>
            </a:r>
          </a:p>
          <a:p>
            <a:pPr marL="731520" algn="just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lexeme is a </a:t>
            </a:r>
            <a:r>
              <a:rPr lang="en-US" dirty="0">
                <a:solidFill>
                  <a:srgbClr val="0000FF"/>
                </a:solidFill>
              </a:rPr>
              <a:t>sequence of characters in the source program that </a:t>
            </a:r>
            <a:r>
              <a:rPr lang="en-US" dirty="0" smtClean="0">
                <a:solidFill>
                  <a:srgbClr val="0000FF"/>
                </a:solidFill>
              </a:rPr>
              <a:t>matches the </a:t>
            </a:r>
            <a:r>
              <a:rPr lang="en-US" dirty="0">
                <a:solidFill>
                  <a:srgbClr val="0000FF"/>
                </a:solidFill>
              </a:rPr>
              <a:t>pattern for a token </a:t>
            </a:r>
            <a:r>
              <a:rPr lang="en-US" dirty="0" smtClean="0"/>
              <a:t>&amp; is </a:t>
            </a:r>
            <a:r>
              <a:rPr lang="en-US" dirty="0"/>
              <a:t>identified by the lexical analyzer as </a:t>
            </a:r>
            <a:r>
              <a:rPr lang="en-US" dirty="0" smtClean="0"/>
              <a:t>an instance </a:t>
            </a:r>
            <a:r>
              <a:rPr lang="en-US" dirty="0"/>
              <a:t>of that token.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C7FD746-7212-4454-B66B-2146B1A91A36}" type="slidenum">
              <a:rPr lang="en-US" smtClean="0"/>
              <a:pPr/>
              <a:t>90</a:t>
            </a:fld>
            <a:endParaRPr lang="en-US" smtClean="0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603375" y="2976563"/>
            <a:ext cx="6483350" cy="2900362"/>
            <a:chOff x="-66738" y="3287477"/>
            <a:chExt cx="6483413" cy="289996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040740" y="3871686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953000" y="5486400"/>
              <a:ext cx="1463675" cy="533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7454" y="5477330"/>
              <a:ext cx="9906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653130" y="5508162"/>
              <a:ext cx="685800" cy="5334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{2}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4836930" y="3287477"/>
              <a:ext cx="745021" cy="1107787"/>
              <a:chOff x="779310" y="3517490"/>
              <a:chExt cx="744690" cy="1108300"/>
            </a:xfrm>
          </p:grpSpPr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838200" y="4092390"/>
                <a:ext cx="685800" cy="533400"/>
              </a:xfrm>
              <a:prstGeom prst="ellipse">
                <a:avLst/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b="1">
                    <a:sym typeface="Symbol" pitchFamily="18" charset="2"/>
                  </a:rPr>
                  <a:t></a:t>
                </a:r>
                <a:endParaRPr lang="en-US" b="1"/>
              </a:p>
            </p:txBody>
          </p:sp>
          <p:sp>
            <p:nvSpPr>
              <p:cNvPr id="38" name="Arc 37"/>
              <p:cNvSpPr/>
              <p:nvPr/>
            </p:nvSpPr>
            <p:spPr bwMode="auto">
              <a:xfrm rot="20765564">
                <a:off x="854057" y="3830329"/>
                <a:ext cx="439547" cy="333484"/>
              </a:xfrm>
              <a:prstGeom prst="arc">
                <a:avLst>
                  <a:gd name="adj1" fmla="val 8021945"/>
                  <a:gd name="adj2" fmla="val 1967533"/>
                </a:avLst>
              </a:prstGeom>
              <a:noFill/>
              <a:ln w="19050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779310" y="3517490"/>
                <a:ext cx="532510" cy="3385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a, b</a:t>
                </a:r>
              </a:p>
            </p:txBody>
          </p:sp>
        </p:grp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5051425" y="5530850"/>
              <a:ext cx="1281113" cy="457200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rgbClr val="FF0000"/>
                  </a:solidFill>
                  <a:sym typeface="Symbol" pitchFamily="18" charset="2"/>
                </a:rPr>
                <a:t>{1, 2, 3}</a:t>
              </a:r>
              <a:endParaRPr lang="en-US" sz="1200" b="1">
                <a:solidFill>
                  <a:srgbClr val="FF0000"/>
                </a:solidFill>
              </a:endParaRPr>
            </a:p>
            <a:p>
              <a:endParaRPr lang="en-US" b="1"/>
            </a:p>
          </p:txBody>
        </p:sp>
        <p:cxnSp>
          <p:nvCxnSpPr>
            <p:cNvPr id="13" name="Straight Arrow Connector 19"/>
            <p:cNvCxnSpPr>
              <a:cxnSpLocks noChangeShapeType="1"/>
            </p:cNvCxnSpPr>
            <p:nvPr/>
          </p:nvCxnSpPr>
          <p:spPr bwMode="auto">
            <a:xfrm rot="10800000" flipV="1">
              <a:off x="1570448" y="4165602"/>
              <a:ext cx="1463040" cy="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3719280" y="4129320"/>
              <a:ext cx="1189038" cy="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15" name="Straight Arrow Connector 22"/>
            <p:cNvCxnSpPr>
              <a:cxnSpLocks noChangeShapeType="1"/>
            </p:cNvCxnSpPr>
            <p:nvPr/>
          </p:nvCxnSpPr>
          <p:spPr bwMode="auto">
            <a:xfrm rot="10800000" flipV="1">
              <a:off x="1371485" y="5787582"/>
              <a:ext cx="1554480" cy="0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16" name="Straight Arrow Connector 23"/>
            <p:cNvCxnSpPr>
              <a:cxnSpLocks noChangeShapeType="1"/>
              <a:stCxn id="7" idx="3"/>
            </p:cNvCxnSpPr>
            <p:nvPr/>
          </p:nvCxnSpPr>
          <p:spPr bwMode="auto">
            <a:xfrm rot="5400000">
              <a:off x="1554435" y="4067937"/>
              <a:ext cx="1327704" cy="1845772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cxnSp>
          <p:nvCxnSpPr>
            <p:cNvPr id="17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84982" y="5034076"/>
              <a:ext cx="1012825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 type="arrow" w="med" len="med"/>
              <a:tailEnd/>
            </a:ln>
          </p:spPr>
        </p:cxnSp>
        <p:sp>
          <p:nvSpPr>
            <p:cNvPr id="18" name="Arc 17"/>
            <p:cNvSpPr/>
            <p:nvPr/>
          </p:nvSpPr>
          <p:spPr bwMode="auto">
            <a:xfrm rot="21087155">
              <a:off x="3789337" y="5420783"/>
              <a:ext cx="1222387" cy="707928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Arc 18"/>
            <p:cNvSpPr/>
            <p:nvPr/>
          </p:nvSpPr>
          <p:spPr bwMode="auto">
            <a:xfrm rot="512845" flipV="1">
              <a:off x="3654398" y="5416021"/>
              <a:ext cx="1360501" cy="734912"/>
            </a:xfrm>
            <a:prstGeom prst="arc">
              <a:avLst>
                <a:gd name="adj1" fmla="val 12226339"/>
                <a:gd name="adj2" fmla="val 0"/>
              </a:avLst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5478454" y="5158882"/>
              <a:ext cx="439741" cy="333329"/>
            </a:xfrm>
            <a:prstGeom prst="arc">
              <a:avLst>
                <a:gd name="adj1" fmla="val 8021945"/>
                <a:gd name="adj2" fmla="val 1967533"/>
              </a:avLst>
            </a:prstGeom>
            <a:noFill/>
            <a:ln w="19050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2144484" y="3788220"/>
              <a:ext cx="2921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2" name="TextBox 33"/>
            <p:cNvSpPr txBox="1">
              <a:spLocks noChangeArrowheads="1"/>
            </p:cNvSpPr>
            <p:nvPr/>
          </p:nvSpPr>
          <p:spPr bwMode="auto">
            <a:xfrm>
              <a:off x="4170138" y="383540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3" name="TextBox 34"/>
            <p:cNvSpPr txBox="1">
              <a:spLocks noChangeArrowheads="1"/>
            </p:cNvSpPr>
            <p:nvPr/>
          </p:nvSpPr>
          <p:spPr bwMode="auto">
            <a:xfrm>
              <a:off x="1828800" y="48006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1990042" y="5746979"/>
              <a:ext cx="2921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3404268" y="4793346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grpSp>
          <p:nvGrpSpPr>
            <p:cNvPr id="26" name="Group 47"/>
            <p:cNvGrpSpPr>
              <a:grpSpLocks/>
            </p:cNvGrpSpPr>
            <p:nvPr/>
          </p:nvGrpSpPr>
          <p:grpSpPr bwMode="auto">
            <a:xfrm>
              <a:off x="457193" y="3556008"/>
              <a:ext cx="1097318" cy="969952"/>
              <a:chOff x="2959100" y="5244947"/>
              <a:chExt cx="1097280" cy="970433"/>
            </a:xfrm>
          </p:grpSpPr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2959100" y="5575300"/>
                <a:ext cx="1097280" cy="64008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3014678" y="5673910"/>
                <a:ext cx="1005840" cy="457200"/>
              </a:xfrm>
              <a:prstGeom prst="ellipse">
                <a:avLst/>
              </a:prstGeom>
              <a:solidFill>
                <a:schemeClr val="accent1"/>
              </a:solidFill>
              <a:ln w="28575" algn="ctr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sz="1200" b="1">
                    <a:solidFill>
                      <a:srgbClr val="FF0000"/>
                    </a:solidFill>
                    <a:sym typeface="Symbol" pitchFamily="18" charset="2"/>
                  </a:rPr>
                  <a:t>{1, 3}</a:t>
                </a:r>
                <a:endParaRPr lang="en-US" sz="1200" b="1">
                  <a:solidFill>
                    <a:srgbClr val="FF0000"/>
                  </a:solidFill>
                </a:endParaRPr>
              </a:p>
              <a:p>
                <a:endParaRPr lang="en-US" b="1"/>
              </a:p>
            </p:txBody>
          </p:sp>
          <p:sp>
            <p:nvSpPr>
              <p:cNvPr id="35" name="Arc 34"/>
              <p:cNvSpPr/>
              <p:nvPr/>
            </p:nvSpPr>
            <p:spPr bwMode="auto">
              <a:xfrm rot="1414573">
                <a:off x="3346389" y="5284368"/>
                <a:ext cx="439727" cy="331906"/>
              </a:xfrm>
              <a:prstGeom prst="arc">
                <a:avLst>
                  <a:gd name="adj1" fmla="val 8021945"/>
                  <a:gd name="adj2" fmla="val 1967533"/>
                </a:avLst>
              </a:prstGeom>
              <a:noFill/>
              <a:ln w="19050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TextBox 38"/>
              <p:cNvSpPr txBox="1">
                <a:spLocks noChangeArrowheads="1"/>
              </p:cNvSpPr>
              <p:nvPr/>
            </p:nvSpPr>
            <p:spPr bwMode="auto">
              <a:xfrm>
                <a:off x="3741975" y="5244947"/>
                <a:ext cx="29206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</a:p>
            </p:txBody>
          </p:sp>
        </p:grpSp>
        <p:sp>
          <p:nvSpPr>
            <p:cNvPr id="27" name="TextBox 42"/>
            <p:cNvSpPr txBox="1">
              <a:spLocks noChangeArrowheads="1"/>
            </p:cNvSpPr>
            <p:nvPr/>
          </p:nvSpPr>
          <p:spPr bwMode="auto">
            <a:xfrm>
              <a:off x="5557266" y="4852416"/>
              <a:ext cx="2921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" name="TextBox 43"/>
            <p:cNvSpPr txBox="1">
              <a:spLocks noChangeArrowheads="1"/>
            </p:cNvSpPr>
            <p:nvPr/>
          </p:nvSpPr>
          <p:spPr bwMode="auto">
            <a:xfrm>
              <a:off x="4343400" y="5349240"/>
              <a:ext cx="2921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9" name="TextBox 44"/>
            <p:cNvSpPr txBox="1">
              <a:spLocks noChangeArrowheads="1"/>
            </p:cNvSpPr>
            <p:nvPr/>
          </p:nvSpPr>
          <p:spPr bwMode="auto">
            <a:xfrm>
              <a:off x="4331208" y="584930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cxnSp>
          <p:nvCxnSpPr>
            <p:cNvPr id="30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2892765" y="4910705"/>
              <a:ext cx="1012825" cy="1588"/>
            </a:xfrm>
            <a:prstGeom prst="straightConnector1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 type="arrow" w="med" len="med"/>
            </a:ln>
          </p:spPr>
        </p:cxnSp>
        <p:cxnSp>
          <p:nvCxnSpPr>
            <p:cNvPr id="31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-66738" y="4200144"/>
              <a:ext cx="548640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arrow" w="med" len="med"/>
              <a:tailEnd/>
            </a:ln>
          </p:spPr>
        </p:cxnSp>
        <p:sp>
          <p:nvSpPr>
            <p:cNvPr id="32" name="TextBox 34"/>
            <p:cNvSpPr txBox="1">
              <a:spLocks noChangeArrowheads="1"/>
            </p:cNvSpPr>
            <p:nvPr/>
          </p:nvSpPr>
          <p:spPr bwMode="auto">
            <a:xfrm>
              <a:off x="734568" y="479450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sp>
        <p:nvSpPr>
          <p:cNvPr id="40" name="TextBox 48"/>
          <p:cNvSpPr txBox="1">
            <a:spLocks noChangeArrowheads="1"/>
          </p:cNvSpPr>
          <p:nvPr/>
        </p:nvSpPr>
        <p:spPr bwMode="auto">
          <a:xfrm>
            <a:off x="492125" y="1608138"/>
            <a:ext cx="8550482" cy="954107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Simplified:</a:t>
            </a:r>
            <a:r>
              <a:rPr lang="en-US" sz="2800" dirty="0"/>
              <a:t> no </a:t>
            </a:r>
            <a:r>
              <a:rPr lang="en-US" sz="2800" dirty="0" smtClean="0"/>
              <a:t>incoming arrows </a:t>
            </a:r>
            <a:r>
              <a:rPr lang="en-US" sz="2800" dirty="0"/>
              <a:t>point at states {1} &amp; {1, 2}</a:t>
            </a:r>
          </a:p>
          <a:p>
            <a:r>
              <a:rPr lang="en-US" sz="2800" dirty="0"/>
              <a:t>May be removed without affecting the performance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9CE7D17B-0189-44E6-A18A-8F795901870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Closure of States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981200"/>
            <a:ext cx="8077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CL(q) = set of states you can reach from state q following only arcs labeled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ε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CL(A) = {A};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CL(E) = {B, C, D, E}.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 of a set of states = union of the closure of each state. 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499100" y="3048000"/>
            <a:ext cx="3352800" cy="2262188"/>
            <a:chOff x="240" y="1296"/>
            <a:chExt cx="2592" cy="180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76" y="1824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32" y="2208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496" y="1824"/>
              <a:ext cx="288" cy="2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48" y="17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0" y="233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672" y="194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72" y="2427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392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248" y="209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344" y="2043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392" y="271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064" y="19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016" y="2091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72" y="1824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440" y="1680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112" y="1680"/>
              <a:ext cx="2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1872" y="1179"/>
              <a:ext cx="8" cy="1256"/>
            </a:xfrm>
            <a:prstGeom prst="curvedConnector3">
              <a:avLst>
                <a:gd name="adj1" fmla="val -2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72" y="2544"/>
              <a:ext cx="27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207" y="2304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729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008" y="2160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1536" y="225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Lucida Sans Unicode" pitchFamily="34" charset="0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: The subset construction of a DFA from an NFA.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An NFA N.</a:t>
            </a:r>
          </a:p>
          <a:p>
            <a:pPr algn="just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 A DFA D accepting the same language as N</a:t>
            </a:r>
          </a:p>
          <a:p>
            <a:pPr algn="just">
              <a:buNone/>
            </a:pPr>
            <a:r>
              <a:rPr lang="en-US" b="1" dirty="0" smtClean="0"/>
              <a:t>METHOD</a:t>
            </a:r>
            <a:r>
              <a:rPr lang="en-US" dirty="0" smtClean="0"/>
              <a:t>: constructs a transition table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/>
              <a:t> for D. </a:t>
            </a:r>
          </a:p>
          <a:p>
            <a:pPr algn="just">
              <a:buNone/>
            </a:pPr>
            <a:r>
              <a:rPr lang="en-US" dirty="0" smtClean="0"/>
              <a:t>Each state of D is a set of NFA states, and construct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dirty="0" smtClean="0"/>
              <a:t> so D will simulate</a:t>
            </a:r>
          </a:p>
          <a:p>
            <a:pPr algn="just">
              <a:buNone/>
            </a:pPr>
            <a:r>
              <a:rPr lang="en-US" dirty="0" smtClean="0"/>
              <a:t>"in parallel" all possible moves N can make on a given input string. 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00FF"/>
                </a:solidFill>
              </a:rPr>
              <a:t>single state of N</a:t>
            </a:r>
            <a:r>
              <a:rPr lang="en-US" dirty="0" smtClean="0"/>
              <a:t>, while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 set of states of 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on NFA states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362200"/>
            <a:ext cx="8229600" cy="312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0200" y="56388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Set of states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1371600" y="4800600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1143794" y="4648994"/>
            <a:ext cx="1675606" cy="304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3733800" cy="457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subset construction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09" y="858972"/>
            <a:ext cx="6610864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178" y="3671440"/>
            <a:ext cx="6810102" cy="31089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562600" y="3886200"/>
            <a:ext cx="265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 smtClean="0">
                <a:solidFill>
                  <a:srgbClr val="0000FF"/>
                </a:solidFill>
              </a:rPr>
              <a:t>Computing</a:t>
            </a:r>
            <a:r>
              <a:rPr lang="fr-FR" sz="2000" b="1" dirty="0" smtClean="0">
                <a:solidFill>
                  <a:srgbClr val="0000FF"/>
                </a:solidFill>
              </a:rPr>
              <a:t> </a:t>
            </a:r>
            <a:r>
              <a:rPr lang="fr-FR" sz="2000" b="1" i="1" dirty="0" smtClean="0">
                <a:solidFill>
                  <a:srgbClr val="0000FF"/>
                </a:solidFill>
                <a:sym typeface="Symbol"/>
              </a:rPr>
              <a:t></a:t>
            </a:r>
            <a:r>
              <a:rPr lang="fr-FR" sz="2000" b="1" i="1" dirty="0" smtClean="0">
                <a:solidFill>
                  <a:srgbClr val="0000FF"/>
                </a:solidFill>
              </a:rPr>
              <a:t>-</a:t>
            </a:r>
            <a:r>
              <a:rPr lang="fr-FR" sz="2000" b="1" i="1" dirty="0" err="1" smtClean="0">
                <a:solidFill>
                  <a:srgbClr val="0000FF"/>
                </a:solidFill>
              </a:rPr>
              <a:t>closure</a:t>
            </a:r>
            <a:r>
              <a:rPr lang="fr-FR" sz="2000" b="1" i="1" dirty="0" smtClean="0">
                <a:solidFill>
                  <a:srgbClr val="0000FF"/>
                </a:solidFill>
              </a:rPr>
              <a:t>(T)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943600" cy="563562"/>
          </a:xfrm>
          <a:ln w="28575">
            <a:solidFill>
              <a:srgbClr val="00CC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Example</a:t>
            </a:r>
            <a:r>
              <a:rPr lang="en-US" sz="2800" dirty="0" smtClean="0"/>
              <a:t>: NFA accepting </a:t>
            </a:r>
            <a:r>
              <a:rPr lang="en-US" sz="2800" b="1" dirty="0" smtClean="0"/>
              <a:t>R = (alb) *</a:t>
            </a:r>
            <a:r>
              <a:rPr lang="en-US" sz="2800" b="1" dirty="0" err="1" smtClean="0"/>
              <a:t>abb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-closure(0)  = {0, 1, 2,4, 7} =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Mark A,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a] &amp;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(move(A,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(move({0, 1,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4,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},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                      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19600" y="3429000"/>
            <a:ext cx="762000" cy="381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0" y="3276600"/>
            <a:ext cx="92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Marked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(move(A,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(move({0, 1, 2, 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/>
              <a:t>, 7},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5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[A, b]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{1, 2, 4, 5, 6, 7} = 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Mark B, 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a] &amp;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a]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(move(B, a))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, 3, 4, 6,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 8},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8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{3, 6, 7, 1, 2, 4} U {8}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a]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{1, 2, 3, 4, 6, 7, 8} = B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Compute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(move(B,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(move({1, 2, 3,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, 6, 7, </a:t>
            </a:r>
            <a:r>
              <a:rPr lang="en-US" dirty="0" smtClean="0">
                <a:solidFill>
                  <a:srgbClr val="C00000"/>
                </a:solidFill>
              </a:rPr>
              <a:t>8</a:t>
            </a:r>
            <a:r>
              <a:rPr lang="en-US" dirty="0" smtClean="0"/>
              <a:t>}, b))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-closure ({5, 9})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= </a:t>
            </a:r>
            <a:r>
              <a:rPr lang="en-US" dirty="0" smtClean="0">
                <a:sym typeface="Symbol"/>
              </a:rPr>
              <a:t>{5, 6, 7, 1, 2, 4} U {9}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Dtran</a:t>
            </a:r>
            <a:r>
              <a:rPr lang="en-US" b="1" dirty="0" smtClean="0">
                <a:solidFill>
                  <a:srgbClr val="FF0000"/>
                </a:solidFill>
              </a:rPr>
              <a:t> [B, b]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= {1, 2, 4, 5, 6, 7, 9} = D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92" y="77274"/>
            <a:ext cx="818012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67400" y="68580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 = (a, 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10694</Words>
  <Application>Microsoft Office PowerPoint</Application>
  <PresentationFormat>On-screen Show (4:3)</PresentationFormat>
  <Paragraphs>1453</Paragraphs>
  <Slides>155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56" baseType="lpstr">
      <vt:lpstr>Office Theme</vt:lpstr>
      <vt:lpstr>Lexical Analysis</vt:lpstr>
      <vt:lpstr>The Role of the Lexical Analyzer</vt:lpstr>
      <vt:lpstr>Interaction between the lexical analyzer &amp; the parser</vt:lpstr>
      <vt:lpstr>PowerPoint Presentation</vt:lpstr>
      <vt:lpstr>Divided into two processes</vt:lpstr>
      <vt:lpstr>Lexical Analysis Versus Parsing</vt:lpstr>
      <vt:lpstr>PowerPoint Presentation</vt:lpstr>
      <vt:lpstr>Tokens, Patterns &amp; Lexemes</vt:lpstr>
      <vt:lpstr>PowerPoint Presentation</vt:lpstr>
      <vt:lpstr>Example: Patterns &amp; Lexemes</vt:lpstr>
      <vt:lpstr>Covering most or all of the tokens</vt:lpstr>
      <vt:lpstr>Attributes for Tokens</vt:lpstr>
      <vt:lpstr>Attributes for Tokens</vt:lpstr>
      <vt:lpstr>Example 3.2 : The token names &amp; associated attribute values for the Fortran statement E = M * C ** 2</vt:lpstr>
      <vt:lpstr>Lexical Errors</vt:lpstr>
      <vt:lpstr>Lexical Errors</vt:lpstr>
      <vt:lpstr>PowerPoint Presentation</vt:lpstr>
      <vt:lpstr>Terms for Parts of Strings</vt:lpstr>
      <vt:lpstr>Regular Expressions</vt:lpstr>
      <vt:lpstr>PowerPoint Presentation</vt:lpstr>
      <vt:lpstr>PowerPoint Presentation</vt:lpstr>
      <vt:lpstr>BASIS: There are two rules</vt:lpstr>
      <vt:lpstr>INDUCTION: There are 04 parts to the induction whereby larger regular expressions are built from smaller ones. Suppose r and s are regular expressions denoting languages L(r) and L(s).</vt:lpstr>
      <vt:lpstr>PowerPoint Presentation</vt:lpstr>
      <vt:lpstr>Example 3.4 : Let  = {a, b} .</vt:lpstr>
      <vt:lpstr>PowerPoint Presentation</vt:lpstr>
      <vt:lpstr> Algebraic laws for regular expressions r, s, &amp; t </vt:lpstr>
      <vt:lpstr>Regular Definition</vt:lpstr>
      <vt:lpstr>PowerPoint Presentation</vt:lpstr>
      <vt:lpstr>PowerPoint Presentation</vt:lpstr>
      <vt:lpstr>PowerPoint Presentation</vt:lpstr>
      <vt:lpstr>Abbreviations</vt:lpstr>
      <vt:lpstr>Examples</vt:lpstr>
      <vt:lpstr>Extensions of Regular Expressions</vt:lpstr>
      <vt:lpstr>PowerPoint Presentation</vt:lpstr>
      <vt:lpstr>Recognition of Tokens</vt:lpstr>
      <vt:lpstr>PowerPoint Presentation</vt:lpstr>
      <vt:lpstr>PowerPoint Presentation</vt:lpstr>
      <vt:lpstr>Transition Diagrams</vt:lpstr>
      <vt:lpstr>Transition Diagrams</vt:lpstr>
      <vt:lpstr>Some important conventions</vt:lpstr>
      <vt:lpstr>PowerPoint Presentation</vt:lpstr>
      <vt:lpstr>Recognition of Reserved Words and Identifiers</vt:lpstr>
      <vt:lpstr>02 ways that we can handle reserve words that look like identifier</vt:lpstr>
      <vt:lpstr>PowerPoint Presentation</vt:lpstr>
      <vt:lpstr>PowerPoint Presentation</vt:lpstr>
      <vt:lpstr>Finite Automata</vt:lpstr>
      <vt:lpstr>Nondeterministic Finite Automata (NFA)</vt:lpstr>
      <vt:lpstr>PowerPoint Presentation</vt:lpstr>
      <vt:lpstr>PowerPoint Presentation</vt:lpstr>
      <vt:lpstr>Transition Tables</vt:lpstr>
      <vt:lpstr>Acceptance of Input Strings by Automata</vt:lpstr>
      <vt:lpstr>Example : The string aabb is accepted by the NFA</vt:lpstr>
      <vt:lpstr>PowerPoint Presentation</vt:lpstr>
      <vt:lpstr>Example: Moves on a Chessboard</vt:lpstr>
      <vt:lpstr>Example: Chessboard – (2)</vt:lpstr>
      <vt:lpstr>Example</vt:lpstr>
      <vt:lpstr>Example</vt:lpstr>
      <vt:lpstr>Example</vt:lpstr>
      <vt:lpstr>Transition Table</vt:lpstr>
      <vt:lpstr>Transition Table</vt:lpstr>
      <vt:lpstr>Deterministic Finite Automata (DFA)</vt:lpstr>
      <vt:lpstr>Algorithm: Simulating a DFA.</vt:lpstr>
      <vt:lpstr>PowerPoint Presentation</vt:lpstr>
      <vt:lpstr>Example</vt:lpstr>
      <vt:lpstr>Transition Function &amp; Table</vt:lpstr>
      <vt:lpstr>Example</vt:lpstr>
      <vt:lpstr>Example: Try Yourself</vt:lpstr>
      <vt:lpstr>Example</vt:lpstr>
      <vt:lpstr>Example</vt:lpstr>
      <vt:lpstr>DFA vs. NFA</vt:lpstr>
      <vt:lpstr>DFA vs. NFA</vt:lpstr>
      <vt:lpstr>NFA to DFA</vt:lpstr>
      <vt:lpstr>Subset Construction</vt:lpstr>
      <vt:lpstr>Subset Construction</vt:lpstr>
      <vt:lpstr>Subset construction</vt:lpstr>
      <vt:lpstr>Subset Construction: Example 1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 2</vt:lpstr>
      <vt:lpstr>Example 2</vt:lpstr>
      <vt:lpstr>Example 2</vt:lpstr>
      <vt:lpstr>Example 3</vt:lpstr>
      <vt:lpstr>PowerPoint Presentation</vt:lpstr>
      <vt:lpstr>Example 3</vt:lpstr>
      <vt:lpstr>Closure of States</vt:lpstr>
      <vt:lpstr>Algorithm : The subset construction of a DFA from an NFA.</vt:lpstr>
      <vt:lpstr>Operations on NFA states</vt:lpstr>
      <vt:lpstr>The subset construction</vt:lpstr>
      <vt:lpstr>Example: NFA accepting R = (alb) *abb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Regular Expression to NFA</vt:lpstr>
      <vt:lpstr>Construction of an NFA from a Regular Expression</vt:lpstr>
      <vt:lpstr>Basis</vt:lpstr>
      <vt:lpstr>INDUCTION </vt:lpstr>
      <vt:lpstr>PowerPoint Presentation</vt:lpstr>
      <vt:lpstr>PowerPoint Presentation</vt:lpstr>
      <vt:lpstr>Observations</vt:lpstr>
      <vt:lpstr>Example: Construct an NFA for r = (alb)*abb  </vt:lpstr>
      <vt:lpstr>Step 1: For sub expression r1 = a</vt:lpstr>
      <vt:lpstr>Step 3: For sub expression r3 = r1|r2</vt:lpstr>
      <vt:lpstr>Step 5: For sub expression r5 = (r3)*</vt:lpstr>
      <vt:lpstr>Step 6: For sub expression r6 = a</vt:lpstr>
      <vt:lpstr>Step 8: For sub expression r8 = b</vt:lpstr>
      <vt:lpstr>Step 9: For sub expression r10 = b</vt:lpstr>
      <vt:lpstr>Important States of NFA</vt:lpstr>
      <vt:lpstr>PowerPoint Presentation</vt:lpstr>
      <vt:lpstr>Nodes</vt:lpstr>
      <vt:lpstr>Syntax tree: (alb)* abb#</vt:lpstr>
      <vt:lpstr>Syntax tree: (alb)* abb#</vt:lpstr>
      <vt:lpstr>PowerPoint Presentation</vt:lpstr>
      <vt:lpstr>Functions Computed From the Syntax Tree</vt:lpstr>
      <vt:lpstr>04 Functions</vt:lpstr>
      <vt:lpstr>PowerPoint Presentation</vt:lpstr>
      <vt:lpstr>Computing nullable, firstpos, &amp; lastpos</vt:lpstr>
      <vt:lpstr>PowerPoint Presentation</vt:lpstr>
      <vt:lpstr>firstpos(n) to the left of node n, and lastpos(n) to its right.  Each of the leaves has only itself for firstpos &amp; lastpos, as required by  the rule for non- leaves  </vt:lpstr>
      <vt:lpstr>PowerPoint Presentation</vt:lpstr>
      <vt:lpstr>Computing Followpos</vt:lpstr>
      <vt:lpstr>PowerPoint Presentation</vt:lpstr>
      <vt:lpstr>PowerPoint Presentation</vt:lpstr>
      <vt:lpstr>PowerPoint Presentation</vt:lpstr>
      <vt:lpstr>Directed graph for the function followpos</vt:lpstr>
      <vt:lpstr>Converting a Regular Expression Directly to a DFA</vt:lpstr>
      <vt:lpstr>Construction of a DFA directly from a 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Moshiul</dc:creator>
  <cp:lastModifiedBy>Sadia Afroze</cp:lastModifiedBy>
  <cp:revision>258</cp:revision>
  <dcterms:created xsi:type="dcterms:W3CDTF">2013-09-15T16:33:09Z</dcterms:created>
  <dcterms:modified xsi:type="dcterms:W3CDTF">2018-04-02T05:40:46Z</dcterms:modified>
</cp:coreProperties>
</file>