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0" r:id="rId19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F9B788-5F2C-9542-8868-305E24EB3C66}">
          <p14:sldIdLst>
            <p14:sldId id="256"/>
            <p14:sldId id="257"/>
            <p14:sldId id="262"/>
            <p14:sldId id="263"/>
            <p14:sldId id="264"/>
            <p14:sldId id="265"/>
            <p14:sldId id="266"/>
            <p14:sldId id="268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5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A1A95-EC62-441E-BBC1-D5D264125A3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03E0CE-3403-40B9-AEA1-F1769D26AE2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 this chapter, we will cover the following topics: </a:t>
          </a:r>
          <a:endParaRPr lang="en-US"/>
        </a:p>
      </dgm:t>
    </dgm:pt>
    <dgm:pt modelId="{A6B108C3-8542-42F2-9219-DDC90BA16D5E}" type="parTrans" cxnId="{2F01F313-39F1-48BB-99DC-DD23A6F01D64}">
      <dgm:prSet/>
      <dgm:spPr/>
      <dgm:t>
        <a:bodyPr/>
        <a:lstStyle/>
        <a:p>
          <a:endParaRPr lang="en-US"/>
        </a:p>
      </dgm:t>
    </dgm:pt>
    <dgm:pt modelId="{0DE9F525-BD96-4692-A172-F8CE105A4751}" type="sibTrans" cxnId="{2F01F313-39F1-48BB-99DC-DD23A6F01D64}">
      <dgm:prSet/>
      <dgm:spPr/>
      <dgm:t>
        <a:bodyPr/>
        <a:lstStyle/>
        <a:p>
          <a:endParaRPr lang="en-US"/>
        </a:p>
      </dgm:t>
    </dgm:pt>
    <dgm:pt modelId="{2F8CB22E-9485-47C4-884D-03920C48373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Setting up a dataset</a:t>
          </a:r>
          <a:br>
            <a:rPr lang="en-GB" dirty="0"/>
          </a:br>
          <a:r>
            <a:rPr lang="en-GB" b="1" dirty="0"/>
            <a:t>Gathering the data</a:t>
          </a:r>
          <a:br>
            <a:rPr lang="en-GB" dirty="0"/>
          </a:br>
          <a:r>
            <a:rPr lang="en-GB" dirty="0"/>
            <a:t>Working with datasets</a:t>
          </a:r>
          <a:br>
            <a:rPr lang="en-GB" dirty="0"/>
          </a:br>
          <a:r>
            <a:rPr lang="en-GB" dirty="0"/>
            <a:t>Using Kaggle Datasets in Google </a:t>
          </a:r>
          <a:r>
            <a:rPr lang="en-GB" dirty="0" err="1"/>
            <a:t>Colab</a:t>
          </a:r>
          <a:r>
            <a:rPr lang="en-GB" dirty="0"/>
            <a:t> Legal caveats </a:t>
          </a:r>
          <a:endParaRPr lang="en-US" dirty="0"/>
        </a:p>
      </dgm:t>
    </dgm:pt>
    <dgm:pt modelId="{BFC7A004-3F5D-40C6-9471-6283FD565E66}" type="parTrans" cxnId="{C97D280C-AF7C-4901-BFC4-AAE25B1D003C}">
      <dgm:prSet/>
      <dgm:spPr/>
      <dgm:t>
        <a:bodyPr/>
        <a:lstStyle/>
        <a:p>
          <a:endParaRPr lang="en-US"/>
        </a:p>
      </dgm:t>
    </dgm:pt>
    <dgm:pt modelId="{7CC7F1E7-D084-4CE5-A0FF-1F814353A5BE}" type="sibTrans" cxnId="{C97D280C-AF7C-4901-BFC4-AAE25B1D003C}">
      <dgm:prSet/>
      <dgm:spPr/>
      <dgm:t>
        <a:bodyPr/>
        <a:lstStyle/>
        <a:p>
          <a:endParaRPr lang="en-US"/>
        </a:p>
      </dgm:t>
    </dgm:pt>
    <dgm:pt modelId="{79EC4E0A-6195-0346-889A-B1A98217BA30}" type="pres">
      <dgm:prSet presAssocID="{F82A1A95-EC62-441E-BBC1-D5D264125A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02365A-33B0-B049-A24E-8CC318B82469}" type="pres">
      <dgm:prSet presAssocID="{D803E0CE-3403-40B9-AEA1-F1769D26AE20}" presName="hierRoot1" presStyleCnt="0"/>
      <dgm:spPr/>
    </dgm:pt>
    <dgm:pt modelId="{CF997A98-7054-5745-AFA8-A1740CC796EA}" type="pres">
      <dgm:prSet presAssocID="{D803E0CE-3403-40B9-AEA1-F1769D26AE20}" presName="composite" presStyleCnt="0"/>
      <dgm:spPr/>
    </dgm:pt>
    <dgm:pt modelId="{8C7E0853-8E70-784E-BBAF-1E11924ED2C6}" type="pres">
      <dgm:prSet presAssocID="{D803E0CE-3403-40B9-AEA1-F1769D26AE20}" presName="background" presStyleLbl="node0" presStyleIdx="0" presStyleCnt="2"/>
      <dgm:spPr/>
    </dgm:pt>
    <dgm:pt modelId="{BD42BC65-EAE8-EB43-8AD2-AFD008932D2D}" type="pres">
      <dgm:prSet presAssocID="{D803E0CE-3403-40B9-AEA1-F1769D26AE20}" presName="text" presStyleLbl="fgAcc0" presStyleIdx="0" presStyleCnt="2">
        <dgm:presLayoutVars>
          <dgm:chPref val="3"/>
        </dgm:presLayoutVars>
      </dgm:prSet>
      <dgm:spPr/>
    </dgm:pt>
    <dgm:pt modelId="{A9356EF3-5AD1-2847-A010-1816B6DAE2D5}" type="pres">
      <dgm:prSet presAssocID="{D803E0CE-3403-40B9-AEA1-F1769D26AE20}" presName="hierChild2" presStyleCnt="0"/>
      <dgm:spPr/>
    </dgm:pt>
    <dgm:pt modelId="{FDA297C9-946B-6D46-965D-E19BD58AE624}" type="pres">
      <dgm:prSet presAssocID="{2F8CB22E-9485-47C4-884D-03920C483731}" presName="hierRoot1" presStyleCnt="0"/>
      <dgm:spPr/>
    </dgm:pt>
    <dgm:pt modelId="{2952EB58-4F29-7848-A9A2-7F0A6D712AC7}" type="pres">
      <dgm:prSet presAssocID="{2F8CB22E-9485-47C4-884D-03920C483731}" presName="composite" presStyleCnt="0"/>
      <dgm:spPr/>
    </dgm:pt>
    <dgm:pt modelId="{0AE7DF8E-1D4B-3C49-97EF-D787E36A9EE0}" type="pres">
      <dgm:prSet presAssocID="{2F8CB22E-9485-47C4-884D-03920C483731}" presName="background" presStyleLbl="node0" presStyleIdx="1" presStyleCnt="2"/>
      <dgm:spPr/>
    </dgm:pt>
    <dgm:pt modelId="{EA2BFF2A-A088-7F46-9E12-5D60BB3947F3}" type="pres">
      <dgm:prSet presAssocID="{2F8CB22E-9485-47C4-884D-03920C483731}" presName="text" presStyleLbl="fgAcc0" presStyleIdx="1" presStyleCnt="2">
        <dgm:presLayoutVars>
          <dgm:chPref val="3"/>
        </dgm:presLayoutVars>
      </dgm:prSet>
      <dgm:spPr/>
    </dgm:pt>
    <dgm:pt modelId="{EE86FEC8-A0C0-774D-B86A-98B3A3CD2E9A}" type="pres">
      <dgm:prSet presAssocID="{2F8CB22E-9485-47C4-884D-03920C483731}" presName="hierChild2" presStyleCnt="0"/>
      <dgm:spPr/>
    </dgm:pt>
  </dgm:ptLst>
  <dgm:cxnLst>
    <dgm:cxn modelId="{C97D280C-AF7C-4901-BFC4-AAE25B1D003C}" srcId="{F82A1A95-EC62-441E-BBC1-D5D264125A39}" destId="{2F8CB22E-9485-47C4-884D-03920C483731}" srcOrd="1" destOrd="0" parTransId="{BFC7A004-3F5D-40C6-9471-6283FD565E66}" sibTransId="{7CC7F1E7-D084-4CE5-A0FF-1F814353A5BE}"/>
    <dgm:cxn modelId="{2F01F313-39F1-48BB-99DC-DD23A6F01D64}" srcId="{F82A1A95-EC62-441E-BBC1-D5D264125A39}" destId="{D803E0CE-3403-40B9-AEA1-F1769D26AE20}" srcOrd="0" destOrd="0" parTransId="{A6B108C3-8542-42F2-9219-DDC90BA16D5E}" sibTransId="{0DE9F525-BD96-4692-A172-F8CE105A4751}"/>
    <dgm:cxn modelId="{FD933B66-9D96-1346-ADA9-D7C73594C082}" type="presOf" srcId="{D803E0CE-3403-40B9-AEA1-F1769D26AE20}" destId="{BD42BC65-EAE8-EB43-8AD2-AFD008932D2D}" srcOrd="0" destOrd="0" presId="urn:microsoft.com/office/officeart/2005/8/layout/hierarchy1"/>
    <dgm:cxn modelId="{6AD3DAC5-3FBF-AC4C-9ADD-2817A6784FC8}" type="presOf" srcId="{2F8CB22E-9485-47C4-884D-03920C483731}" destId="{EA2BFF2A-A088-7F46-9E12-5D60BB3947F3}" srcOrd="0" destOrd="0" presId="urn:microsoft.com/office/officeart/2005/8/layout/hierarchy1"/>
    <dgm:cxn modelId="{2512C7E3-B978-AB4A-A9C0-B9A55657D58A}" type="presOf" srcId="{F82A1A95-EC62-441E-BBC1-D5D264125A39}" destId="{79EC4E0A-6195-0346-889A-B1A98217BA30}" srcOrd="0" destOrd="0" presId="urn:microsoft.com/office/officeart/2005/8/layout/hierarchy1"/>
    <dgm:cxn modelId="{B089B733-4A08-8B4A-A9D7-5873536D585D}" type="presParOf" srcId="{79EC4E0A-6195-0346-889A-B1A98217BA30}" destId="{6202365A-33B0-B049-A24E-8CC318B82469}" srcOrd="0" destOrd="0" presId="urn:microsoft.com/office/officeart/2005/8/layout/hierarchy1"/>
    <dgm:cxn modelId="{6041C185-C576-CE4F-AC13-40E72566168A}" type="presParOf" srcId="{6202365A-33B0-B049-A24E-8CC318B82469}" destId="{CF997A98-7054-5745-AFA8-A1740CC796EA}" srcOrd="0" destOrd="0" presId="urn:microsoft.com/office/officeart/2005/8/layout/hierarchy1"/>
    <dgm:cxn modelId="{F38F31C7-C26D-E74C-A4D9-8149DA8570CA}" type="presParOf" srcId="{CF997A98-7054-5745-AFA8-A1740CC796EA}" destId="{8C7E0853-8E70-784E-BBAF-1E11924ED2C6}" srcOrd="0" destOrd="0" presId="urn:microsoft.com/office/officeart/2005/8/layout/hierarchy1"/>
    <dgm:cxn modelId="{759875ED-7501-0D40-9B1A-1376E31E84B2}" type="presParOf" srcId="{CF997A98-7054-5745-AFA8-A1740CC796EA}" destId="{BD42BC65-EAE8-EB43-8AD2-AFD008932D2D}" srcOrd="1" destOrd="0" presId="urn:microsoft.com/office/officeart/2005/8/layout/hierarchy1"/>
    <dgm:cxn modelId="{2C4A2492-7C3C-F841-A228-976B91121D3E}" type="presParOf" srcId="{6202365A-33B0-B049-A24E-8CC318B82469}" destId="{A9356EF3-5AD1-2847-A010-1816B6DAE2D5}" srcOrd="1" destOrd="0" presId="urn:microsoft.com/office/officeart/2005/8/layout/hierarchy1"/>
    <dgm:cxn modelId="{9CF1E6C0-2856-CC4C-8545-A29347A65508}" type="presParOf" srcId="{79EC4E0A-6195-0346-889A-B1A98217BA30}" destId="{FDA297C9-946B-6D46-965D-E19BD58AE624}" srcOrd="1" destOrd="0" presId="urn:microsoft.com/office/officeart/2005/8/layout/hierarchy1"/>
    <dgm:cxn modelId="{F7C8C2FE-B252-D94D-9959-483A4065D536}" type="presParOf" srcId="{FDA297C9-946B-6D46-965D-E19BD58AE624}" destId="{2952EB58-4F29-7848-A9A2-7F0A6D712AC7}" srcOrd="0" destOrd="0" presId="urn:microsoft.com/office/officeart/2005/8/layout/hierarchy1"/>
    <dgm:cxn modelId="{633D245D-2055-4C4F-9584-A7B3E170C282}" type="presParOf" srcId="{2952EB58-4F29-7848-A9A2-7F0A6D712AC7}" destId="{0AE7DF8E-1D4B-3C49-97EF-D787E36A9EE0}" srcOrd="0" destOrd="0" presId="urn:microsoft.com/office/officeart/2005/8/layout/hierarchy1"/>
    <dgm:cxn modelId="{0E95F8DF-DC6B-F943-B7DC-91BFA7C888D5}" type="presParOf" srcId="{2952EB58-4F29-7848-A9A2-7F0A6D712AC7}" destId="{EA2BFF2A-A088-7F46-9E12-5D60BB3947F3}" srcOrd="1" destOrd="0" presId="urn:microsoft.com/office/officeart/2005/8/layout/hierarchy1"/>
    <dgm:cxn modelId="{74BDC45A-57EE-2C40-BC12-FFBE793470AA}" type="presParOf" srcId="{FDA297C9-946B-6D46-965D-E19BD58AE624}" destId="{EE86FEC8-A0C0-774D-B86A-98B3A3CD2E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E0853-8E70-784E-BBAF-1E11924ED2C6}">
      <dsp:nvSpPr>
        <dsp:cNvPr id="0" name=""/>
        <dsp:cNvSpPr/>
      </dsp:nvSpPr>
      <dsp:spPr>
        <a:xfrm>
          <a:off x="1102835" y="303"/>
          <a:ext cx="3613105" cy="22943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2BC65-EAE8-EB43-8AD2-AFD008932D2D}">
      <dsp:nvSpPr>
        <dsp:cNvPr id="0" name=""/>
        <dsp:cNvSpPr/>
      </dsp:nvSpPr>
      <dsp:spPr>
        <a:xfrm>
          <a:off x="1504291" y="381686"/>
          <a:ext cx="3613105" cy="2294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In this chapter, we will cover the following topics: </a:t>
          </a:r>
          <a:endParaRPr lang="en-US" sz="2300" kern="1200"/>
        </a:p>
      </dsp:txBody>
      <dsp:txXfrm>
        <a:off x="1571489" y="448884"/>
        <a:ext cx="3478709" cy="2159925"/>
      </dsp:txXfrm>
    </dsp:sp>
    <dsp:sp modelId="{0AE7DF8E-1D4B-3C49-97EF-D787E36A9EE0}">
      <dsp:nvSpPr>
        <dsp:cNvPr id="0" name=""/>
        <dsp:cNvSpPr/>
      </dsp:nvSpPr>
      <dsp:spPr>
        <a:xfrm>
          <a:off x="5518853" y="303"/>
          <a:ext cx="3613105" cy="22943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BFF2A-A088-7F46-9E12-5D60BB3947F3}">
      <dsp:nvSpPr>
        <dsp:cNvPr id="0" name=""/>
        <dsp:cNvSpPr/>
      </dsp:nvSpPr>
      <dsp:spPr>
        <a:xfrm>
          <a:off x="5920309" y="381686"/>
          <a:ext cx="3613105" cy="2294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Setting up a dataset</a:t>
          </a:r>
          <a:br>
            <a:rPr lang="en-GB" sz="2300" kern="1200" dirty="0"/>
          </a:br>
          <a:r>
            <a:rPr lang="en-GB" sz="2300" b="1" kern="1200" dirty="0"/>
            <a:t>Gathering the data</a:t>
          </a:r>
          <a:br>
            <a:rPr lang="en-GB" sz="2300" kern="1200" dirty="0"/>
          </a:br>
          <a:r>
            <a:rPr lang="en-GB" sz="2300" kern="1200" dirty="0"/>
            <a:t>Working with datasets</a:t>
          </a:r>
          <a:br>
            <a:rPr lang="en-GB" sz="2300" kern="1200" dirty="0"/>
          </a:br>
          <a:r>
            <a:rPr lang="en-GB" sz="2300" kern="1200" dirty="0"/>
            <a:t>Using Kaggle Datasets in Google </a:t>
          </a:r>
          <a:r>
            <a:rPr lang="en-GB" sz="2300" kern="1200" dirty="0" err="1"/>
            <a:t>Colab</a:t>
          </a:r>
          <a:r>
            <a:rPr lang="en-GB" sz="2300" kern="1200" dirty="0"/>
            <a:t> Legal caveats </a:t>
          </a:r>
          <a:endParaRPr lang="en-US" sz="2300" kern="1200" dirty="0"/>
        </a:p>
      </dsp:txBody>
      <dsp:txXfrm>
        <a:off x="5987507" y="448884"/>
        <a:ext cx="3478709" cy="2159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1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0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2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7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9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0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5/19/22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5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hmadHassanDS" TargetMode="External"/><Relationship Id="rId2" Type="http://schemas.openxmlformats.org/officeDocument/2006/relationships/hyperlink" Target="https://github.com/HafizAhmadHass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hafizahmadhassa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F7EF2-C7D4-CAF1-BBFA-D87C079FB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7317348" cy="2387600"/>
          </a:xfrm>
        </p:spPr>
        <p:txBody>
          <a:bodyPr>
            <a:normAutofit/>
          </a:bodyPr>
          <a:lstStyle/>
          <a:p>
            <a:pPr algn="l"/>
            <a:r>
              <a:rPr lang="en-IT" dirty="0"/>
              <a:t>Kaggle </a:t>
            </a:r>
            <a:br>
              <a:rPr lang="en-IT" dirty="0"/>
            </a:br>
            <a:r>
              <a:rPr lang="en-IT" dirty="0"/>
              <a:t>Chapter 2 </a:t>
            </a:r>
            <a:br>
              <a:rPr lang="en-IT" dirty="0"/>
            </a:br>
            <a:r>
              <a:rPr lang="en-IT" dirty="0"/>
              <a:t>DATA Gathering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7014E-0D73-422A-B633-2AE25F4B6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02038"/>
            <a:ext cx="7317348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IT" dirty="0"/>
              <a:t>Prepared by: </a:t>
            </a:r>
            <a:r>
              <a:rPr lang="en-IT" b="1" dirty="0"/>
              <a:t>HAFIZ AHMAD HASSAN</a:t>
            </a:r>
          </a:p>
          <a:p>
            <a:pPr algn="l"/>
            <a:r>
              <a:rPr lang="en-IT" dirty="0"/>
              <a:t>Doing Research as Surgical Data Scientist at UCL</a:t>
            </a:r>
          </a:p>
          <a:p>
            <a:pPr algn="l"/>
            <a:r>
              <a:rPr lang="en-IT" dirty="0"/>
              <a:t>Masters in Bioinformatics University of Verona</a:t>
            </a:r>
          </a:p>
          <a:p>
            <a:pPr algn="l"/>
            <a:r>
              <a:rPr lang="en-IT" dirty="0"/>
              <a:t>Bachelors from FAST-NUCES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60EAFE-C840-4DAF-B8B5-D73E98076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F86EB89-5CAA-4AA5-907F-09707CF4A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7754" y="0"/>
            <a:ext cx="3429000" cy="3429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5DEEAE0-BD8F-4966-B785-B522AE075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ed pencils inside a pencil holder which is on top of a wood table">
            <a:extLst>
              <a:ext uri="{FF2B5EF4-FFF2-40B4-BE49-F238E27FC236}">
                <a16:creationId xmlns:a16="http://schemas.microsoft.com/office/drawing/2014/main" id="{9659F4E3-4182-810A-1F34-EF1E1F082A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50" r="-1" b="-1"/>
          <a:stretch/>
        </p:blipFill>
        <p:spPr>
          <a:xfrm>
            <a:off x="9101941" y="3767941"/>
            <a:ext cx="2749318" cy="2749318"/>
          </a:xfrm>
          <a:custGeom>
            <a:avLst/>
            <a:gdLst/>
            <a:ahLst/>
            <a:cxnLst/>
            <a:rect l="l" t="t" r="r" b="b"/>
            <a:pathLst>
              <a:path w="3375124" h="3375124">
                <a:moveTo>
                  <a:pt x="1687562" y="0"/>
                </a:moveTo>
                <a:cubicBezTo>
                  <a:pt x="2619577" y="0"/>
                  <a:pt x="3375124" y="755547"/>
                  <a:pt x="3375124" y="1687562"/>
                </a:cubicBezTo>
                <a:cubicBezTo>
                  <a:pt x="3375124" y="2619577"/>
                  <a:pt x="2619577" y="3375124"/>
                  <a:pt x="1687562" y="3375124"/>
                </a:cubicBezTo>
                <a:cubicBezTo>
                  <a:pt x="755547" y="3375124"/>
                  <a:pt x="0" y="2619577"/>
                  <a:pt x="0" y="1687562"/>
                </a:cubicBezTo>
                <a:cubicBezTo>
                  <a:pt x="0" y="755547"/>
                  <a:pt x="755547" y="0"/>
                  <a:pt x="168756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731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B99D6-8098-7AB9-E02D-97037EA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7059598" cy="1867769"/>
          </a:xfrm>
        </p:spPr>
        <p:txBody>
          <a:bodyPr anchor="b">
            <a:normAutofit/>
          </a:bodyPr>
          <a:lstStyle/>
          <a:p>
            <a:r>
              <a:rPr lang="en-IT" sz="4400"/>
              <a:t>IDEAS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5BF3-459D-A85B-65AD-725B06339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3"/>
            <a:ext cx="7059598" cy="3390220"/>
          </a:xfrm>
        </p:spPr>
        <p:txBody>
          <a:bodyPr anchor="t">
            <a:normAutofit/>
          </a:bodyPr>
          <a:lstStyle/>
          <a:p>
            <a:r>
              <a:rPr lang="en-IT" dirty="0"/>
              <a:t>Idea : U</a:t>
            </a:r>
            <a:r>
              <a:rPr lang="en-GB" dirty="0"/>
              <a:t>se external data (data from other sources)</a:t>
            </a:r>
          </a:p>
          <a:p>
            <a:pPr marL="0" indent="0">
              <a:buNone/>
            </a:pPr>
            <a:r>
              <a:rPr lang="en-IT" dirty="0"/>
              <a:t>	1.  pretrain model on pneumonia detection (20K images)</a:t>
            </a:r>
            <a:br>
              <a:rPr lang="en-IT" dirty="0"/>
            </a:br>
            <a:r>
              <a:rPr lang="en-IT" dirty="0"/>
              <a:t>	2. pretrain on multilable classification of lung abnormalities (600K images) , Model used : Grad-CAM with Single shot detection to generate Bounding box annotations of classification labels</a:t>
            </a:r>
          </a:p>
          <a:p>
            <a:r>
              <a:rPr lang="en-IT" dirty="0"/>
              <a:t>Achieved 22% more better result from the team achieved highest scrore.</a:t>
            </a: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9F3CB34B-2F8F-4442-91D1-923678282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13">
            <a:extLst>
              <a:ext uri="{FF2B5EF4-FFF2-40B4-BE49-F238E27FC236}">
                <a16:creationId xmlns:a16="http://schemas.microsoft.com/office/drawing/2014/main" id="{C3F180D0-951F-4FB1-8AC1-0CB70C61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7754" y="0"/>
            <a:ext cx="3429000" cy="3429000"/>
          </a:xfrm>
          <a:prstGeom prst="rect">
            <a:avLst/>
          </a:prstGeom>
        </p:spPr>
      </p:pic>
      <p:sp>
        <p:nvSpPr>
          <p:cNvPr id="34" name="Rectangle 15">
            <a:extLst>
              <a:ext uri="{FF2B5EF4-FFF2-40B4-BE49-F238E27FC236}">
                <a16:creationId xmlns:a16="http://schemas.microsoft.com/office/drawing/2014/main" id="{92AFC398-9263-43B8-98C4-6D97765B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17">
            <a:extLst>
              <a:ext uri="{FF2B5EF4-FFF2-40B4-BE49-F238E27FC236}">
                <a16:creationId xmlns:a16="http://schemas.microsoft.com/office/drawing/2014/main" id="{CFBEAA65-6795-4110-9B63-CC2BEE665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7754" y="34272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0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4BAD-C18D-BAD0-5DA8-29308B09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Why you choosed Dataset Grandmaster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699F-8360-7221-C740-6986B09E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The Answer  is divided into 4 parts</a:t>
            </a:r>
          </a:p>
          <a:p>
            <a:r>
              <a:rPr lang="en-IT" dirty="0"/>
              <a:t> Give Purpose to you</a:t>
            </a:r>
          </a:p>
          <a:p>
            <a:r>
              <a:rPr lang="en-IT" dirty="0"/>
              <a:t>Great dataset solves the great question</a:t>
            </a:r>
          </a:p>
          <a:p>
            <a:r>
              <a:rPr lang="en-IT" dirty="0"/>
              <a:t>Create your process for success rather than only pursuing success for sake of success</a:t>
            </a:r>
          </a:p>
          <a:p>
            <a:r>
              <a:rPr lang="en-IT" dirty="0"/>
              <a:t>Doing Good job is all that is in your control</a:t>
            </a:r>
          </a:p>
        </p:txBody>
      </p:sp>
    </p:spTree>
    <p:extLst>
      <p:ext uri="{BB962C8B-B14F-4D97-AF65-F5344CB8AC3E}">
        <p14:creationId xmlns:p14="http://schemas.microsoft.com/office/powerpoint/2010/main" val="347860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6BB3-F478-6779-E80D-710CCACA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B9CB-3C96-2270-5AFB-8D8D3BA8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Question youself why you are choosing topic</a:t>
            </a:r>
          </a:p>
          <a:p>
            <a:r>
              <a:rPr lang="en-GB" dirty="0"/>
              <a:t>F</a:t>
            </a:r>
            <a:r>
              <a:rPr lang="en-IT" dirty="0"/>
              <a:t>ind a deeper reason behind </a:t>
            </a:r>
          </a:p>
          <a:p>
            <a:r>
              <a:rPr lang="en-IT" dirty="0"/>
              <a:t>Fei Fei Li  : Craeter of ImageNEt (Dataset) said in TED talk  she has vision about machine to recognise the world same as child</a:t>
            </a:r>
          </a:p>
          <a:p>
            <a:r>
              <a:rPr lang="en-IT" dirty="0"/>
              <a:t>Your pupose will engage , improve and differentiate you and your work</a:t>
            </a:r>
          </a:p>
        </p:txBody>
      </p:sp>
    </p:spTree>
    <p:extLst>
      <p:ext uri="{BB962C8B-B14F-4D97-AF65-F5344CB8AC3E}">
        <p14:creationId xmlns:p14="http://schemas.microsoft.com/office/powerpoint/2010/main" val="314820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6BB3-F478-6779-E80D-710CCACA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Characteristics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B9CB-3C96-2270-5AFB-8D8D3BA8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ImageNet was having some common purposes</a:t>
            </a:r>
          </a:p>
          <a:p>
            <a:r>
              <a:rPr lang="en-GB" dirty="0"/>
              <a:t>R</a:t>
            </a:r>
            <a:r>
              <a:rPr lang="en-IT" dirty="0"/>
              <a:t>eal world application</a:t>
            </a:r>
          </a:p>
          <a:p>
            <a:r>
              <a:rPr lang="en-IT" dirty="0"/>
              <a:t>Data collection, quality and documentation was assured well</a:t>
            </a:r>
          </a:p>
          <a:p>
            <a:r>
              <a:rPr lang="en-IT" dirty="0"/>
              <a:t>More data more diversity</a:t>
            </a:r>
          </a:p>
          <a:p>
            <a:r>
              <a:rPr lang="en-IT" dirty="0"/>
              <a:t>Active community and its growth</a:t>
            </a:r>
          </a:p>
          <a:p>
            <a:r>
              <a:rPr lang="en-IT" dirty="0"/>
              <a:t>As data scientist it is mandatory to ask questions</a:t>
            </a:r>
          </a:p>
        </p:txBody>
      </p:sp>
    </p:spTree>
    <p:extLst>
      <p:ext uri="{BB962C8B-B14F-4D97-AF65-F5344CB8AC3E}">
        <p14:creationId xmlns:p14="http://schemas.microsoft.com/office/powerpoint/2010/main" val="234962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54BD9-10DE-4DA4-403D-F4A5C980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7059598" cy="1867769"/>
          </a:xfrm>
        </p:spPr>
        <p:txBody>
          <a:bodyPr anchor="b">
            <a:normAutofit/>
          </a:bodyPr>
          <a:lstStyle/>
          <a:p>
            <a:r>
              <a:rPr lang="en-IT" sz="3100" dirty="0"/>
              <a:t>Create your process for success rather than only pursuing success for sake of success</a:t>
            </a:r>
            <a:br>
              <a:rPr lang="en-IT" sz="3100" dirty="0"/>
            </a:br>
            <a:endParaRPr lang="en-IT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2891-C9EC-FF31-9F5B-CC930391D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3"/>
            <a:ext cx="7059598" cy="3390220"/>
          </a:xfrm>
        </p:spPr>
        <p:txBody>
          <a:bodyPr anchor="t">
            <a:normAutofit/>
          </a:bodyPr>
          <a:lstStyle/>
          <a:p>
            <a:r>
              <a:rPr lang="en-IT" dirty="0"/>
              <a:t>Quality far overshadows quantity</a:t>
            </a:r>
          </a:p>
          <a:p>
            <a:r>
              <a:rPr lang="en-IT" dirty="0"/>
              <a:t>It takes time as dataset require continuous improvement and maintenance</a:t>
            </a:r>
          </a:p>
          <a:p>
            <a:r>
              <a:rPr lang="en-IT" dirty="0"/>
              <a:t>Supporting community helps you to identify preprocessing and anlysis steps of your data (don’t overlook them)</a:t>
            </a:r>
          </a:p>
          <a:p>
            <a:endParaRPr lang="en-IT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9F3CB34B-2F8F-4442-91D1-923678282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6" descr="Car">
            <a:extLst>
              <a:ext uri="{FF2B5EF4-FFF2-40B4-BE49-F238E27FC236}">
                <a16:creationId xmlns:a16="http://schemas.microsoft.com/office/drawing/2014/main" id="{08DAB0FE-6C73-3E1D-2C85-0D22747E9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170" y="252537"/>
            <a:ext cx="2934559" cy="2934559"/>
          </a:xfrm>
          <a:prstGeom prst="rect">
            <a:avLst/>
          </a:prstGeom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92AFC398-9263-43B8-98C4-6D97765B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C3F180D0-951F-4FB1-8AC1-0CB70C61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7754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3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A8E4-761E-4DD8-4A3E-5D0E6F4D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A4DB-7419-004B-2518-6262AD055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T" dirty="0"/>
              <a:t>Set purpose</a:t>
            </a:r>
          </a:p>
          <a:p>
            <a:r>
              <a:rPr lang="en-GB" dirty="0"/>
              <a:t>B</a:t>
            </a:r>
            <a:r>
              <a:rPr lang="en-IT" dirty="0"/>
              <a:t>reak purpose to objectives and topics</a:t>
            </a:r>
          </a:p>
          <a:p>
            <a:r>
              <a:rPr lang="en-IT" dirty="0"/>
              <a:t>Create questions to fullfill these topics</a:t>
            </a:r>
          </a:p>
          <a:p>
            <a:r>
              <a:rPr lang="en-IT" dirty="0"/>
              <a:t>Survey possible source of data</a:t>
            </a:r>
          </a:p>
          <a:p>
            <a:r>
              <a:rPr lang="en-IT" dirty="0"/>
              <a:t>Selection </a:t>
            </a:r>
          </a:p>
          <a:p>
            <a:r>
              <a:rPr lang="en-IT" dirty="0"/>
              <a:t>Collection</a:t>
            </a:r>
          </a:p>
          <a:p>
            <a:r>
              <a:rPr lang="en-IT" dirty="0"/>
              <a:t>Preprocessing</a:t>
            </a:r>
          </a:p>
          <a:p>
            <a:r>
              <a:rPr lang="en-IT" dirty="0"/>
              <a:t>Documentation</a:t>
            </a:r>
          </a:p>
          <a:p>
            <a:r>
              <a:rPr lang="en-IT" dirty="0"/>
              <a:t>Publish</a:t>
            </a:r>
          </a:p>
          <a:p>
            <a:r>
              <a:rPr lang="en-GB" dirty="0"/>
              <a:t>M</a:t>
            </a:r>
            <a:r>
              <a:rPr lang="en-IT" dirty="0"/>
              <a:t>aintainance and support</a:t>
            </a:r>
          </a:p>
          <a:p>
            <a:r>
              <a:rPr lang="en-IT" dirty="0"/>
              <a:t>Improvement actions</a:t>
            </a:r>
          </a:p>
        </p:txBody>
      </p:sp>
    </p:spTree>
    <p:extLst>
      <p:ext uri="{BB962C8B-B14F-4D97-AF65-F5344CB8AC3E}">
        <p14:creationId xmlns:p14="http://schemas.microsoft.com/office/powerpoint/2010/main" val="97012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CFD9-1395-D068-6D9D-9F7D32C8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F7B3-1D76-C94C-A8B2-D6077698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Purpose : Social Welfate</a:t>
            </a:r>
          </a:p>
          <a:p>
            <a:r>
              <a:rPr lang="en-IT" dirty="0"/>
              <a:t>Objective : Racial equity</a:t>
            </a:r>
          </a:p>
          <a:p>
            <a:r>
              <a:rPr lang="en-IT" dirty="0"/>
              <a:t>Topic Selection: Black life Matter Movements</a:t>
            </a:r>
          </a:p>
          <a:p>
            <a:r>
              <a:rPr lang="en-IT" dirty="0"/>
              <a:t>Questions: Can I make different voices heard</a:t>
            </a:r>
          </a:p>
          <a:p>
            <a:r>
              <a:rPr lang="en-IT" dirty="0"/>
              <a:t>Data Type and Sources : NLP and Articles, Youtube comment and tweets)</a:t>
            </a:r>
          </a:p>
          <a:p>
            <a:r>
              <a:rPr lang="en-IT" dirty="0"/>
              <a:t>Choose Data Source : Which source represent well – I select twitter</a:t>
            </a:r>
          </a:p>
          <a:p>
            <a:r>
              <a:rPr lang="en-IT" dirty="0"/>
              <a:t>Collection : Twitter comments extractions with hashtags</a:t>
            </a:r>
          </a:p>
          <a:p>
            <a:r>
              <a:rPr lang="en-IT" dirty="0"/>
              <a:t>Preprocess Data, Document and publish it on Kaggle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95184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CFD9-1395-D068-6D9D-9F7D32C8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Example (Continue)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F7B3-1D76-C94C-A8B2-D6077698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Kagglers do topic modeling</a:t>
            </a:r>
          </a:p>
          <a:p>
            <a:r>
              <a:rPr lang="en-IT" dirty="0"/>
              <a:t>Some tweets kagglers see in other languages </a:t>
            </a:r>
          </a:p>
          <a:p>
            <a:r>
              <a:rPr lang="en-IT" dirty="0"/>
              <a:t>Higlight their work and advice </a:t>
            </a:r>
          </a:p>
          <a:p>
            <a:r>
              <a:rPr lang="en-IT" dirty="0"/>
              <a:t>Kagglers analysis reveals demands , motivations and fears</a:t>
            </a:r>
          </a:p>
          <a:p>
            <a:r>
              <a:rPr lang="en-IT" dirty="0"/>
              <a:t>Results: Millions of tweets provide set of recommendations that improve racial equity</a:t>
            </a:r>
          </a:p>
        </p:txBody>
      </p:sp>
    </p:spTree>
    <p:extLst>
      <p:ext uri="{BB962C8B-B14F-4D97-AF65-F5344CB8AC3E}">
        <p14:creationId xmlns:p14="http://schemas.microsoft.com/office/powerpoint/2010/main" val="1750076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CC3E-6FE1-9AD9-518B-D279178E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7AF05-57C6-C54D-CF97-6C08A9984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Book : </a:t>
            </a:r>
            <a:r>
              <a:rPr lang="en-GB" dirty="0"/>
              <a:t>https://</a:t>
            </a:r>
            <a:r>
              <a:rPr lang="en-GB" dirty="0" err="1"/>
              <a:t>www.amazon.com</a:t>
            </a:r>
            <a:r>
              <a:rPr lang="en-GB" dirty="0"/>
              <a:t>/Data-Analysis-Machine-Learning-Kaggle-</a:t>
            </a:r>
            <a:r>
              <a:rPr lang="en-GB" dirty="0" err="1"/>
              <a:t>ebook</a:t>
            </a:r>
            <a:r>
              <a:rPr lang="en-GB" dirty="0"/>
              <a:t>/</a:t>
            </a:r>
            <a:r>
              <a:rPr lang="en-GB" dirty="0" err="1"/>
              <a:t>dp</a:t>
            </a:r>
            <a:r>
              <a:rPr lang="en-GB" dirty="0"/>
              <a:t>/B09F3STL34 </a:t>
            </a:r>
            <a:r>
              <a:rPr lang="en-IT" dirty="0"/>
              <a:t> </a:t>
            </a:r>
          </a:p>
          <a:p>
            <a:r>
              <a:rPr lang="en-IT" dirty="0"/>
              <a:t>Github Link : </a:t>
            </a:r>
            <a:r>
              <a:rPr lang="en-GB" dirty="0">
                <a:hlinkClick r:id="rId2"/>
              </a:rPr>
              <a:t>https://github.com/HafizAhmadHassan</a:t>
            </a:r>
            <a:r>
              <a:rPr lang="en-GB" dirty="0"/>
              <a:t> </a:t>
            </a:r>
            <a:endParaRPr lang="en-IT" dirty="0"/>
          </a:p>
          <a:p>
            <a:r>
              <a:rPr lang="en-IT" dirty="0"/>
              <a:t>Other Resources : </a:t>
            </a:r>
            <a:r>
              <a:rPr lang="en-GB" dirty="0">
                <a:hlinkClick r:id="rId3"/>
              </a:rPr>
              <a:t>https://twitter.com/AhmadHassanDS</a:t>
            </a:r>
            <a:endParaRPr lang="en-GB" dirty="0"/>
          </a:p>
          <a:p>
            <a:r>
              <a:rPr lang="en-GB" dirty="0"/>
              <a:t>LinkedIn : </a:t>
            </a:r>
            <a:r>
              <a:rPr lang="en-GB" dirty="0">
                <a:hlinkClick r:id="rId4"/>
              </a:rPr>
              <a:t>https://www.linkedin.com/in/hafizahmadhassan/</a:t>
            </a:r>
            <a:r>
              <a:rPr lang="en-GB" dirty="0"/>
              <a:t>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9477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E68DDE59-49D5-42AA-8D35-B178B726A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FE620889-6AF6-4B45-8AFF-DF8FFDDB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46A7E952-C162-4E5A-9AD1-83F746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681786"/>
            <a:ext cx="12192001" cy="417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22039B-F5C1-4CC7-5EC2-A294B66C8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562531"/>
              </p:ext>
            </p:extLst>
          </p:nvPr>
        </p:nvGraphicFramePr>
        <p:xfrm>
          <a:off x="777875" y="3500651"/>
          <a:ext cx="10636250" cy="2676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9253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E6F99-5614-6A24-A58E-EE7528786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7317348" cy="2387600"/>
          </a:xfrm>
        </p:spPr>
        <p:txBody>
          <a:bodyPr>
            <a:normAutofit/>
          </a:bodyPr>
          <a:lstStyle/>
          <a:p>
            <a:pPr algn="l"/>
            <a:r>
              <a:rPr lang="en-IT" dirty="0"/>
              <a:t>WHAT IS KAGGLE?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E30D4-E780-378D-99FF-C32A40207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02038"/>
            <a:ext cx="7317348" cy="1655762"/>
          </a:xfrm>
        </p:spPr>
        <p:txBody>
          <a:bodyPr>
            <a:normAutofit/>
          </a:bodyPr>
          <a:lstStyle/>
          <a:p>
            <a:pPr algn="l"/>
            <a:r>
              <a:rPr lang="en-IT" dirty="0"/>
              <a:t>It’s a platform for datascietist aroundd the world where they participate on different competetions </a:t>
            </a:r>
          </a:p>
          <a:p>
            <a:pPr algn="l"/>
            <a:r>
              <a:rPr lang="en-IT" dirty="0"/>
              <a:t>Kaggle is facebook for AI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60EAFE-C840-4DAF-B8B5-D73E98076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F86EB89-5CAA-4AA5-907F-09707CF4A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7754" y="0"/>
            <a:ext cx="3429000" cy="3429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2FF5F7-8CB8-4DD0-890B-C68D3C731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4656F99-DCC8-4666-BB8F-F69F84AC7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7754" y="34272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0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7430-5F4D-E9C7-0B67-8BEC9FFE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76600"/>
            <a:ext cx="3948953" cy="2113177"/>
          </a:xfrm>
        </p:spPr>
        <p:txBody>
          <a:bodyPr anchor="b">
            <a:normAutofit/>
          </a:bodyPr>
          <a:lstStyle/>
          <a:p>
            <a:r>
              <a:rPr lang="en-IT" sz="4400"/>
              <a:t>What Specificially We are Covering?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750E-97E0-A8DD-77A3-59ABCA33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2"/>
            <a:ext cx="3948953" cy="3494239"/>
          </a:xfrm>
        </p:spPr>
        <p:txBody>
          <a:bodyPr anchor="t">
            <a:normAutofit/>
          </a:bodyPr>
          <a:lstStyle/>
          <a:p>
            <a:r>
              <a:rPr lang="en-IT" dirty="0"/>
              <a:t>Data Ethics</a:t>
            </a:r>
          </a:p>
          <a:p>
            <a:r>
              <a:rPr lang="en-IT" dirty="0"/>
              <a:t>An Interview from Kaggle Dataset Grandmaster</a:t>
            </a:r>
          </a:p>
          <a:p>
            <a:r>
              <a:rPr lang="en-IT" dirty="0"/>
              <a:t>What you should do If you want to become Dataset Master</a:t>
            </a:r>
          </a:p>
          <a:p>
            <a:r>
              <a:rPr lang="en-IT" dirty="0"/>
              <a:t>Genereal advice to learn faster through Kaggle platform</a:t>
            </a:r>
          </a:p>
          <a:p>
            <a:r>
              <a:rPr lang="en-IT" dirty="0"/>
              <a:t>Why you should contribute in dataset</a:t>
            </a:r>
          </a:p>
          <a:p>
            <a:endParaRPr lang="en-IT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6988DF46-BB01-4433-86D4-321BC88CE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88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165938C0-ED8F-4242-AE38-E35BF061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6783" y="476600"/>
            <a:ext cx="5886343" cy="58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33AEB-598B-9242-B833-CB99D8D2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7059598" cy="1867769"/>
          </a:xfrm>
        </p:spPr>
        <p:txBody>
          <a:bodyPr anchor="b">
            <a:normAutofit/>
          </a:bodyPr>
          <a:lstStyle/>
          <a:p>
            <a:r>
              <a:rPr lang="en-IT" sz="4400" dirty="0"/>
              <a:t>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F4BD-A96F-4C86-826E-910A211AE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3"/>
            <a:ext cx="7059598" cy="3390220"/>
          </a:xfrm>
        </p:spPr>
        <p:txBody>
          <a:bodyPr anchor="t">
            <a:normAutofit/>
          </a:bodyPr>
          <a:lstStyle/>
          <a:p>
            <a:r>
              <a:rPr lang="en-IT" dirty="0"/>
              <a:t>There might be some terms I would mention Don’t worry if you not understand We will gonna cover them in incoming lectures </a:t>
            </a:r>
          </a:p>
          <a:p>
            <a:r>
              <a:rPr lang="en-IT" dirty="0"/>
              <a:t>I would suggest to google the terms you don’t know and get an idea.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3CB34B-2F8F-4442-91D1-923678282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C3F180D0-951F-4FB1-8AC1-0CB70C61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7754" y="0"/>
            <a:ext cx="3429000" cy="3429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2AFC398-9263-43B8-98C4-6D97765B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FBEAA65-6795-4110-9B63-CC2BEE665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7754" y="34272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4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516C1-0ED8-FDD2-29BF-A418DE0D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76600"/>
            <a:ext cx="3948953" cy="2113177"/>
          </a:xfrm>
        </p:spPr>
        <p:txBody>
          <a:bodyPr anchor="b">
            <a:normAutofit/>
          </a:bodyPr>
          <a:lstStyle/>
          <a:p>
            <a:r>
              <a:rPr lang="en-IT" sz="4400" dirty="0"/>
              <a:t>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3663-9401-0890-439D-80377704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2"/>
            <a:ext cx="3948953" cy="3494239"/>
          </a:xfrm>
        </p:spPr>
        <p:txBody>
          <a:bodyPr anchor="t">
            <a:normAutofit/>
          </a:bodyPr>
          <a:lstStyle/>
          <a:p>
            <a:r>
              <a:rPr lang="en-IT" dirty="0"/>
              <a:t>We already cover in lecture 1 about the limitations of storing a dataset</a:t>
            </a:r>
          </a:p>
          <a:p>
            <a:r>
              <a:rPr lang="en-IT" dirty="0"/>
              <a:t>You can store text,image,tabular based datasets</a:t>
            </a:r>
          </a:p>
          <a:p>
            <a:r>
              <a:rPr lang="en-IT" dirty="0"/>
              <a:t>For example a data source might be twitter contains content and respective hashtags its title or topic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8DF46-BB01-4433-86D4-321BC88CE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167" y="476600"/>
            <a:ext cx="5888959" cy="588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65938C0-ED8F-4242-AE38-E35BF061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6783" y="476600"/>
            <a:ext cx="5886343" cy="588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1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B2EC2C-A33F-49EE-AB41-F93852346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78" y="460353"/>
            <a:ext cx="3102472" cy="29684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F68B9A43-D405-4564-90D7-037BDBC77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519" y="455125"/>
            <a:ext cx="3102472" cy="296612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757B3A0-8B17-4AE0-BD9C-475E1D760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6466" y="462689"/>
            <a:ext cx="3102472" cy="29661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BC6906E2-675F-4338-8113-0F0C0923B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6466" y="462689"/>
            <a:ext cx="3102472" cy="296379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210CEDD-F054-4BF3-B856-98FED59AE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78" y="3427261"/>
            <a:ext cx="3104101" cy="29676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641AACEA-00E6-4D31-9A7C-74455B228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278" y="3427261"/>
            <a:ext cx="3102472" cy="296612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7B5949A-E34F-4EE9-A608-55EEADE0E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4837" y="3427261"/>
            <a:ext cx="3104101" cy="2967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31CA331F-7ACF-4D95-B4E6-ECA9C09DF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6466" y="3424925"/>
            <a:ext cx="3102472" cy="2966129"/>
          </a:xfrm>
          <a:prstGeom prst="rect">
            <a:avLst/>
          </a:prstGeom>
        </p:spPr>
      </p:pic>
      <p:sp>
        <p:nvSpPr>
          <p:cNvPr id="53" name="Frame 52">
            <a:extLst>
              <a:ext uri="{FF2B5EF4-FFF2-40B4-BE49-F238E27FC236}">
                <a16:creationId xmlns:a16="http://schemas.microsoft.com/office/drawing/2014/main" id="{D5B8D5C5-8CE0-4DFE-8D43-25A6B3C46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frame">
            <a:avLst>
              <a:gd name="adj1" fmla="val 710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3663-9401-0890-439D-80377704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243" y="3426299"/>
            <a:ext cx="4792929" cy="2750663"/>
          </a:xfrm>
        </p:spPr>
        <p:txBody>
          <a:bodyPr anchor="t">
            <a:normAutofit/>
          </a:bodyPr>
          <a:lstStyle/>
          <a:p>
            <a:pPr algn="ctr"/>
            <a:r>
              <a:rPr lang="en-IT" dirty="0"/>
              <a:t>Andrew Maranhao</a:t>
            </a:r>
          </a:p>
          <a:p>
            <a:pPr algn="ctr"/>
            <a:r>
              <a:rPr lang="en-IT" dirty="0"/>
              <a:t>Number1 Dataset Grandmaster</a:t>
            </a:r>
          </a:p>
          <a:p>
            <a:pPr algn="ctr"/>
            <a:r>
              <a:rPr lang="en-GB" dirty="0"/>
              <a:t>Data Scientist at the Hospital Albert Einstein in </a:t>
            </a:r>
            <a:r>
              <a:rPr lang="en-GB"/>
              <a:t>São</a:t>
            </a:r>
            <a:r>
              <a:rPr lang="en-GB" dirty="0"/>
              <a:t> Paulo </a:t>
            </a:r>
            <a:endParaRPr lang="en-GB"/>
          </a:p>
          <a:p>
            <a:pPr algn="ctr"/>
            <a:r>
              <a:rPr lang="en-GB" dirty="0">
                <a:effectLst/>
              </a:rPr>
              <a:t>L</a:t>
            </a:r>
            <a:r>
              <a:rPr lang="en-GB" dirty="0"/>
              <a:t>et talk about his experience</a:t>
            </a:r>
            <a:endParaRPr lang="en-GB"/>
          </a:p>
          <a:p>
            <a:pPr algn="ctr"/>
            <a:r>
              <a:rPr lang="en-GB" dirty="0">
                <a:effectLst/>
              </a:rPr>
              <a:t>Interview will consist of different questions </a:t>
            </a:r>
            <a:endParaRPr lang="en-GB"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516C1-0ED8-FDD2-29BF-A418DE0D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243" y="777240"/>
            <a:ext cx="4792929" cy="2321901"/>
          </a:xfrm>
        </p:spPr>
        <p:txBody>
          <a:bodyPr anchor="b">
            <a:normAutofit/>
          </a:bodyPr>
          <a:lstStyle/>
          <a:p>
            <a:pPr algn="ctr"/>
            <a:r>
              <a:rPr lang="en-IT" sz="4400" dirty="0"/>
              <a:t>Interview : Kaggle Dataset Master</a:t>
            </a:r>
          </a:p>
        </p:txBody>
      </p:sp>
    </p:spTree>
    <p:extLst>
      <p:ext uri="{BB962C8B-B14F-4D97-AF65-F5344CB8AC3E}">
        <p14:creationId xmlns:p14="http://schemas.microsoft.com/office/powerpoint/2010/main" val="417310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2B483-D459-C506-7824-664D0EAC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7059598" cy="1867769"/>
          </a:xfrm>
        </p:spPr>
        <p:txBody>
          <a:bodyPr anchor="b">
            <a:normAutofit/>
          </a:bodyPr>
          <a:lstStyle/>
          <a:p>
            <a:r>
              <a:rPr lang="en-GB" sz="3100" b="1"/>
              <a:t>favourite competition and why? In solving approaches, specialty on Kaggle? </a:t>
            </a:r>
            <a:br>
              <a:rPr lang="en-GB" sz="3100"/>
            </a:br>
            <a:endParaRPr lang="en-IT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733D-8F2A-BD63-AD87-56805CB9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3"/>
            <a:ext cx="7059598" cy="3390220"/>
          </a:xfrm>
        </p:spPr>
        <p:txBody>
          <a:bodyPr anchor="t">
            <a:normAutofit/>
          </a:bodyPr>
          <a:lstStyle/>
          <a:p>
            <a:r>
              <a:rPr lang="en-IT" dirty="0"/>
              <a:t>Medical Imaging is favorite the purpose of his  job</a:t>
            </a:r>
          </a:p>
          <a:p>
            <a:r>
              <a:rPr lang="en-IT" dirty="0"/>
              <a:t>Medical competetions include text based or image based data</a:t>
            </a:r>
          </a:p>
          <a:p>
            <a:r>
              <a:rPr lang="en-IT" dirty="0"/>
              <a:t>Usually image based data is the same across the unlike text based data</a:t>
            </a:r>
          </a:p>
          <a:p>
            <a:r>
              <a:rPr lang="en-GB" dirty="0"/>
              <a:t>W</a:t>
            </a:r>
            <a:r>
              <a:rPr lang="en-IT" dirty="0"/>
              <a:t>orking on image based data make a more impact than text based</a:t>
            </a:r>
          </a:p>
          <a:p>
            <a:pPr marL="0" indent="0">
              <a:buNone/>
            </a:pPr>
            <a:endParaRPr lang="en-I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3CB34B-2F8F-4442-91D1-923678282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3F180D0-951F-4FB1-8AC1-0CB70C61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7754" y="0"/>
            <a:ext cx="3429000" cy="3429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2AFC398-9263-43B8-98C4-6D97765B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FBEAA65-6795-4110-9B63-CC2BEE665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7754" y="34272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4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A423A-55F4-215C-B609-D0985953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7059598" cy="1867769"/>
          </a:xfrm>
        </p:spPr>
        <p:txBody>
          <a:bodyPr anchor="b">
            <a:normAutofit/>
          </a:bodyPr>
          <a:lstStyle/>
          <a:p>
            <a:r>
              <a:rPr lang="en-GB" sz="2800" b="1" dirty="0"/>
              <a:t>Any particular challenging competition, insights to tackle the task </a:t>
            </a:r>
            <a:br>
              <a:rPr lang="en-GB" sz="2800" dirty="0"/>
            </a:br>
            <a:endParaRPr lang="en-IT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A556-FF7A-2940-B0C0-B108A0D9A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786743"/>
            <a:ext cx="7059598" cy="3390220"/>
          </a:xfrm>
        </p:spPr>
        <p:txBody>
          <a:bodyPr anchor="t">
            <a:normAutofit/>
          </a:bodyPr>
          <a:lstStyle/>
          <a:p>
            <a:r>
              <a:rPr lang="en-IT" dirty="0"/>
              <a:t>Tuberculosis detection in x-Ray image</a:t>
            </a:r>
          </a:p>
          <a:p>
            <a:r>
              <a:rPr lang="en-IT" dirty="0"/>
              <a:t>Limitation was only having 1000 images (dataset was very small to capture all the manifestation of disease)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3CB34B-2F8F-4442-91D1-923678282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8BBD3116-4BE3-E6E6-41D6-59E1D1176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170" y="252537"/>
            <a:ext cx="2934559" cy="29345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2AFC398-9263-43B8-98C4-6D97765B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3F180D0-951F-4FB1-8AC1-0CB70C61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7754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82733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Custom 25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1274F"/>
      </a:accent1>
      <a:accent2>
        <a:srgbClr val="97446E"/>
      </a:accent2>
      <a:accent3>
        <a:srgbClr val="24BEEE"/>
      </a:accent3>
      <a:accent4>
        <a:srgbClr val="A52B3A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776</Words>
  <Application>Microsoft Macintosh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Nova</vt:lpstr>
      <vt:lpstr>CelebrationVTI</vt:lpstr>
      <vt:lpstr>Kaggle  Chapter 2  DATA Gathering </vt:lpstr>
      <vt:lpstr>PowerPoint Presentation</vt:lpstr>
      <vt:lpstr>WHAT IS KAGGLE?</vt:lpstr>
      <vt:lpstr>What Specificially We are Covering?</vt:lpstr>
      <vt:lpstr>Comment</vt:lpstr>
      <vt:lpstr>Gathering Data</vt:lpstr>
      <vt:lpstr>Interview : Kaggle Dataset Master</vt:lpstr>
      <vt:lpstr>favourite competition and why? In solving approaches, specialty on Kaggle?  </vt:lpstr>
      <vt:lpstr>Any particular challenging competition, insights to tackle the task  </vt:lpstr>
      <vt:lpstr>IDEAS </vt:lpstr>
      <vt:lpstr>Why you choosed Dataset Grandmaster Field</vt:lpstr>
      <vt:lpstr>PURPOSE</vt:lpstr>
      <vt:lpstr>Characteristics of dataset</vt:lpstr>
      <vt:lpstr>Create your process for success rather than only pursuing success for sake of success </vt:lpstr>
      <vt:lpstr>The Process</vt:lpstr>
      <vt:lpstr>Example</vt:lpstr>
      <vt:lpstr>Example (Continue)</vt:lpstr>
      <vt:lpstr>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 Chapter  DATA</dc:title>
  <dc:creator>Hafiz Ahmad Hassan</dc:creator>
  <cp:lastModifiedBy>Hafiz Ahmad Hassan</cp:lastModifiedBy>
  <cp:revision>7</cp:revision>
  <dcterms:created xsi:type="dcterms:W3CDTF">2022-05-17T10:38:25Z</dcterms:created>
  <dcterms:modified xsi:type="dcterms:W3CDTF">2022-05-19T07:15:14Z</dcterms:modified>
</cp:coreProperties>
</file>