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2"/>
  </p:handoutMasterIdLst>
  <p:sldIdLst>
    <p:sldId id="536" r:id="rId2"/>
    <p:sldId id="258" r:id="rId3"/>
    <p:sldId id="266" r:id="rId4"/>
    <p:sldId id="268" r:id="rId5"/>
    <p:sldId id="284" r:id="rId6"/>
    <p:sldId id="320" r:id="rId7"/>
    <p:sldId id="347" r:id="rId8"/>
    <p:sldId id="416" r:id="rId9"/>
    <p:sldId id="436" r:id="rId10"/>
    <p:sldId id="438" r:id="rId11"/>
    <p:sldId id="458" r:id="rId12"/>
    <p:sldId id="469" r:id="rId13"/>
    <p:sldId id="543" r:id="rId14"/>
    <p:sldId id="537" r:id="rId15"/>
    <p:sldId id="544" r:id="rId16"/>
    <p:sldId id="538" r:id="rId17"/>
    <p:sldId id="539" r:id="rId18"/>
    <p:sldId id="540" r:id="rId19"/>
    <p:sldId id="541" r:id="rId20"/>
    <p:sldId id="542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280D3-D2E9-4D18-A35D-674238DA5ACA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B239E-F316-4CF4-B7BE-E65D8FEDD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4708" y="2068195"/>
            <a:ext cx="389458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390" y="3297889"/>
            <a:ext cx="6009005" cy="138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5209" y="6598538"/>
            <a:ext cx="37337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378748" cy="3016210"/>
          </a:xfrm>
        </p:spPr>
        <p:txBody>
          <a:bodyPr/>
          <a:lstStyle/>
          <a:p>
            <a:r>
              <a:rPr lang="en-US" sz="2800" b="1" dirty="0" smtClean="0"/>
              <a:t>Name : </a:t>
            </a:r>
            <a:r>
              <a:rPr lang="en-US" sz="2800" b="1" dirty="0" smtClean="0">
                <a:solidFill>
                  <a:schemeClr val="tx2"/>
                </a:solidFill>
              </a:rPr>
              <a:t>Hafiz Mohsin Raza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Registration No:</a:t>
            </a:r>
            <a:r>
              <a:rPr lang="en-US" sz="2800" b="1" dirty="0" smtClean="0">
                <a:solidFill>
                  <a:schemeClr val="tx2"/>
                </a:solidFill>
              </a:rPr>
              <a:t>2020-CS-81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Section:</a:t>
            </a:r>
            <a:r>
              <a:rPr lang="en-US" sz="2800" b="1" dirty="0" smtClean="0">
                <a:solidFill>
                  <a:schemeClr val="tx2"/>
                </a:solidFill>
              </a:rPr>
              <a:t>B</a:t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/>
              <a:t>Title:</a:t>
            </a:r>
            <a:r>
              <a:rPr lang="en-US" sz="2800" b="1" dirty="0" smtClean="0">
                <a:solidFill>
                  <a:schemeClr val="tx2"/>
                </a:solidFill>
              </a:rPr>
              <a:t>Story Detail video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: </a:t>
            </a:r>
            <a:r>
              <a:rPr lang="en-US" sz="2800" b="1" dirty="0">
                <a:solidFill>
                  <a:schemeClr val="tx2"/>
                </a:solidFill>
              </a:rPr>
              <a:t>Computer Science </a:t>
            </a:r>
            <a:r>
              <a:rPr lang="en-US" sz="2800" b="1" dirty="0" smtClean="0">
                <a:solidFill>
                  <a:schemeClr val="tx2"/>
                </a:solidFill>
              </a:rPr>
              <a:t/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University of Engineering and Technology Lahore.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381000"/>
            <a:ext cx="57818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00074"/>
            <a:ext cx="555117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read_number();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print_sum(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read_number();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read_number(){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A ,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B;</a:t>
            </a:r>
            <a:endParaRPr sz="2000">
              <a:latin typeface="Courier New"/>
              <a:cs typeface="Courier New"/>
            </a:endParaRPr>
          </a:p>
          <a:p>
            <a:pPr marL="355600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cout&lt;&lt;"Enter two numbers please ";  cin&gt;&gt;A&gt;&gt;B;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print_sum(A 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55600" marR="1262380" indent="-3429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print_sum(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,int </a:t>
            </a:r>
            <a:r>
              <a:rPr sz="2000" b="1" spc="-5" dirty="0">
                <a:latin typeface="Courier New"/>
                <a:cs typeface="Courier New"/>
              </a:rPr>
              <a:t>y){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 = x +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cout&lt;&lt;x&lt;&lt;"+"&lt;&lt;y&lt;&lt;"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"&lt;&lt;s&lt;&lt;endl;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730" y="104648"/>
            <a:ext cx="70078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0730" marR="5080" indent="-74866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Write </a:t>
            </a:r>
            <a:r>
              <a:rPr sz="2800" spc="-5" dirty="0"/>
              <a:t>a </a:t>
            </a:r>
            <a:r>
              <a:rPr sz="2800" dirty="0"/>
              <a:t>function </a:t>
            </a:r>
            <a:r>
              <a:rPr sz="2800" spc="-5" dirty="0"/>
              <a:t>that </a:t>
            </a:r>
            <a:r>
              <a:rPr sz="2800" dirty="0"/>
              <a:t>reads </a:t>
            </a:r>
            <a:r>
              <a:rPr sz="2800" spc="-5" dirty="0"/>
              <a:t>two </a:t>
            </a:r>
            <a:r>
              <a:rPr sz="2800" dirty="0"/>
              <a:t>numbers and  another function </a:t>
            </a:r>
            <a:r>
              <a:rPr sz="2800" spc="-5" dirty="0"/>
              <a:t>to </a:t>
            </a:r>
            <a:r>
              <a:rPr sz="2800" dirty="0"/>
              <a:t>prints their</a:t>
            </a:r>
            <a:r>
              <a:rPr sz="2800" spc="-25" dirty="0"/>
              <a:t> </a:t>
            </a:r>
            <a:r>
              <a:rPr sz="2800" dirty="0"/>
              <a:t>sum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589" y="263144"/>
            <a:ext cx="5055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 </a:t>
            </a:r>
            <a:r>
              <a:rPr spc="-5" dirty="0"/>
              <a:t>of numbers </a:t>
            </a:r>
            <a:r>
              <a:rPr dirty="0"/>
              <a:t>from 1 </a:t>
            </a:r>
            <a:r>
              <a:rPr spc="-5" dirty="0"/>
              <a:t>to</a:t>
            </a:r>
            <a:r>
              <a:rPr spc="-114" dirty="0"/>
              <a:t> 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992200"/>
            <a:ext cx="692277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sum(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355600" marR="4920615" indent="-3429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000" b="1" spc="-5" dirty="0">
                <a:latin typeface="Courier New"/>
                <a:cs typeface="Courier New"/>
              </a:rPr>
              <a:t>main()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 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cout&lt;&lt;"Enter end number: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cin&gt;&gt;x;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cout&lt;&lt;"Sum of the series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"&lt;&lt;sum(x)&lt;&lt;endl;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sum(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n)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dirty="0">
                <a:latin typeface="Courier New"/>
                <a:cs typeface="Courier New"/>
              </a:rPr>
              <a:t>(n ==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1)</a:t>
            </a:r>
            <a:endParaRPr sz="2000">
              <a:latin typeface="Courier New"/>
              <a:cs typeface="Courier New"/>
            </a:endParaRPr>
          </a:p>
          <a:p>
            <a:pPr marL="355600" marR="4615815" indent="5715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2000" b="1" dirty="0">
                <a:latin typeface="Courier New"/>
                <a:cs typeface="Courier New"/>
              </a:rPr>
              <a:t>n + </a:t>
            </a:r>
            <a:r>
              <a:rPr sz="2000" b="1" spc="-5" dirty="0">
                <a:latin typeface="Courier New"/>
                <a:cs typeface="Courier New"/>
              </a:rPr>
              <a:t>sum(n </a:t>
            </a:r>
            <a:r>
              <a:rPr sz="2000" b="1" dirty="0">
                <a:latin typeface="Courier New"/>
                <a:cs typeface="Courier New"/>
              </a:rPr>
              <a:t>-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7947" y="5791200"/>
            <a:ext cx="3446779" cy="64643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118046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Enter end number: 3  Sum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series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57655"/>
            <a:ext cx="7799705" cy="516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7315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const int </a:t>
            </a:r>
            <a:r>
              <a:rPr sz="2000" b="1" dirty="0">
                <a:latin typeface="Courier New"/>
                <a:cs typeface="Courier New"/>
              </a:rPr>
              <a:t>S =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10;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main()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A[S];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for(int </a:t>
            </a:r>
            <a:r>
              <a:rPr sz="2000" b="1" spc="-5" dirty="0">
                <a:latin typeface="Courier New"/>
                <a:cs typeface="Courier New"/>
              </a:rPr>
              <a:t>i=0 </a:t>
            </a:r>
            <a:r>
              <a:rPr sz="2000" b="1" dirty="0">
                <a:latin typeface="Courier New"/>
                <a:cs typeface="Courier New"/>
              </a:rPr>
              <a:t>; </a:t>
            </a:r>
            <a:r>
              <a:rPr sz="2000" b="1" spc="-5" dirty="0">
                <a:latin typeface="Courier New"/>
                <a:cs typeface="Courier New"/>
              </a:rPr>
              <a:t>i&lt;S </a:t>
            </a:r>
            <a:r>
              <a:rPr sz="2000" b="1" dirty="0">
                <a:latin typeface="Courier New"/>
                <a:cs typeface="Courier New"/>
              </a:rPr>
              <a:t>;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cout &lt;&lt; "Enter A[" &lt;&lt; </a:t>
            </a:r>
            <a:r>
              <a:rPr sz="2000" b="1" dirty="0">
                <a:latin typeface="Courier New"/>
                <a:cs typeface="Courier New"/>
              </a:rPr>
              <a:t>i </a:t>
            </a:r>
            <a:r>
              <a:rPr sz="2000" b="1" spc="-5" dirty="0">
                <a:latin typeface="Courier New"/>
                <a:cs typeface="Courier New"/>
              </a:rPr>
              <a:t>&lt;&lt;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"]:";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Courier New"/>
                <a:cs typeface="Courier New"/>
              </a:rPr>
              <a:t>cin &gt;&gt;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A[i];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59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count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i = </a:t>
            </a:r>
            <a:r>
              <a:rPr sz="2000" b="1" spc="-5" dirty="0">
                <a:latin typeface="Courier New"/>
                <a:cs typeface="Courier New"/>
              </a:rPr>
              <a:t>0; </a:t>
            </a:r>
            <a:r>
              <a:rPr sz="2000" b="1" dirty="0">
                <a:latin typeface="Courier New"/>
                <a:cs typeface="Courier New"/>
              </a:rPr>
              <a:t>i &lt; </a:t>
            </a:r>
            <a:r>
              <a:rPr sz="2000" b="1" spc="-5" dirty="0">
                <a:latin typeface="Courier New"/>
                <a:cs typeface="Courier New"/>
              </a:rPr>
              <a:t>S; i++)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R="3815079" algn="r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000" b="1" spc="-5" dirty="0">
                <a:latin typeface="Courier New"/>
                <a:cs typeface="Courier New"/>
              </a:rPr>
              <a:t>(A[i]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8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10)</a:t>
            </a:r>
            <a:endParaRPr sz="2000">
              <a:latin typeface="Courier New"/>
              <a:cs typeface="Courier New"/>
            </a:endParaRPr>
          </a:p>
          <a:p>
            <a:pPr marR="3815715" algn="r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coun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++;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cout&lt;&lt; "No of element </a:t>
            </a:r>
            <a:r>
              <a:rPr sz="2000" b="1" dirty="0">
                <a:latin typeface="Courier New"/>
                <a:cs typeface="Courier New"/>
              </a:rPr>
              <a:t>&gt; </a:t>
            </a:r>
            <a:r>
              <a:rPr sz="2000" b="1" spc="-5" dirty="0">
                <a:latin typeface="Courier New"/>
                <a:cs typeface="Courier New"/>
              </a:rPr>
              <a:t>10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"&lt;&lt;count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645" y="76961"/>
            <a:ext cx="80587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Write </a:t>
            </a:r>
            <a:r>
              <a:rPr sz="2800" spc="-5" dirty="0"/>
              <a:t>a </a:t>
            </a:r>
            <a:r>
              <a:rPr sz="2800" dirty="0"/>
              <a:t>program </a:t>
            </a:r>
            <a:r>
              <a:rPr sz="2800" spc="-5" dirty="0"/>
              <a:t>that </a:t>
            </a:r>
            <a:r>
              <a:rPr sz="2800" dirty="0"/>
              <a:t>inputs </a:t>
            </a:r>
            <a:r>
              <a:rPr sz="2800" spc="-5" dirty="0"/>
              <a:t>an </a:t>
            </a:r>
            <a:r>
              <a:rPr sz="2800" dirty="0"/>
              <a:t>array elements </a:t>
            </a:r>
            <a:r>
              <a:rPr sz="2800" spc="-5" dirty="0"/>
              <a:t>then  </a:t>
            </a:r>
            <a:r>
              <a:rPr sz="2800" dirty="0"/>
              <a:t>prints the count of elements greater than</a:t>
            </a:r>
            <a:r>
              <a:rPr sz="2800" spc="-15" dirty="0"/>
              <a:t> </a:t>
            </a:r>
            <a:r>
              <a:rPr sz="2800" dirty="0"/>
              <a:t>10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276999"/>
          </a:xfrm>
        </p:spPr>
        <p:txBody>
          <a:bodyPr/>
          <a:lstStyle/>
          <a:p>
            <a:r>
              <a:rPr lang="en-US" sz="1800" dirty="0" smtClean="0"/>
              <a:t>OOP </a:t>
            </a:r>
            <a:r>
              <a:rPr lang="en-US" sz="1800" dirty="0" smtClean="0"/>
              <a:t>Mid-term Project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75" y="409577"/>
            <a:ext cx="5644849" cy="30479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1"/>
            <a:ext cx="1810385" cy="18294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5" y="2697907"/>
            <a:ext cx="2705100" cy="190944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14401"/>
            <a:ext cx="2473960" cy="25431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0" y="4582160"/>
            <a:ext cx="3093085" cy="227584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54" y="3810000"/>
            <a:ext cx="3086100" cy="26955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71" y="3592087"/>
            <a:ext cx="29527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861774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sz="2400" dirty="0" smtClean="0"/>
              <a:t>Mid-term Project: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Project </a:t>
            </a:r>
            <a:r>
              <a:rPr lang="en-US" sz="2400" b="1" dirty="0" smtClean="0">
                <a:solidFill>
                  <a:schemeClr val="accent1"/>
                </a:solidFill>
              </a:rPr>
              <a:t>Management System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3093085" cy="29552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82" y="1295400"/>
            <a:ext cx="3093085" cy="37922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15" y="1143000"/>
            <a:ext cx="3093085" cy="370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"/>
            <a:ext cx="1057147" cy="6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533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6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984885"/>
          </a:xfrm>
        </p:spPr>
        <p:txBody>
          <a:bodyPr/>
          <a:lstStyle/>
          <a:p>
            <a:r>
              <a:rPr lang="en-US" dirty="0" smtClean="0"/>
              <a:t>OOP Final Term Project</a:t>
            </a:r>
            <a:br>
              <a:rPr lang="en-US" dirty="0" smtClean="0"/>
            </a:br>
            <a:r>
              <a:rPr lang="en-US" dirty="0" smtClean="0"/>
              <a:t>E-Pharmacy Management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7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9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984885"/>
          </a:xfrm>
        </p:spPr>
        <p:txBody>
          <a:bodyPr/>
          <a:lstStyle/>
          <a:p>
            <a:r>
              <a:rPr lang="en-US" dirty="0" smtClean="0"/>
              <a:t>E-Pharmacy Management System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8" y="914400"/>
            <a:ext cx="3576181" cy="1979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72" y="914400"/>
            <a:ext cx="4144027" cy="197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" y="2894060"/>
            <a:ext cx="3162847" cy="2080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94" y="2845051"/>
            <a:ext cx="3581023" cy="212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" y="4913083"/>
            <a:ext cx="2456737" cy="1944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6" y="4974476"/>
            <a:ext cx="4309041" cy="18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492443"/>
          </a:xfrm>
        </p:spPr>
        <p:txBody>
          <a:bodyPr/>
          <a:lstStyle/>
          <a:p>
            <a:r>
              <a:rPr lang="en-US" dirty="0" smtClean="0"/>
              <a:t>C-sharp(C#) </a:t>
            </a:r>
            <a:r>
              <a:rPr lang="en-US" dirty="0" smtClean="0"/>
              <a:t>to </a:t>
            </a:r>
            <a:r>
              <a:rPr lang="en-US" dirty="0" smtClean="0"/>
              <a:t>Website </a:t>
            </a:r>
            <a:r>
              <a:rPr lang="en-US" dirty="0" smtClean="0"/>
              <a:t>journey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366"/>
            <a:ext cx="9144000" cy="5259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37387"/>
            <a:ext cx="1004889" cy="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492443"/>
          </a:xfrm>
        </p:spPr>
        <p:txBody>
          <a:bodyPr/>
          <a:lstStyle/>
          <a:p>
            <a:r>
              <a:rPr lang="en-US" dirty="0" smtClean="0"/>
              <a:t>Simple Pnonebook Website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697"/>
            <a:ext cx="9144000" cy="47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5209" y="6598538"/>
            <a:ext cx="175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2362200"/>
            <a:ext cx="8055608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6330" marR="5080" indent="-1104265">
              <a:lnSpc>
                <a:spcPct val="100000"/>
              </a:lnSpc>
              <a:spcBef>
                <a:spcPts val="105"/>
              </a:spcBef>
            </a:pP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Programming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Fundamental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    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Introduction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to</a:t>
            </a:r>
            <a:r>
              <a:rPr lang="en-US" sz="4400" spc="-65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++</a:t>
            </a:r>
            <a:b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          Programming</a:t>
            </a:r>
            <a:endParaRPr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073"/>
            <a:ext cx="1838669" cy="20641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267716"/>
            <a:ext cx="8378748" cy="73866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-76200"/>
            <a:ext cx="914176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438400"/>
            <a:ext cx="685800" cy="562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370768"/>
            <a:ext cx="914400" cy="715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54" y="2438400"/>
            <a:ext cx="654846" cy="5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6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8173" y="325882"/>
            <a:ext cx="1787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</a:t>
            </a:r>
            <a:r>
              <a:rPr spc="-10" dirty="0"/>
              <a:t>o</a:t>
            </a:r>
            <a:r>
              <a:rPr dirty="0"/>
              <a:t>w</a:t>
            </a:r>
            <a:r>
              <a:rPr spc="5" dirty="0"/>
              <a:t>c</a:t>
            </a:r>
            <a:r>
              <a:rPr dirty="0"/>
              <a:t>h</a:t>
            </a:r>
            <a:r>
              <a:rPr spc="-10" dirty="0"/>
              <a:t>a</a:t>
            </a:r>
            <a:r>
              <a:rPr dirty="0"/>
              <a:t>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945603"/>
            <a:ext cx="8649335" cy="19431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Graphical representation of an algorithm or a portion of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algorithm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Drawn using certain </a:t>
            </a:r>
            <a:r>
              <a:rPr sz="2200" dirty="0">
                <a:latin typeface="Arial"/>
                <a:cs typeface="Arial"/>
              </a:rPr>
              <a:t>special-purpose </a:t>
            </a:r>
            <a:r>
              <a:rPr sz="2200" spc="-5" dirty="0">
                <a:latin typeface="Arial"/>
                <a:cs typeface="Arial"/>
              </a:rPr>
              <a:t>symbols connected by arrows  called flow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lines: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4891405">
              <a:lnSpc>
                <a:spcPct val="100000"/>
              </a:lnSpc>
              <a:spcBef>
                <a:spcPts val="1440"/>
              </a:spcBef>
            </a:pPr>
            <a:r>
              <a:rPr sz="1600" spc="-5" dirty="0">
                <a:latin typeface="Arial"/>
                <a:cs typeface="Arial"/>
              </a:rPr>
              <a:t>Start and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3109" y="4637023"/>
            <a:ext cx="1212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Input /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4172" y="5652922"/>
            <a:ext cx="8616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Selection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8828" y="3635755"/>
            <a:ext cx="1030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Calculation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5100" y="2543810"/>
            <a:ext cx="800100" cy="571500"/>
          </a:xfrm>
          <a:custGeom>
            <a:avLst/>
            <a:gdLst/>
            <a:ahLst/>
            <a:cxnLst/>
            <a:rect l="l" t="t" r="r" b="b"/>
            <a:pathLst>
              <a:path w="800100" h="571500">
                <a:moveTo>
                  <a:pt x="0" y="95250"/>
                </a:moveTo>
                <a:lnTo>
                  <a:pt x="7489" y="58185"/>
                </a:lnTo>
                <a:lnTo>
                  <a:pt x="27908" y="27908"/>
                </a:lnTo>
                <a:lnTo>
                  <a:pt x="58185" y="7489"/>
                </a:lnTo>
                <a:lnTo>
                  <a:pt x="95250" y="0"/>
                </a:lnTo>
                <a:lnTo>
                  <a:pt x="704850" y="0"/>
                </a:lnTo>
                <a:lnTo>
                  <a:pt x="741914" y="7489"/>
                </a:lnTo>
                <a:lnTo>
                  <a:pt x="772191" y="27908"/>
                </a:lnTo>
                <a:lnTo>
                  <a:pt x="792610" y="58185"/>
                </a:lnTo>
                <a:lnTo>
                  <a:pt x="800100" y="95250"/>
                </a:lnTo>
                <a:lnTo>
                  <a:pt x="800100" y="476250"/>
                </a:lnTo>
                <a:lnTo>
                  <a:pt x="792610" y="513314"/>
                </a:lnTo>
                <a:lnTo>
                  <a:pt x="772191" y="543591"/>
                </a:lnTo>
                <a:lnTo>
                  <a:pt x="741914" y="564010"/>
                </a:lnTo>
                <a:lnTo>
                  <a:pt x="704850" y="571500"/>
                </a:lnTo>
                <a:lnTo>
                  <a:pt x="95250" y="571500"/>
                </a:lnTo>
                <a:lnTo>
                  <a:pt x="58185" y="564010"/>
                </a:lnTo>
                <a:lnTo>
                  <a:pt x="27908" y="543591"/>
                </a:lnTo>
                <a:lnTo>
                  <a:pt x="7489" y="513314"/>
                </a:lnTo>
                <a:lnTo>
                  <a:pt x="0" y="476250"/>
                </a:lnTo>
                <a:lnTo>
                  <a:pt x="0" y="952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352800"/>
            <a:ext cx="1447800" cy="571500"/>
          </a:xfrm>
          <a:custGeom>
            <a:avLst/>
            <a:gdLst/>
            <a:ahLst/>
            <a:cxnLst/>
            <a:rect l="l" t="t" r="r" b="b"/>
            <a:pathLst>
              <a:path w="1447800" h="571500">
                <a:moveTo>
                  <a:pt x="0" y="571500"/>
                </a:moveTo>
                <a:lnTo>
                  <a:pt x="1447800" y="571500"/>
                </a:lnTo>
                <a:lnTo>
                  <a:pt x="14478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4419600"/>
            <a:ext cx="2171700" cy="571500"/>
          </a:xfrm>
          <a:custGeom>
            <a:avLst/>
            <a:gdLst/>
            <a:ahLst/>
            <a:cxnLst/>
            <a:rect l="l" t="t" r="r" b="b"/>
            <a:pathLst>
              <a:path w="2171700" h="571500">
                <a:moveTo>
                  <a:pt x="0" y="571500"/>
                </a:moveTo>
                <a:lnTo>
                  <a:pt x="542925" y="0"/>
                </a:lnTo>
                <a:lnTo>
                  <a:pt x="2171700" y="0"/>
                </a:lnTo>
                <a:lnTo>
                  <a:pt x="1628775" y="571500"/>
                </a:lnTo>
                <a:lnTo>
                  <a:pt x="0" y="571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0800" y="5304790"/>
            <a:ext cx="1400810" cy="1400810"/>
          </a:xfrm>
          <a:custGeom>
            <a:avLst/>
            <a:gdLst/>
            <a:ahLst/>
            <a:cxnLst/>
            <a:rect l="l" t="t" r="r" b="b"/>
            <a:pathLst>
              <a:path w="1400810" h="1400809">
                <a:moveTo>
                  <a:pt x="692530" y="0"/>
                </a:moveTo>
                <a:lnTo>
                  <a:pt x="1400810" y="692454"/>
                </a:lnTo>
                <a:lnTo>
                  <a:pt x="708405" y="1400810"/>
                </a:lnTo>
                <a:lnTo>
                  <a:pt x="0" y="708329"/>
                </a:lnTo>
                <a:lnTo>
                  <a:pt x="69253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65209" y="659853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43212" y="1357312"/>
            <a:ext cx="3114675" cy="1590675"/>
            <a:chOff x="2843212" y="1357312"/>
            <a:chExt cx="3114675" cy="1590675"/>
          </a:xfrm>
        </p:grpSpPr>
        <p:sp>
          <p:nvSpPr>
            <p:cNvPr id="4" name="object 4"/>
            <p:cNvSpPr/>
            <p:nvPr/>
          </p:nvSpPr>
          <p:spPr>
            <a:xfrm>
              <a:off x="4038600" y="1371600"/>
              <a:ext cx="800100" cy="571500"/>
            </a:xfrm>
            <a:custGeom>
              <a:avLst/>
              <a:gdLst/>
              <a:ahLst/>
              <a:cxnLst/>
              <a:rect l="l" t="t" r="r" b="b"/>
              <a:pathLst>
                <a:path w="8001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704850" y="0"/>
                  </a:lnTo>
                  <a:lnTo>
                    <a:pt x="741914" y="7489"/>
                  </a:lnTo>
                  <a:lnTo>
                    <a:pt x="772191" y="27908"/>
                  </a:lnTo>
                  <a:lnTo>
                    <a:pt x="792610" y="58185"/>
                  </a:lnTo>
                  <a:lnTo>
                    <a:pt x="800100" y="95250"/>
                  </a:lnTo>
                  <a:lnTo>
                    <a:pt x="800100" y="476250"/>
                  </a:lnTo>
                  <a:lnTo>
                    <a:pt x="792610" y="513314"/>
                  </a:lnTo>
                  <a:lnTo>
                    <a:pt x="772191" y="543591"/>
                  </a:lnTo>
                  <a:lnTo>
                    <a:pt x="741914" y="564010"/>
                  </a:lnTo>
                  <a:lnTo>
                    <a:pt x="7048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7500" y="2362200"/>
              <a:ext cx="3086100" cy="571500"/>
            </a:xfrm>
            <a:custGeom>
              <a:avLst/>
              <a:gdLst/>
              <a:ahLst/>
              <a:cxnLst/>
              <a:rect l="l" t="t" r="r" b="b"/>
              <a:pathLst>
                <a:path w="3086100" h="571500">
                  <a:moveTo>
                    <a:pt x="0" y="571500"/>
                  </a:moveTo>
                  <a:lnTo>
                    <a:pt x="771525" y="0"/>
                  </a:lnTo>
                  <a:lnTo>
                    <a:pt x="3086100" y="0"/>
                  </a:lnTo>
                  <a:lnTo>
                    <a:pt x="2314575" y="571500"/>
                  </a:lnTo>
                  <a:lnTo>
                    <a:pt x="0" y="5715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13530" y="2496769"/>
            <a:ext cx="1576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Input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n1,n2,n3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3314700"/>
            <a:ext cx="2438400" cy="7239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20370" marR="412115" indent="5778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S = </a:t>
            </a:r>
            <a:r>
              <a:rPr sz="1800" b="1" spc="-5" dirty="0">
                <a:latin typeface="Arial"/>
                <a:cs typeface="Arial"/>
              </a:rPr>
              <a:t>n1+n2+n3  </a:t>
            </a:r>
            <a:r>
              <a:rPr sz="1800" b="1" spc="-25" dirty="0">
                <a:latin typeface="Arial"/>
                <a:cs typeface="Arial"/>
              </a:rPr>
              <a:t>Average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s </a:t>
            </a:r>
            <a:r>
              <a:rPr sz="1800" b="1" dirty="0">
                <a:latin typeface="Arial"/>
                <a:cs typeface="Arial"/>
              </a:rPr>
              <a:t>/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6674" y="1981199"/>
            <a:ext cx="85725" cy="1333500"/>
          </a:xfrm>
          <a:custGeom>
            <a:avLst/>
            <a:gdLst/>
            <a:ahLst/>
            <a:cxnLst/>
            <a:rect l="l" t="t" r="r" b="b"/>
            <a:pathLst>
              <a:path w="85725" h="1333500">
                <a:moveTo>
                  <a:pt x="85725" y="1247775"/>
                </a:moveTo>
                <a:lnTo>
                  <a:pt x="57150" y="1247775"/>
                </a:lnTo>
                <a:lnTo>
                  <a:pt x="57150" y="952500"/>
                </a:lnTo>
                <a:lnTo>
                  <a:pt x="28575" y="952500"/>
                </a:lnTo>
                <a:lnTo>
                  <a:pt x="28575" y="1247775"/>
                </a:lnTo>
                <a:lnTo>
                  <a:pt x="0" y="1247775"/>
                </a:lnTo>
                <a:lnTo>
                  <a:pt x="42926" y="1333500"/>
                </a:lnTo>
                <a:lnTo>
                  <a:pt x="78613" y="1261999"/>
                </a:lnTo>
                <a:lnTo>
                  <a:pt x="85725" y="1247775"/>
                </a:lnTo>
                <a:close/>
              </a:path>
              <a:path w="85725" h="1333500">
                <a:moveTo>
                  <a:pt x="85725" y="295275"/>
                </a:moveTo>
                <a:lnTo>
                  <a:pt x="57150" y="295275"/>
                </a:lnTo>
                <a:lnTo>
                  <a:pt x="57150" y="0"/>
                </a:lnTo>
                <a:lnTo>
                  <a:pt x="28575" y="0"/>
                </a:lnTo>
                <a:lnTo>
                  <a:pt x="28575" y="295275"/>
                </a:lnTo>
                <a:lnTo>
                  <a:pt x="0" y="295275"/>
                </a:lnTo>
                <a:lnTo>
                  <a:pt x="42926" y="381000"/>
                </a:lnTo>
                <a:lnTo>
                  <a:pt x="78613" y="309499"/>
                </a:lnTo>
                <a:lnTo>
                  <a:pt x="85725" y="295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572000"/>
            <a:ext cx="3581400" cy="571500"/>
          </a:xfrm>
          <a:custGeom>
            <a:avLst/>
            <a:gdLst/>
            <a:ahLst/>
            <a:cxnLst/>
            <a:rect l="l" t="t" r="r" b="b"/>
            <a:pathLst>
              <a:path w="3581400" h="571500">
                <a:moveTo>
                  <a:pt x="0" y="571500"/>
                </a:moveTo>
                <a:lnTo>
                  <a:pt x="895350" y="0"/>
                </a:lnTo>
                <a:lnTo>
                  <a:pt x="3581400" y="0"/>
                </a:lnTo>
                <a:lnTo>
                  <a:pt x="2686050" y="571500"/>
                </a:lnTo>
                <a:lnTo>
                  <a:pt x="0" y="571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4283" y="4707128"/>
            <a:ext cx="1694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average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6673" y="4114800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28575" y="295275"/>
                </a:moveTo>
                <a:lnTo>
                  <a:pt x="0" y="295275"/>
                </a:lnTo>
                <a:lnTo>
                  <a:pt x="42925" y="381000"/>
                </a:lnTo>
                <a:lnTo>
                  <a:pt x="78623" y="309499"/>
                </a:lnTo>
                <a:lnTo>
                  <a:pt x="28575" y="309499"/>
                </a:lnTo>
                <a:lnTo>
                  <a:pt x="28575" y="295275"/>
                </a:lnTo>
                <a:close/>
              </a:path>
              <a:path w="85725" h="381000">
                <a:moveTo>
                  <a:pt x="57150" y="0"/>
                </a:moveTo>
                <a:lnTo>
                  <a:pt x="28575" y="0"/>
                </a:lnTo>
                <a:lnTo>
                  <a:pt x="28575" y="309499"/>
                </a:lnTo>
                <a:lnTo>
                  <a:pt x="57150" y="309499"/>
                </a:lnTo>
                <a:lnTo>
                  <a:pt x="57150" y="0"/>
                </a:lnTo>
                <a:close/>
              </a:path>
              <a:path w="85725" h="381000">
                <a:moveTo>
                  <a:pt x="85725" y="295275"/>
                </a:moveTo>
                <a:lnTo>
                  <a:pt x="57150" y="295275"/>
                </a:lnTo>
                <a:lnTo>
                  <a:pt x="57150" y="309499"/>
                </a:lnTo>
                <a:lnTo>
                  <a:pt x="78623" y="309499"/>
                </a:lnTo>
                <a:lnTo>
                  <a:pt x="85725" y="295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24312" y="5181600"/>
            <a:ext cx="828675" cy="1005205"/>
            <a:chOff x="4024312" y="5181600"/>
            <a:chExt cx="828675" cy="1005205"/>
          </a:xfrm>
        </p:grpSpPr>
        <p:sp>
          <p:nvSpPr>
            <p:cNvPr id="13" name="object 13"/>
            <p:cNvSpPr/>
            <p:nvPr/>
          </p:nvSpPr>
          <p:spPr>
            <a:xfrm>
              <a:off x="4038600" y="5600700"/>
              <a:ext cx="800100" cy="571500"/>
            </a:xfrm>
            <a:custGeom>
              <a:avLst/>
              <a:gdLst/>
              <a:ahLst/>
              <a:cxnLst/>
              <a:rect l="l" t="t" r="r" b="b"/>
              <a:pathLst>
                <a:path w="800100" h="571500">
                  <a:moveTo>
                    <a:pt x="0" y="95250"/>
                  </a:moveTo>
                  <a:lnTo>
                    <a:pt x="7489" y="58175"/>
                  </a:lnTo>
                  <a:lnTo>
                    <a:pt x="27908" y="27898"/>
                  </a:lnTo>
                  <a:lnTo>
                    <a:pt x="58185" y="7485"/>
                  </a:lnTo>
                  <a:lnTo>
                    <a:pt x="95250" y="0"/>
                  </a:lnTo>
                  <a:lnTo>
                    <a:pt x="704850" y="0"/>
                  </a:lnTo>
                  <a:lnTo>
                    <a:pt x="741914" y="7485"/>
                  </a:lnTo>
                  <a:lnTo>
                    <a:pt x="772191" y="27898"/>
                  </a:lnTo>
                  <a:lnTo>
                    <a:pt x="792610" y="58175"/>
                  </a:lnTo>
                  <a:lnTo>
                    <a:pt x="800100" y="95250"/>
                  </a:lnTo>
                  <a:lnTo>
                    <a:pt x="800100" y="476250"/>
                  </a:lnTo>
                  <a:lnTo>
                    <a:pt x="792610" y="513324"/>
                  </a:lnTo>
                  <a:lnTo>
                    <a:pt x="772191" y="543601"/>
                  </a:lnTo>
                  <a:lnTo>
                    <a:pt x="741914" y="564014"/>
                  </a:lnTo>
                  <a:lnTo>
                    <a:pt x="704850" y="571500"/>
                  </a:lnTo>
                  <a:lnTo>
                    <a:pt x="95250" y="571500"/>
                  </a:lnTo>
                  <a:lnTo>
                    <a:pt x="58185" y="564014"/>
                  </a:lnTo>
                  <a:lnTo>
                    <a:pt x="27908" y="543601"/>
                  </a:lnTo>
                  <a:lnTo>
                    <a:pt x="7489" y="51332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6674" y="5181600"/>
              <a:ext cx="85725" cy="381000"/>
            </a:xfrm>
            <a:custGeom>
              <a:avLst/>
              <a:gdLst/>
              <a:ahLst/>
              <a:cxnLst/>
              <a:rect l="l" t="t" r="r" b="b"/>
              <a:pathLst>
                <a:path w="85725" h="381000">
                  <a:moveTo>
                    <a:pt x="28575" y="295275"/>
                  </a:moveTo>
                  <a:lnTo>
                    <a:pt x="0" y="295275"/>
                  </a:lnTo>
                  <a:lnTo>
                    <a:pt x="42925" y="381000"/>
                  </a:lnTo>
                  <a:lnTo>
                    <a:pt x="78623" y="309499"/>
                  </a:lnTo>
                  <a:lnTo>
                    <a:pt x="28575" y="309499"/>
                  </a:lnTo>
                  <a:lnTo>
                    <a:pt x="28575" y="295275"/>
                  </a:lnTo>
                  <a:close/>
                </a:path>
                <a:path w="85725" h="381000">
                  <a:moveTo>
                    <a:pt x="57150" y="0"/>
                  </a:moveTo>
                  <a:lnTo>
                    <a:pt x="28575" y="0"/>
                  </a:lnTo>
                  <a:lnTo>
                    <a:pt x="28575" y="309499"/>
                  </a:lnTo>
                  <a:lnTo>
                    <a:pt x="57150" y="309499"/>
                  </a:lnTo>
                  <a:lnTo>
                    <a:pt x="57150" y="0"/>
                  </a:lnTo>
                  <a:close/>
                </a:path>
                <a:path w="85725" h="381000">
                  <a:moveTo>
                    <a:pt x="85725" y="295275"/>
                  </a:moveTo>
                  <a:lnTo>
                    <a:pt x="57150" y="295275"/>
                  </a:lnTo>
                  <a:lnTo>
                    <a:pt x="57150" y="309499"/>
                  </a:lnTo>
                  <a:lnTo>
                    <a:pt x="78623" y="309499"/>
                  </a:lnTo>
                  <a:lnTo>
                    <a:pt x="85725" y="295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4837" y="336245"/>
            <a:ext cx="7723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Compute and </a:t>
            </a:r>
            <a:r>
              <a:rPr sz="2800" dirty="0"/>
              <a:t>print </a:t>
            </a:r>
            <a:r>
              <a:rPr sz="2800" spc="-5" dirty="0"/>
              <a:t>the </a:t>
            </a:r>
            <a:r>
              <a:rPr sz="2800" dirty="0"/>
              <a:t>average </a:t>
            </a:r>
            <a:r>
              <a:rPr sz="2800" spc="-5" dirty="0"/>
              <a:t>of </a:t>
            </a:r>
            <a:r>
              <a:rPr sz="2800" dirty="0"/>
              <a:t>three</a:t>
            </a:r>
            <a:r>
              <a:rPr sz="2800" spc="30" dirty="0"/>
              <a:t> </a:t>
            </a:r>
            <a:r>
              <a:rPr sz="2800" dirty="0"/>
              <a:t>numbers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8665209" y="659853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665209" y="659853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546925"/>
            <a:ext cx="6121400" cy="35599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first program in</a:t>
            </a:r>
            <a:r>
              <a:rPr sz="20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C++.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#include</a:t>
            </a:r>
            <a:r>
              <a:rPr sz="2200" b="1" dirty="0">
                <a:latin typeface="Courier New"/>
                <a:cs typeface="Courier New"/>
              </a:rPr>
              <a:t>&lt;iostream&gt;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295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using namespace </a:t>
            </a:r>
            <a:r>
              <a:rPr lang="en-US" sz="2000" b="1" dirty="0" err="1" smtClean="0">
                <a:latin typeface="Courier New"/>
                <a:cs typeface="Courier New"/>
              </a:rPr>
              <a:t>std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  <a:endParaRPr sz="20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//function main begins program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execution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main()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25"/>
              </a:spcBef>
            </a:pPr>
            <a:r>
              <a:rPr sz="2200" b="1" dirty="0" err="1" smtClean="0">
                <a:latin typeface="Courier New"/>
                <a:cs typeface="Courier New"/>
              </a:rPr>
              <a:t>cout</a:t>
            </a:r>
            <a:r>
              <a:rPr sz="2200" b="1" dirty="0" smtClean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&lt;&lt; </a:t>
            </a:r>
            <a:r>
              <a:rPr sz="2200" b="1" dirty="0" smtClean="0">
                <a:latin typeface="Courier New"/>
                <a:cs typeface="Courier New"/>
              </a:rPr>
              <a:t>"</a:t>
            </a:r>
            <a:r>
              <a:rPr lang="en-US" sz="2200" b="1" dirty="0" smtClean="0">
                <a:latin typeface="Courier New"/>
                <a:cs typeface="Courier New"/>
              </a:rPr>
              <a:t>Hello World</a:t>
            </a:r>
            <a:r>
              <a:rPr sz="2200" b="1" dirty="0" smtClean="0">
                <a:latin typeface="Courier New"/>
                <a:cs typeface="Courier New"/>
              </a:rPr>
              <a:t>!\</a:t>
            </a:r>
            <a:r>
              <a:rPr sz="2200" b="1" dirty="0">
                <a:latin typeface="Courier New"/>
                <a:cs typeface="Courier New"/>
              </a:rPr>
              <a:t>n</a:t>
            </a:r>
            <a:r>
              <a:rPr sz="2200" b="1" dirty="0" smtClean="0">
                <a:latin typeface="Courier New"/>
                <a:cs typeface="Courier New"/>
              </a:rPr>
              <a:t>";</a:t>
            </a:r>
            <a:endParaRPr lang="en-US" sz="2200" b="1" dirty="0" smtClean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25"/>
              </a:spcBef>
            </a:pPr>
            <a:r>
              <a:rPr lang="en-US" sz="2200" b="1" dirty="0">
                <a:latin typeface="Courier New"/>
                <a:cs typeface="Courier New"/>
              </a:rPr>
              <a:t>r</a:t>
            </a:r>
            <a:r>
              <a:rPr lang="en-US" sz="2200" b="1" dirty="0" smtClean="0">
                <a:latin typeface="Courier New"/>
                <a:cs typeface="Courier New"/>
              </a:rPr>
              <a:t>eturn 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938" y="478282"/>
            <a:ext cx="7494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C++ Program: Printing a Line of</a:t>
            </a:r>
            <a:r>
              <a:rPr spc="-170" dirty="0"/>
              <a:t> </a:t>
            </a:r>
            <a:r>
              <a:rPr spc="-90" dirty="0"/>
              <a:t>Text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00" y="5715000"/>
            <a:ext cx="3966210" cy="457176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5"/>
              </a:spcBef>
            </a:pPr>
            <a:r>
              <a:rPr lang="en-US" spc="-10" dirty="0" smtClean="0">
                <a:latin typeface="Arial"/>
                <a:cs typeface="Arial"/>
              </a:rPr>
              <a:t>Hello World</a:t>
            </a:r>
            <a:r>
              <a:rPr sz="1800" dirty="0" smtClean="0">
                <a:latin typeface="Arial"/>
                <a:cs typeface="Arial"/>
              </a:rPr>
              <a:t>!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9614" y="325882"/>
            <a:ext cx="1607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5" dirty="0"/>
              <a:t>x</a:t>
            </a:r>
            <a:r>
              <a:rPr dirty="0"/>
              <a:t>amp</a:t>
            </a:r>
            <a:r>
              <a:rPr spc="-1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750163"/>
            <a:ext cx="3683635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59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X = 5 , Y = 7 ,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Z;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17028"/>
            <a:ext cx="276987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Courier New"/>
                <a:cs typeface="Courier New"/>
              </a:rPr>
              <a:t>cout&lt;&lt; </a:t>
            </a:r>
            <a:r>
              <a:rPr sz="2000" b="1" dirty="0">
                <a:latin typeface="Courier New"/>
                <a:cs typeface="Courier New"/>
              </a:rPr>
              <a:t>X++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cout&lt;&lt; ++X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14747"/>
            <a:ext cx="5056505" cy="7575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latin typeface="Courier New"/>
                <a:cs typeface="Courier New"/>
              </a:rPr>
              <a:t>Z = </a:t>
            </a:r>
            <a:r>
              <a:rPr sz="2000" b="1" spc="-5" dirty="0">
                <a:latin typeface="Courier New"/>
                <a:cs typeface="Courier New"/>
              </a:rPr>
              <a:t>X++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Courier New"/>
                <a:cs typeface="Courier New"/>
              </a:rPr>
              <a:t>cout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&lt;&lt;X&lt;&lt;"\t"&lt;&lt;Y&lt;&lt;"\t"&lt;&lt;Z&lt;&lt;endl;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012158"/>
            <a:ext cx="50558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Courier New"/>
                <a:cs typeface="Courier New"/>
              </a:rPr>
              <a:t>Z = </a:t>
            </a:r>
            <a:r>
              <a:rPr sz="2000" b="1" spc="-5" dirty="0">
                <a:latin typeface="Courier New"/>
                <a:cs typeface="Courier New"/>
              </a:rPr>
              <a:t>++X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cout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&lt;&lt;X&lt;&lt;"\t"&lt;&lt;Y&lt;&lt;"\t"&lt;&lt;Z&lt;&lt;endl;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109870"/>
            <a:ext cx="505587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latin typeface="Courier New"/>
                <a:cs typeface="Courier New"/>
              </a:rPr>
              <a:t>Z = </a:t>
            </a:r>
            <a:r>
              <a:rPr sz="2000" b="1" spc="-5" dirty="0">
                <a:latin typeface="Courier New"/>
                <a:cs typeface="Courier New"/>
              </a:rPr>
              <a:t>X++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Y++;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ourier New"/>
                <a:cs typeface="Courier New"/>
              </a:rPr>
              <a:t>cout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&lt;&lt;X&lt;&lt;"\t"&lt;&lt;Y&lt;&lt;"\t"&lt;&lt;Z&lt;&lt;endl;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5901638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19837" y="1968563"/>
            <a:ext cx="2600325" cy="3980179"/>
            <a:chOff x="6319837" y="1968563"/>
            <a:chExt cx="2600325" cy="3980179"/>
          </a:xfrm>
        </p:grpSpPr>
        <p:sp>
          <p:nvSpPr>
            <p:cNvPr id="11" name="object 11"/>
            <p:cNvSpPr/>
            <p:nvPr/>
          </p:nvSpPr>
          <p:spPr>
            <a:xfrm>
              <a:off x="6324600" y="1973326"/>
              <a:ext cx="2590800" cy="3970654"/>
            </a:xfrm>
            <a:custGeom>
              <a:avLst/>
              <a:gdLst/>
              <a:ahLst/>
              <a:cxnLst/>
              <a:rect l="l" t="t" r="r" b="b"/>
              <a:pathLst>
                <a:path w="2590800" h="3970654">
                  <a:moveTo>
                    <a:pt x="2590800" y="0"/>
                  </a:moveTo>
                  <a:lnTo>
                    <a:pt x="0" y="0"/>
                  </a:lnTo>
                  <a:lnTo>
                    <a:pt x="0" y="3970274"/>
                  </a:lnTo>
                  <a:lnTo>
                    <a:pt x="2590800" y="3970274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4600" y="1973326"/>
              <a:ext cx="2590800" cy="3970654"/>
            </a:xfrm>
            <a:custGeom>
              <a:avLst/>
              <a:gdLst/>
              <a:ahLst/>
              <a:cxnLst/>
              <a:rect l="l" t="t" r="r" b="b"/>
              <a:pathLst>
                <a:path w="2590800" h="3970654">
                  <a:moveTo>
                    <a:pt x="0" y="3970274"/>
                  </a:moveTo>
                  <a:lnTo>
                    <a:pt x="2590800" y="3970274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39702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16928" y="2000758"/>
            <a:ext cx="14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5209" y="659853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6928" y="3372739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1709" y="3372739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6109" y="3372739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6928" y="4469968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31709" y="4469968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46109" y="4469968"/>
            <a:ext cx="266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6928" y="5567578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1709" y="5567578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6109" y="5567578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665209" y="6598538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0" y="5505272"/>
            <a:ext cx="3810000" cy="120078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6108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Please </a:t>
            </a:r>
            <a:r>
              <a:rPr sz="1800" dirty="0">
                <a:latin typeface="Arial"/>
                <a:cs typeface="Arial"/>
              </a:rPr>
              <a:t>Enter </a:t>
            </a:r>
            <a:r>
              <a:rPr sz="1800" spc="-5" dirty="0">
                <a:latin typeface="Arial"/>
                <a:cs typeface="Arial"/>
              </a:rPr>
              <a:t>three numbers: 5  </a:t>
            </a:r>
            <a:r>
              <a:rPr sz="1800" spc="-14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Min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336290" marR="5080" indent="-3157220">
              <a:lnSpc>
                <a:spcPts val="3579"/>
              </a:lnSpc>
              <a:spcBef>
                <a:spcPts val="235"/>
              </a:spcBef>
            </a:pPr>
            <a:r>
              <a:rPr sz="3000" dirty="0"/>
              <a:t>Read </a:t>
            </a:r>
            <a:r>
              <a:rPr sz="3000" spc="-5" dirty="0"/>
              <a:t>three numbers and print the </a:t>
            </a:r>
            <a:r>
              <a:rPr sz="3000" dirty="0"/>
              <a:t>smallest, </a:t>
            </a:r>
            <a:r>
              <a:rPr sz="3000" spc="-5" dirty="0"/>
              <a:t>use  nested</a:t>
            </a:r>
            <a:r>
              <a:rPr sz="3000" spc="-15" dirty="0"/>
              <a:t> </a:t>
            </a:r>
            <a:r>
              <a:rPr sz="3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8005"/>
            <a:ext cx="716407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84090" indent="-3429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main(){  </a:t>
            </a:r>
            <a:r>
              <a:rPr sz="2200" b="1" spc="-5" dirty="0">
                <a:latin typeface="Courier New"/>
                <a:cs typeface="Courier New"/>
              </a:rPr>
              <a:t>int a, </a:t>
            </a:r>
            <a:r>
              <a:rPr sz="2200" b="1" spc="5" dirty="0">
                <a:latin typeface="Courier New"/>
                <a:cs typeface="Courier New"/>
              </a:rPr>
              <a:t>b,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c;</a:t>
            </a:r>
            <a:endParaRPr sz="22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cout&lt;&lt;"Please Enter three numbers: ";  cin&gt;&gt;a&gt;&gt;b&gt;&gt;c;</a:t>
            </a:r>
            <a:endParaRPr sz="2200">
              <a:latin typeface="Courier New"/>
              <a:cs typeface="Courier New"/>
            </a:endParaRPr>
          </a:p>
          <a:p>
            <a:pPr marL="355600" marR="3708400" indent="5715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cout&lt;&lt;"Min </a:t>
            </a:r>
            <a:r>
              <a:rPr sz="2200" b="1" spc="-5" dirty="0">
                <a:latin typeface="Courier New"/>
                <a:cs typeface="Courier New"/>
              </a:rPr>
              <a:t>=</a:t>
            </a:r>
            <a:r>
              <a:rPr sz="2200" b="1" spc="-7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";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200" b="1" spc="-5" dirty="0">
                <a:latin typeface="Courier New"/>
                <a:cs typeface="Courier New"/>
              </a:rPr>
              <a:t>(a &lt;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2677" y="3330321"/>
            <a:ext cx="17068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200" b="1" dirty="0">
                <a:latin typeface="Courier New"/>
                <a:cs typeface="Courier New"/>
              </a:rPr>
              <a:t>(a </a:t>
            </a:r>
            <a:r>
              <a:rPr sz="2200" b="1" spc="-5" dirty="0">
                <a:latin typeface="Courier New"/>
                <a:cs typeface="Courier New"/>
              </a:rPr>
              <a:t>&lt;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c)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3330321"/>
            <a:ext cx="13690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ourier New"/>
                <a:cs typeface="Courier New"/>
              </a:rPr>
              <a:t>co</a:t>
            </a:r>
            <a:r>
              <a:rPr sz="2200" b="1" spc="10" dirty="0">
                <a:latin typeface="Courier New"/>
                <a:cs typeface="Courier New"/>
              </a:rPr>
              <a:t>u</a:t>
            </a:r>
            <a:r>
              <a:rPr sz="2200" b="1" spc="-5" dirty="0">
                <a:latin typeface="Courier New"/>
                <a:cs typeface="Courier New"/>
              </a:rPr>
              <a:t>t</a:t>
            </a:r>
            <a:r>
              <a:rPr sz="2200" b="1" spc="-10" dirty="0">
                <a:latin typeface="Courier New"/>
                <a:cs typeface="Courier New"/>
              </a:rPr>
              <a:t>&lt;</a:t>
            </a:r>
            <a:r>
              <a:rPr sz="2200" b="1" spc="10" dirty="0">
                <a:latin typeface="Courier New"/>
                <a:cs typeface="Courier New"/>
              </a:rPr>
              <a:t>&lt;</a:t>
            </a:r>
            <a:r>
              <a:rPr sz="2200" b="1" spc="-10" dirty="0">
                <a:latin typeface="Courier New"/>
                <a:cs typeface="Courier New"/>
              </a:rPr>
              <a:t>a;  co</a:t>
            </a:r>
            <a:r>
              <a:rPr sz="2200" b="1" spc="10" dirty="0">
                <a:latin typeface="Courier New"/>
                <a:cs typeface="Courier New"/>
              </a:rPr>
              <a:t>u</a:t>
            </a:r>
            <a:r>
              <a:rPr sz="2200" b="1" spc="-5" dirty="0">
                <a:latin typeface="Courier New"/>
                <a:cs typeface="Courier New"/>
              </a:rPr>
              <a:t>t</a:t>
            </a:r>
            <a:r>
              <a:rPr sz="2200" b="1" spc="-10" dirty="0">
                <a:latin typeface="Courier New"/>
                <a:cs typeface="Courier New"/>
              </a:rPr>
              <a:t>&lt;</a:t>
            </a:r>
            <a:r>
              <a:rPr sz="2200" b="1" spc="10" dirty="0">
                <a:latin typeface="Courier New"/>
                <a:cs typeface="Courier New"/>
              </a:rPr>
              <a:t>&lt;</a:t>
            </a:r>
            <a:r>
              <a:rPr sz="2200" b="1" spc="-10" dirty="0">
                <a:latin typeface="Courier New"/>
                <a:cs typeface="Courier New"/>
              </a:rPr>
              <a:t>c;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4000880"/>
            <a:ext cx="697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el</a:t>
            </a:r>
            <a:r>
              <a:rPr sz="2200" b="1" spc="1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677" y="4336160"/>
            <a:ext cx="17068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2200" b="1" dirty="0">
                <a:latin typeface="Courier New"/>
                <a:cs typeface="Courier New"/>
              </a:rPr>
              <a:t>(b </a:t>
            </a:r>
            <a:r>
              <a:rPr sz="2200" b="1" spc="-5" dirty="0">
                <a:latin typeface="Courier New"/>
                <a:cs typeface="Courier New"/>
              </a:rPr>
              <a:t>&lt;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c) 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175" y="4336160"/>
            <a:ext cx="13690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ourier New"/>
                <a:cs typeface="Courier New"/>
              </a:rPr>
              <a:t>co</a:t>
            </a:r>
            <a:r>
              <a:rPr sz="2200" b="1" spc="10" dirty="0">
                <a:latin typeface="Courier New"/>
                <a:cs typeface="Courier New"/>
              </a:rPr>
              <a:t>u</a:t>
            </a:r>
            <a:r>
              <a:rPr sz="2200" b="1" spc="-5" dirty="0">
                <a:latin typeface="Courier New"/>
                <a:cs typeface="Courier New"/>
              </a:rPr>
              <a:t>t</a:t>
            </a:r>
            <a:r>
              <a:rPr sz="2200" b="1" spc="-10" dirty="0">
                <a:latin typeface="Courier New"/>
                <a:cs typeface="Courier New"/>
              </a:rPr>
              <a:t>&lt;</a:t>
            </a:r>
            <a:r>
              <a:rPr sz="2200" b="1" spc="10" dirty="0">
                <a:latin typeface="Courier New"/>
                <a:cs typeface="Courier New"/>
              </a:rPr>
              <a:t>&lt;</a:t>
            </a:r>
            <a:r>
              <a:rPr sz="2200" b="1" spc="-10" dirty="0">
                <a:latin typeface="Courier New"/>
                <a:cs typeface="Courier New"/>
              </a:rPr>
              <a:t>b;  co</a:t>
            </a:r>
            <a:r>
              <a:rPr sz="2200" b="1" spc="10" dirty="0">
                <a:latin typeface="Courier New"/>
                <a:cs typeface="Courier New"/>
              </a:rPr>
              <a:t>u</a:t>
            </a:r>
            <a:r>
              <a:rPr sz="2200" b="1" spc="-5" dirty="0">
                <a:latin typeface="Courier New"/>
                <a:cs typeface="Courier New"/>
              </a:rPr>
              <a:t>t</a:t>
            </a:r>
            <a:r>
              <a:rPr sz="2200" b="1" spc="-10" dirty="0">
                <a:latin typeface="Courier New"/>
                <a:cs typeface="Courier New"/>
              </a:rPr>
              <a:t>&lt;</a:t>
            </a:r>
            <a:r>
              <a:rPr sz="2200" b="1" spc="10" dirty="0">
                <a:latin typeface="Courier New"/>
                <a:cs typeface="Courier New"/>
              </a:rPr>
              <a:t>&lt;</a:t>
            </a:r>
            <a:r>
              <a:rPr sz="2200" b="1" spc="-10" dirty="0">
                <a:latin typeface="Courier New"/>
                <a:cs typeface="Courier New"/>
              </a:rPr>
              <a:t>c;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39" y="5007102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470" y="199136"/>
            <a:ext cx="7356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Generate </a:t>
            </a:r>
            <a:r>
              <a:rPr sz="2800" dirty="0"/>
              <a:t>1200 </a:t>
            </a:r>
            <a:r>
              <a:rPr sz="2800" spc="-5" dirty="0"/>
              <a:t>random numbers between </a:t>
            </a:r>
            <a:r>
              <a:rPr sz="2800" dirty="0"/>
              <a:t>1-6,  then count </a:t>
            </a:r>
            <a:r>
              <a:rPr sz="2800" spc="-5" dirty="0"/>
              <a:t>the </a:t>
            </a:r>
            <a:r>
              <a:rPr sz="2800" dirty="0"/>
              <a:t>occurrence of each</a:t>
            </a:r>
            <a:r>
              <a:rPr sz="2800" spc="10" dirty="0"/>
              <a:t> </a:t>
            </a:r>
            <a:r>
              <a:rPr sz="2800" spc="-5" dirty="0"/>
              <a:t>number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1100074"/>
            <a:ext cx="67703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x, c1=0, c2=0, c3=0, c4=0, c5=0,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c6=0;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b="1" dirty="0">
                <a:latin typeface="Courier New"/>
                <a:cs typeface="Courier New"/>
              </a:rPr>
              <a:t>(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latin typeface="Courier New"/>
                <a:cs typeface="Courier New"/>
              </a:rPr>
              <a:t>i = 1; i &lt;= 1200 ;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x = </a:t>
            </a:r>
            <a:r>
              <a:rPr sz="2000" b="1" spc="-5" dirty="0">
                <a:latin typeface="Courier New"/>
                <a:cs typeface="Courier New"/>
              </a:rPr>
              <a:t>rand()%6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6890" y="2374980"/>
          <a:ext cx="4218304" cy="4251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"/>
                <a:gridCol w="1047750"/>
                <a:gridCol w="457200"/>
                <a:gridCol w="476885"/>
                <a:gridCol w="1957069"/>
              </a:tblGrid>
              <a:tr h="296554">
                <a:tc gridSpan="2"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07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7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1)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c1++;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2)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c2++;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800">
                <a:tc gridSpan="2"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3)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c3++;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5099">
                <a:tc gridSpan="2"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4)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c4++;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754">
                <a:tc gridSpan="2"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c5++;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6554">
                <a:tc gridSpan="2"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6)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c6++;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12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2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5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cout&lt;&lt;1&lt;&lt;"</a:t>
                      </a:r>
                      <a:r>
                        <a:rPr sz="2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"&lt;&lt;c1&lt;&lt;endl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cout&lt;&lt;2&lt;&lt;"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"&lt;&lt;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2&lt;&lt;endl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cout&lt;&lt;3&lt;&lt;"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"&lt;&lt;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3&lt;&lt;endl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cout&lt;&lt;4&lt;&lt;"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"&lt;&lt;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4&lt;&lt;endl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4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cout&lt;&lt;5&lt;&lt;"</a:t>
                      </a:r>
                      <a:r>
                        <a:rPr sz="20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"&lt;&lt;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5&lt;&lt;endl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0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4615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cout&lt;&lt;6&lt;&lt;"</a:t>
                      </a:r>
                      <a:r>
                        <a:rPr sz="20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"&lt;&lt;c6&lt;&lt;endl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6509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4034" y="3810000"/>
            <a:ext cx="1738630" cy="17545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190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188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214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4 :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207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5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200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6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201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629015" y="25400"/>
            <a:ext cx="4324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home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85163"/>
            <a:ext cx="688467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42531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r>
              <a:rPr sz="20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prime(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latin typeface="Courier New"/>
                <a:cs typeface="Courier New"/>
              </a:rPr>
              <a:t>);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cout &lt;&lt; "Enter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number please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:";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cin &gt;&gt;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(prime(x))</a:t>
            </a:r>
            <a:endParaRPr sz="2000">
              <a:latin typeface="Courier New"/>
              <a:cs typeface="Courier New"/>
            </a:endParaRPr>
          </a:p>
          <a:p>
            <a:pPr marL="355600" marR="767080" indent="5715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cout&lt;&lt; </a:t>
            </a:r>
            <a:r>
              <a:rPr sz="2000" b="1" dirty="0">
                <a:latin typeface="Courier New"/>
                <a:cs typeface="Courier New"/>
              </a:rPr>
              <a:t>x </a:t>
            </a:r>
            <a:r>
              <a:rPr sz="2000" b="1" spc="-5" dirty="0">
                <a:latin typeface="Courier New"/>
                <a:cs typeface="Courier New"/>
              </a:rPr>
              <a:t>&lt;&lt;" is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prime number\n";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cout &lt;&lt; </a:t>
            </a:r>
            <a:r>
              <a:rPr sz="2000" b="1" dirty="0">
                <a:latin typeface="Courier New"/>
                <a:cs typeface="Courier New"/>
              </a:rPr>
              <a:t>x </a:t>
            </a:r>
            <a:r>
              <a:rPr sz="2000" b="1" spc="-5" dirty="0">
                <a:latin typeface="Courier New"/>
                <a:cs typeface="Courier New"/>
              </a:rPr>
              <a:t>&lt;&lt;" is not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prime number\n";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55600" marR="4121150" indent="-3429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bool </a:t>
            </a:r>
            <a:r>
              <a:rPr sz="2000" b="1" spc="-5" dirty="0">
                <a:latin typeface="Courier New"/>
                <a:cs typeface="Courier New"/>
              </a:rPr>
              <a:t>prime(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0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a){ 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bool </a:t>
            </a:r>
            <a:r>
              <a:rPr sz="2000" b="1" dirty="0">
                <a:latin typeface="Courier New"/>
                <a:cs typeface="Courier New"/>
              </a:rPr>
              <a:t>p =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i=2 ;i </a:t>
            </a:r>
            <a:r>
              <a:rPr sz="2000" b="1" dirty="0">
                <a:latin typeface="Courier New"/>
                <a:cs typeface="Courier New"/>
              </a:rPr>
              <a:t>&lt; </a:t>
            </a:r>
            <a:r>
              <a:rPr sz="2000" b="1" spc="-5" dirty="0">
                <a:latin typeface="Courier New"/>
                <a:cs typeface="Courier New"/>
              </a:rPr>
              <a:t>a);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5042535" algn="l"/>
              </a:tabLst>
            </a:pPr>
            <a:r>
              <a:rPr sz="2000" b="1" dirty="0">
                <a:latin typeface="Courier New"/>
                <a:cs typeface="Courier New"/>
              </a:rPr>
              <a:t>if (a%i == 0){ p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000" b="1" spc="-5" dirty="0">
                <a:latin typeface="Courier New"/>
                <a:cs typeface="Courier New"/>
              </a:rPr>
              <a:t>;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705" y="176275"/>
            <a:ext cx="7860030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ts val="3350"/>
              </a:lnSpc>
              <a:spcBef>
                <a:spcPts val="95"/>
              </a:spcBef>
            </a:pPr>
            <a:r>
              <a:rPr sz="2800" spc="-10" dirty="0"/>
              <a:t>Write </a:t>
            </a:r>
            <a:r>
              <a:rPr sz="2800" spc="-5" dirty="0"/>
              <a:t>a </a:t>
            </a:r>
            <a:r>
              <a:rPr sz="2800" dirty="0"/>
              <a:t>function </a:t>
            </a:r>
            <a:r>
              <a:rPr sz="2800" spc="-5" dirty="0"/>
              <a:t>that </a:t>
            </a:r>
            <a:r>
              <a:rPr sz="2800" dirty="0"/>
              <a:t>takes </a:t>
            </a:r>
            <a:r>
              <a:rPr sz="2800" spc="-5" dirty="0"/>
              <a:t>an </a:t>
            </a:r>
            <a:r>
              <a:rPr sz="2800" dirty="0"/>
              <a:t>integer and</a:t>
            </a:r>
            <a:r>
              <a:rPr sz="2800" spc="5" dirty="0"/>
              <a:t> </a:t>
            </a:r>
            <a:r>
              <a:rPr sz="2800" dirty="0"/>
              <a:t>returns</a:t>
            </a:r>
            <a:endParaRPr sz="2800"/>
          </a:p>
          <a:p>
            <a:pPr marL="12700">
              <a:lnSpc>
                <a:spcPts val="3350"/>
              </a:lnSpc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800" b="1" spc="-9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if it</a:t>
            </a:r>
            <a:r>
              <a:rPr sz="2800" spc="-10" dirty="0"/>
              <a:t> </a:t>
            </a:r>
            <a:r>
              <a:rPr sz="2800" spc="-5" dirty="0"/>
              <a:t>is a</a:t>
            </a:r>
            <a:r>
              <a:rPr sz="2800" spc="5" dirty="0"/>
              <a:t> </a:t>
            </a:r>
            <a:r>
              <a:rPr sz="2800" spc="-5" dirty="0"/>
              <a:t>prime</a:t>
            </a:r>
            <a:r>
              <a:rPr sz="2800" spc="15" dirty="0"/>
              <a:t> </a:t>
            </a:r>
            <a:r>
              <a:rPr sz="2800" dirty="0"/>
              <a:t>number</a:t>
            </a:r>
            <a:r>
              <a:rPr sz="2800" spc="15" dirty="0"/>
              <a:t> </a:t>
            </a:r>
            <a:r>
              <a:rPr sz="2800" dirty="0"/>
              <a:t>and</a:t>
            </a:r>
            <a:r>
              <a:rPr sz="2800" spc="5" dirty="0"/>
              <a:t> </a:t>
            </a: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800" b="1" spc="-9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dirty="0"/>
              <a:t>otherwise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873</Words>
  <Application>Microsoft Office PowerPoint</Application>
  <PresentationFormat>On-screen Show (4:3)</PresentationFormat>
  <Paragraphs>200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Name : Hafiz Mohsin Raza Registration No:2020-CS-81 Section:B Title:Story Detail video Department : Computer Science  University of Engineering and Technology Lahore.</vt:lpstr>
      <vt:lpstr>      Programming  Fundamental      Introduction to C++            Programming</vt:lpstr>
      <vt:lpstr>Flowchart</vt:lpstr>
      <vt:lpstr>Compute and print the average of three numbers</vt:lpstr>
      <vt:lpstr>First C++ Program: Printing a Line of Text</vt:lpstr>
      <vt:lpstr>Example</vt:lpstr>
      <vt:lpstr>Read three numbers and print the smallest, use  nested if</vt:lpstr>
      <vt:lpstr>Generate 1200 random numbers between 1-6,  then count the occurrence of each number</vt:lpstr>
      <vt:lpstr>Write a function that takes an integer and returns true if it is a prime number and false otherwise</vt:lpstr>
      <vt:lpstr>Write a function that reads two numbers and  another function to prints their sum</vt:lpstr>
      <vt:lpstr>Sum of numbers from 1 to n</vt:lpstr>
      <vt:lpstr>Write a program that inputs an array elements then  prints the count of elements greater than 10</vt:lpstr>
      <vt:lpstr>OOP Mid-term Project</vt:lpstr>
      <vt:lpstr>Object Oriented Programming Mid-term Project: Project Management System </vt:lpstr>
      <vt:lpstr>PowerPoint Presentation</vt:lpstr>
      <vt:lpstr>OOP Final Term Project E-Pharmacy Management System</vt:lpstr>
      <vt:lpstr>E-Pharmacy Management System </vt:lpstr>
      <vt:lpstr>C-sharp(C#) to Website journey</vt:lpstr>
      <vt:lpstr>Simple Pnonebook Website Project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Rami Jaradat</dc:creator>
  <cp:lastModifiedBy>Mohsin raza</cp:lastModifiedBy>
  <cp:revision>16</cp:revision>
  <dcterms:created xsi:type="dcterms:W3CDTF">2021-06-25T17:37:57Z</dcterms:created>
  <dcterms:modified xsi:type="dcterms:W3CDTF">2021-06-26T11:12:33Z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2021-06-25T00:00:00Z</vt:filetime>
  </property>
</Properties>
</file>