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Consolas" panose="020B0609020204030204" pitchFamily="49" charset="0"/>
      <p:regular r:id="rId25"/>
      <p:bold r:id="rId26"/>
      <p:italic r:id="rId27"/>
      <p:boldItalic r:id="rId28"/>
    </p:embeddedFont>
    <p:embeddedFont>
      <p:font typeface="Play" panose="020B0604020202020204" charset="0"/>
      <p:regular r:id="rId29"/>
      <p:bold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X2Luhwf2kdltWwtdj+5lhXBQ1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2164EE-4B22-44F3-97D6-A8B095AD4C13}" v="733" dt="2025-08-31T18:28:51.286"/>
  </p1510:revLst>
</p1510:revInfo>
</file>

<file path=ppt/tableStyles.xml><?xml version="1.0" encoding="utf-8"?>
<a:tblStyleLst xmlns:a="http://schemas.openxmlformats.org/drawingml/2006/main" def="{3E6DA92F-FBE2-4837-A622-D66B1CC28E12}">
  <a:tblStyle styleId="{3E6DA92F-FBE2-4837-A622-D66B1CC28E12}" styleName="Table_0">
    <a:wholeTbl>
      <a:tcTxStyle b="off" i="off">
        <a:font>
          <a:latin typeface="Grandview Display"/>
          <a:ea typeface="Grandview Display"/>
          <a:cs typeface="Grandview Display"/>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EBFB"/>
          </a:solidFill>
        </a:fill>
      </a:tcStyle>
    </a:wholeTbl>
    <a:band1H>
      <a:tcTxStyle/>
      <a:tcStyle>
        <a:tcBdr/>
        <a:fill>
          <a:solidFill>
            <a:srgbClr val="CBD4F7"/>
          </a:solidFill>
        </a:fill>
      </a:tcStyle>
    </a:band1H>
    <a:band2H>
      <a:tcTxStyle/>
      <a:tcStyle>
        <a:tcBdr/>
      </a:tcStyle>
    </a:band2H>
    <a:band1V>
      <a:tcTxStyle/>
      <a:tcStyle>
        <a:tcBdr/>
        <a:fill>
          <a:solidFill>
            <a:srgbClr val="CBD4F7"/>
          </a:solidFill>
        </a:fill>
      </a:tcStyle>
    </a:band1V>
    <a:band2V>
      <a:tcTxStyle/>
      <a:tcStyle>
        <a:tcBdr/>
      </a:tcStyle>
    </a:band2V>
    <a:lastCol>
      <a:tcTxStyle b="on" i="off">
        <a:font>
          <a:latin typeface="Grandview Display"/>
          <a:ea typeface="Grandview Display"/>
          <a:cs typeface="Grandview Display"/>
        </a:font>
        <a:schemeClr val="lt1"/>
      </a:tcTxStyle>
      <a:tcStyle>
        <a:tcBdr/>
        <a:fill>
          <a:solidFill>
            <a:schemeClr val="accent1"/>
          </a:solidFill>
        </a:fill>
      </a:tcStyle>
    </a:lastCol>
    <a:firstCol>
      <a:tcTxStyle b="on" i="off">
        <a:font>
          <a:latin typeface="Grandview Display"/>
          <a:ea typeface="Grandview Display"/>
          <a:cs typeface="Grandview Display"/>
        </a:font>
        <a:schemeClr val="lt1"/>
      </a:tcTxStyle>
      <a:tcStyle>
        <a:tcBdr/>
        <a:fill>
          <a:solidFill>
            <a:schemeClr val="accent1"/>
          </a:solidFill>
        </a:fill>
      </a:tcStyle>
    </a:firstCol>
    <a:lastRow>
      <a:tcTxStyle b="on" i="off">
        <a:font>
          <a:latin typeface="Grandview Display"/>
          <a:ea typeface="Grandview Display"/>
          <a:cs typeface="Grandview Display"/>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randview Display"/>
          <a:ea typeface="Grandview Display"/>
          <a:cs typeface="Grandview Display"/>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4" name="Google Shape;25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5" name="Google Shape;10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 name="Google Shape;13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5"/>
          <p:cNvSpPr txBox="1">
            <a:spLocks noGrp="1"/>
          </p:cNvSpPr>
          <p:nvPr>
            <p:ph type="ctrTitle"/>
          </p:nvPr>
        </p:nvSpPr>
        <p:spPr>
          <a:xfrm>
            <a:off x="640080" y="1371599"/>
            <a:ext cx="6675120" cy="2951825"/>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subTitle" idx="1"/>
          </p:nvPr>
        </p:nvSpPr>
        <p:spPr>
          <a:xfrm>
            <a:off x="640080" y="4584879"/>
            <a:ext cx="6675120" cy="1287887"/>
          </a:xfrm>
          <a:prstGeom prst="rect">
            <a:avLst/>
          </a:prstGeom>
          <a:noFill/>
          <a:ln>
            <a:noFill/>
          </a:ln>
        </p:spPr>
        <p:txBody>
          <a:bodyPr spcFirstLastPara="1" wrap="square" lIns="91425" tIns="45700" rIns="91425" bIns="45700" anchor="b" anchorCtr="0">
            <a:normAutofit/>
          </a:bodyPr>
          <a:lstStyle>
            <a:lvl1pPr lvl="0" algn="l">
              <a:lnSpc>
                <a:spcPct val="130000"/>
              </a:lnSpc>
              <a:spcBef>
                <a:spcPts val="1000"/>
              </a:spcBef>
              <a:spcAft>
                <a:spcPts val="0"/>
              </a:spcAft>
              <a:buClr>
                <a:schemeClr val="dk1"/>
              </a:buClr>
              <a:buSzPts val="1566"/>
              <a:buNone/>
              <a:defRPr sz="1800" b="1" cap="none"/>
            </a:lvl1pPr>
            <a:lvl2pPr lvl="1" algn="ctr">
              <a:lnSpc>
                <a:spcPct val="120000"/>
              </a:lnSpc>
              <a:spcBef>
                <a:spcPts val="500"/>
              </a:spcBef>
              <a:spcAft>
                <a:spcPts val="0"/>
              </a:spcAft>
              <a:buClr>
                <a:schemeClr val="dk1"/>
              </a:buClr>
              <a:buSzPts val="1740"/>
              <a:buNone/>
              <a:defRPr sz="2000"/>
            </a:lvl2pPr>
            <a:lvl3pPr lvl="2" algn="ctr">
              <a:lnSpc>
                <a:spcPct val="120000"/>
              </a:lnSpc>
              <a:spcBef>
                <a:spcPts val="500"/>
              </a:spcBef>
              <a:spcAft>
                <a:spcPts val="0"/>
              </a:spcAft>
              <a:buClr>
                <a:schemeClr val="dk1"/>
              </a:buClr>
              <a:buSzPts val="1566"/>
              <a:buNone/>
              <a:defRPr sz="1800"/>
            </a:lvl3pPr>
            <a:lvl4pPr lvl="3" algn="ctr">
              <a:lnSpc>
                <a:spcPct val="120000"/>
              </a:lnSpc>
              <a:spcBef>
                <a:spcPts val="500"/>
              </a:spcBef>
              <a:spcAft>
                <a:spcPts val="0"/>
              </a:spcAft>
              <a:buClr>
                <a:schemeClr val="dk1"/>
              </a:buClr>
              <a:buSzPts val="1392"/>
              <a:buNone/>
              <a:defRPr sz="1600"/>
            </a:lvl4pPr>
            <a:lvl5pPr lvl="4" algn="ctr">
              <a:lnSpc>
                <a:spcPct val="120000"/>
              </a:lnSpc>
              <a:spcBef>
                <a:spcPts val="500"/>
              </a:spcBef>
              <a:spcAft>
                <a:spcPts val="0"/>
              </a:spcAft>
              <a:buClr>
                <a:schemeClr val="dk1"/>
              </a:buClr>
              <a:buSzPts val="1392"/>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5" name="Google Shape;15;p25"/>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5"/>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5"/>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4"/>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4"/>
          <p:cNvSpPr txBox="1">
            <a:spLocks noGrp="1"/>
          </p:cNvSpPr>
          <p:nvPr>
            <p:ph type="body" idx="1"/>
          </p:nvPr>
        </p:nvSpPr>
        <p:spPr>
          <a:xfrm rot="5400000">
            <a:off x="4302464" y="-1028912"/>
            <a:ext cx="3566160" cy="10890928"/>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4"/>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4"/>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80" name="Google Shape;80;p35"/>
          <p:cNvSpPr txBox="1">
            <a:spLocks noGrp="1"/>
          </p:cNvSpPr>
          <p:nvPr>
            <p:ph type="title"/>
          </p:nvPr>
        </p:nvSpPr>
        <p:spPr>
          <a:xfrm rot="5400000">
            <a:off x="7346663" y="2502635"/>
            <a:ext cx="5536884" cy="181177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5"/>
          <p:cNvSpPr txBox="1">
            <a:spLocks noGrp="1"/>
          </p:cNvSpPr>
          <p:nvPr>
            <p:ph type="body" idx="1"/>
          </p:nvPr>
        </p:nvSpPr>
        <p:spPr>
          <a:xfrm rot="5400000">
            <a:off x="2077849" y="-797689"/>
            <a:ext cx="5536884" cy="8412422"/>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5"/>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5"/>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5"/>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5" name="Google Shape;85;p35"/>
          <p:cNvCxnSpPr/>
          <p:nvPr/>
        </p:nvCxnSpPr>
        <p:spPr>
          <a:xfrm rot="5400000">
            <a:off x="10872154" y="1192438"/>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26"/>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body" idx="1"/>
          </p:nvPr>
        </p:nvSpPr>
        <p:spPr>
          <a:xfrm>
            <a:off x="640080" y="2633472"/>
            <a:ext cx="10890928"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 name="Google Shape;21;p26"/>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6"/>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26"/>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6" name="Google Shape;26;p27"/>
          <p:cNvSpPr txBox="1">
            <a:spLocks noGrp="1"/>
          </p:cNvSpPr>
          <p:nvPr>
            <p:ph type="title"/>
          </p:nvPr>
        </p:nvSpPr>
        <p:spPr>
          <a:xfrm>
            <a:off x="640080" y="1291366"/>
            <a:ext cx="9214884" cy="3159974"/>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1"/>
              </a:buClr>
              <a:buSzPts val="5400"/>
              <a:buFont typeface="Play"/>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7"/>
          <p:cNvSpPr txBox="1">
            <a:spLocks noGrp="1"/>
          </p:cNvSpPr>
          <p:nvPr>
            <p:ph type="body" idx="1"/>
          </p:nvPr>
        </p:nvSpPr>
        <p:spPr>
          <a:xfrm>
            <a:off x="640080" y="5018567"/>
            <a:ext cx="7907079" cy="1073889"/>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740"/>
              <a:buNone/>
              <a:defRPr sz="2000">
                <a:solidFill>
                  <a:schemeClr val="dk1"/>
                </a:solidFill>
              </a:defRPr>
            </a:lvl1pPr>
            <a:lvl2pPr marL="914400" lvl="1" indent="-228600" algn="l">
              <a:lnSpc>
                <a:spcPct val="120000"/>
              </a:lnSpc>
              <a:spcBef>
                <a:spcPts val="500"/>
              </a:spcBef>
              <a:spcAft>
                <a:spcPts val="0"/>
              </a:spcAft>
              <a:buClr>
                <a:srgbClr val="888888"/>
              </a:buClr>
              <a:buSzPts val="1740"/>
              <a:buNone/>
              <a:defRPr sz="2000">
                <a:solidFill>
                  <a:srgbClr val="888888"/>
                </a:solidFill>
              </a:defRPr>
            </a:lvl2pPr>
            <a:lvl3pPr marL="1371600" lvl="2" indent="-228600" algn="l">
              <a:lnSpc>
                <a:spcPct val="120000"/>
              </a:lnSpc>
              <a:spcBef>
                <a:spcPts val="500"/>
              </a:spcBef>
              <a:spcAft>
                <a:spcPts val="0"/>
              </a:spcAft>
              <a:buClr>
                <a:srgbClr val="888888"/>
              </a:buClr>
              <a:buSzPts val="1566"/>
              <a:buNone/>
              <a:defRPr sz="1800">
                <a:solidFill>
                  <a:srgbClr val="888888"/>
                </a:solidFill>
              </a:defRPr>
            </a:lvl3pPr>
            <a:lvl4pPr marL="1828800" lvl="3" indent="-228600" algn="l">
              <a:lnSpc>
                <a:spcPct val="120000"/>
              </a:lnSpc>
              <a:spcBef>
                <a:spcPts val="500"/>
              </a:spcBef>
              <a:spcAft>
                <a:spcPts val="0"/>
              </a:spcAft>
              <a:buClr>
                <a:srgbClr val="888888"/>
              </a:buClr>
              <a:buSzPts val="1392"/>
              <a:buNone/>
              <a:defRPr sz="1600">
                <a:solidFill>
                  <a:srgbClr val="888888"/>
                </a:solidFill>
              </a:defRPr>
            </a:lvl4pPr>
            <a:lvl5pPr marL="2286000" lvl="4" indent="-228600" algn="l">
              <a:lnSpc>
                <a:spcPct val="120000"/>
              </a:lnSpc>
              <a:spcBef>
                <a:spcPts val="500"/>
              </a:spcBef>
              <a:spcAft>
                <a:spcPts val="0"/>
              </a:spcAft>
              <a:buClr>
                <a:srgbClr val="888888"/>
              </a:buClr>
              <a:buSzPts val="1392"/>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8" name="Google Shape;28;p27"/>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7"/>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27"/>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27"/>
          <p:cNvCxnSpPr/>
          <p:nvPr/>
        </p:nvCxnSpPr>
        <p:spPr>
          <a:xfrm>
            <a:off x="716281" y="4715234"/>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28"/>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28"/>
          <p:cNvSpPr txBox="1">
            <a:spLocks noGrp="1"/>
          </p:cNvSpPr>
          <p:nvPr>
            <p:ph type="body" idx="1"/>
          </p:nvPr>
        </p:nvSpPr>
        <p:spPr>
          <a:xfrm>
            <a:off x="640080" y="2633472"/>
            <a:ext cx="5212080"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 name="Google Shape;35;p28"/>
          <p:cNvSpPr txBox="1">
            <a:spLocks noGrp="1"/>
          </p:cNvSpPr>
          <p:nvPr>
            <p:ph type="body" idx="2"/>
          </p:nvPr>
        </p:nvSpPr>
        <p:spPr>
          <a:xfrm>
            <a:off x="6318928" y="2633472"/>
            <a:ext cx="5212080" cy="3566160"/>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8"/>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8"/>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8"/>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9"/>
          <p:cNvSpPr txBox="1">
            <a:spLocks noGrp="1"/>
          </p:cNvSpPr>
          <p:nvPr>
            <p:ph type="title"/>
          </p:nvPr>
        </p:nvSpPr>
        <p:spPr>
          <a:xfrm>
            <a:off x="640079" y="1371599"/>
            <a:ext cx="10890929" cy="93975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9"/>
          <p:cNvSpPr txBox="1">
            <a:spLocks noGrp="1"/>
          </p:cNvSpPr>
          <p:nvPr>
            <p:ph type="body" idx="1"/>
          </p:nvPr>
        </p:nvSpPr>
        <p:spPr>
          <a:xfrm>
            <a:off x="640079" y="2311352"/>
            <a:ext cx="5212080" cy="69537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566"/>
              <a:buNone/>
              <a:defRPr sz="1800" b="1" cap="none"/>
            </a:lvl1pPr>
            <a:lvl2pPr marL="914400" lvl="1" indent="-228600" algn="l">
              <a:lnSpc>
                <a:spcPct val="120000"/>
              </a:lnSpc>
              <a:spcBef>
                <a:spcPts val="500"/>
              </a:spcBef>
              <a:spcAft>
                <a:spcPts val="0"/>
              </a:spcAft>
              <a:buClr>
                <a:schemeClr val="dk1"/>
              </a:buClr>
              <a:buSzPts val="1740"/>
              <a:buNone/>
              <a:defRPr sz="2000" b="1"/>
            </a:lvl2pPr>
            <a:lvl3pPr marL="1371600" lvl="2" indent="-228600" algn="l">
              <a:lnSpc>
                <a:spcPct val="120000"/>
              </a:lnSpc>
              <a:spcBef>
                <a:spcPts val="500"/>
              </a:spcBef>
              <a:spcAft>
                <a:spcPts val="0"/>
              </a:spcAft>
              <a:buClr>
                <a:schemeClr val="dk1"/>
              </a:buClr>
              <a:buSzPts val="1566"/>
              <a:buNone/>
              <a:defRPr sz="1800" b="1"/>
            </a:lvl3pPr>
            <a:lvl4pPr marL="1828800" lvl="3" indent="-228600" algn="l">
              <a:lnSpc>
                <a:spcPct val="120000"/>
              </a:lnSpc>
              <a:spcBef>
                <a:spcPts val="500"/>
              </a:spcBef>
              <a:spcAft>
                <a:spcPts val="0"/>
              </a:spcAft>
              <a:buClr>
                <a:schemeClr val="dk1"/>
              </a:buClr>
              <a:buSzPts val="1392"/>
              <a:buNone/>
              <a:defRPr sz="1600" b="1"/>
            </a:lvl4pPr>
            <a:lvl5pPr marL="2286000" lvl="4" indent="-228600" algn="l">
              <a:lnSpc>
                <a:spcPct val="120000"/>
              </a:lnSpc>
              <a:spcBef>
                <a:spcPts val="500"/>
              </a:spcBef>
              <a:spcAft>
                <a:spcPts val="0"/>
              </a:spcAft>
              <a:buClr>
                <a:schemeClr val="dk1"/>
              </a:buClr>
              <a:buSzPts val="1392"/>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29"/>
          <p:cNvSpPr txBox="1">
            <a:spLocks noGrp="1"/>
          </p:cNvSpPr>
          <p:nvPr>
            <p:ph type="body" idx="2"/>
          </p:nvPr>
        </p:nvSpPr>
        <p:spPr>
          <a:xfrm>
            <a:off x="640079" y="3006725"/>
            <a:ext cx="5212080" cy="3191256"/>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9"/>
          <p:cNvSpPr txBox="1">
            <a:spLocks noGrp="1"/>
          </p:cNvSpPr>
          <p:nvPr>
            <p:ph type="body" idx="3"/>
          </p:nvPr>
        </p:nvSpPr>
        <p:spPr>
          <a:xfrm>
            <a:off x="6318928" y="2311352"/>
            <a:ext cx="5212080" cy="695373"/>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dk1"/>
              </a:buClr>
              <a:buSzPts val="1566"/>
              <a:buNone/>
              <a:defRPr sz="1800" b="1" cap="none"/>
            </a:lvl1pPr>
            <a:lvl2pPr marL="914400" lvl="1" indent="-228600" algn="l">
              <a:lnSpc>
                <a:spcPct val="120000"/>
              </a:lnSpc>
              <a:spcBef>
                <a:spcPts val="500"/>
              </a:spcBef>
              <a:spcAft>
                <a:spcPts val="0"/>
              </a:spcAft>
              <a:buClr>
                <a:schemeClr val="dk1"/>
              </a:buClr>
              <a:buSzPts val="1740"/>
              <a:buNone/>
              <a:defRPr sz="2000" b="1"/>
            </a:lvl2pPr>
            <a:lvl3pPr marL="1371600" lvl="2" indent="-228600" algn="l">
              <a:lnSpc>
                <a:spcPct val="120000"/>
              </a:lnSpc>
              <a:spcBef>
                <a:spcPts val="500"/>
              </a:spcBef>
              <a:spcAft>
                <a:spcPts val="0"/>
              </a:spcAft>
              <a:buClr>
                <a:schemeClr val="dk1"/>
              </a:buClr>
              <a:buSzPts val="1566"/>
              <a:buNone/>
              <a:defRPr sz="1800" b="1"/>
            </a:lvl3pPr>
            <a:lvl4pPr marL="1828800" lvl="3" indent="-228600" algn="l">
              <a:lnSpc>
                <a:spcPct val="120000"/>
              </a:lnSpc>
              <a:spcBef>
                <a:spcPts val="500"/>
              </a:spcBef>
              <a:spcAft>
                <a:spcPts val="0"/>
              </a:spcAft>
              <a:buClr>
                <a:schemeClr val="dk1"/>
              </a:buClr>
              <a:buSzPts val="1392"/>
              <a:buNone/>
              <a:defRPr sz="1600" b="1"/>
            </a:lvl4pPr>
            <a:lvl5pPr marL="2286000" lvl="4" indent="-228600" algn="l">
              <a:lnSpc>
                <a:spcPct val="120000"/>
              </a:lnSpc>
              <a:spcBef>
                <a:spcPts val="500"/>
              </a:spcBef>
              <a:spcAft>
                <a:spcPts val="0"/>
              </a:spcAft>
              <a:buClr>
                <a:schemeClr val="dk1"/>
              </a:buClr>
              <a:buSzPts val="1392"/>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9"/>
          <p:cNvSpPr txBox="1">
            <a:spLocks noGrp="1"/>
          </p:cNvSpPr>
          <p:nvPr>
            <p:ph type="body" idx="4"/>
          </p:nvPr>
        </p:nvSpPr>
        <p:spPr>
          <a:xfrm>
            <a:off x="6318928" y="3006725"/>
            <a:ext cx="5212080" cy="3191256"/>
          </a:xfrm>
          <a:prstGeom prst="rect">
            <a:avLst/>
          </a:prstGeom>
          <a:noFill/>
          <a:ln>
            <a:noFill/>
          </a:ln>
        </p:spPr>
        <p:txBody>
          <a:bodyPr spcFirstLastPara="1" wrap="square" lIns="91425" tIns="45700" rIns="91425" bIns="45700" anchor="t" anchorCtr="0">
            <a:normAutofit/>
          </a:bodyPr>
          <a:lstStyle>
            <a:lvl1pPr marL="457200" lvl="0" indent="-328041" algn="l">
              <a:lnSpc>
                <a:spcPct val="120000"/>
              </a:lnSpc>
              <a:spcBef>
                <a:spcPts val="1000"/>
              </a:spcBef>
              <a:spcAft>
                <a:spcPts val="0"/>
              </a:spcAft>
              <a:buClr>
                <a:schemeClr val="dk1"/>
              </a:buClr>
              <a:buSzPts val="1566"/>
              <a:buChar char="•"/>
              <a:defRPr/>
            </a:lvl1pPr>
            <a:lvl2pPr marL="914400" lvl="1" indent="-328041" algn="l">
              <a:lnSpc>
                <a:spcPct val="120000"/>
              </a:lnSpc>
              <a:spcBef>
                <a:spcPts val="500"/>
              </a:spcBef>
              <a:spcAft>
                <a:spcPts val="0"/>
              </a:spcAft>
              <a:buClr>
                <a:schemeClr val="dk1"/>
              </a:buClr>
              <a:buSzPts val="1566"/>
              <a:buChar char="•"/>
              <a:defRPr/>
            </a:lvl2pPr>
            <a:lvl3pPr marL="1371600" lvl="2" indent="-328041" algn="l">
              <a:lnSpc>
                <a:spcPct val="120000"/>
              </a:lnSpc>
              <a:spcBef>
                <a:spcPts val="500"/>
              </a:spcBef>
              <a:spcAft>
                <a:spcPts val="0"/>
              </a:spcAft>
              <a:buClr>
                <a:schemeClr val="dk1"/>
              </a:buClr>
              <a:buSzPts val="1566"/>
              <a:buChar char="•"/>
              <a:defRPr/>
            </a:lvl3pPr>
            <a:lvl4pPr marL="1828800" lvl="3" indent="-328041" algn="l">
              <a:lnSpc>
                <a:spcPct val="120000"/>
              </a:lnSpc>
              <a:spcBef>
                <a:spcPts val="500"/>
              </a:spcBef>
              <a:spcAft>
                <a:spcPts val="0"/>
              </a:spcAft>
              <a:buClr>
                <a:schemeClr val="dk1"/>
              </a:buClr>
              <a:buSzPts val="1566"/>
              <a:buChar char="•"/>
              <a:defRPr/>
            </a:lvl4pPr>
            <a:lvl5pPr marL="2286000" lvl="4" indent="-328041" algn="l">
              <a:lnSpc>
                <a:spcPct val="120000"/>
              </a:lnSpc>
              <a:spcBef>
                <a:spcPts val="500"/>
              </a:spcBef>
              <a:spcAft>
                <a:spcPts val="0"/>
              </a:spcAft>
              <a:buClr>
                <a:schemeClr val="dk1"/>
              </a:buClr>
              <a:buSzPts val="1566"/>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9"/>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29"/>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9"/>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30"/>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30"/>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0"/>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0"/>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55" name="Google Shape;55;p31"/>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1"/>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1"/>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2"/>
          <p:cNvSpPr txBox="1">
            <a:spLocks noGrp="1"/>
          </p:cNvSpPr>
          <p:nvPr>
            <p:ph type="title"/>
          </p:nvPr>
        </p:nvSpPr>
        <p:spPr>
          <a:xfrm>
            <a:off x="640080" y="1371600"/>
            <a:ext cx="3859397" cy="145172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2"/>
          <p:cNvSpPr txBox="1">
            <a:spLocks noGrp="1"/>
          </p:cNvSpPr>
          <p:nvPr>
            <p:ph type="body" idx="1"/>
          </p:nvPr>
        </p:nvSpPr>
        <p:spPr>
          <a:xfrm>
            <a:off x="4936519" y="1031001"/>
            <a:ext cx="6594490" cy="5166360"/>
          </a:xfrm>
          <a:prstGeom prst="rect">
            <a:avLst/>
          </a:prstGeom>
          <a:noFill/>
          <a:ln>
            <a:noFill/>
          </a:ln>
        </p:spPr>
        <p:txBody>
          <a:bodyPr spcFirstLastPara="1" wrap="square" lIns="91425" tIns="45700" rIns="91425" bIns="45700" anchor="t" anchorCtr="0">
            <a:normAutofit/>
          </a:bodyPr>
          <a:lstStyle>
            <a:lvl1pPr marL="457200" lvl="0" indent="-383286" algn="l">
              <a:lnSpc>
                <a:spcPct val="120000"/>
              </a:lnSpc>
              <a:spcBef>
                <a:spcPts val="1000"/>
              </a:spcBef>
              <a:spcAft>
                <a:spcPts val="0"/>
              </a:spcAft>
              <a:buClr>
                <a:schemeClr val="dk1"/>
              </a:buClr>
              <a:buSzPts val="2436"/>
              <a:buChar char="•"/>
              <a:defRPr sz="2800"/>
            </a:lvl1pPr>
            <a:lvl2pPr marL="914400" lvl="1" indent="-361187" algn="l">
              <a:lnSpc>
                <a:spcPct val="120000"/>
              </a:lnSpc>
              <a:spcBef>
                <a:spcPts val="500"/>
              </a:spcBef>
              <a:spcAft>
                <a:spcPts val="0"/>
              </a:spcAft>
              <a:buClr>
                <a:schemeClr val="dk1"/>
              </a:buClr>
              <a:buSzPts val="2088"/>
              <a:buChar char="•"/>
              <a:defRPr sz="2400"/>
            </a:lvl2pPr>
            <a:lvl3pPr marL="1371600" lvl="2" indent="-339089" algn="l">
              <a:lnSpc>
                <a:spcPct val="120000"/>
              </a:lnSpc>
              <a:spcBef>
                <a:spcPts val="500"/>
              </a:spcBef>
              <a:spcAft>
                <a:spcPts val="0"/>
              </a:spcAft>
              <a:buClr>
                <a:schemeClr val="dk1"/>
              </a:buClr>
              <a:buSzPts val="1740"/>
              <a:buChar char="•"/>
              <a:defRPr sz="2000"/>
            </a:lvl3pPr>
            <a:lvl4pPr marL="1828800" lvl="3" indent="-328041" algn="l">
              <a:lnSpc>
                <a:spcPct val="120000"/>
              </a:lnSpc>
              <a:spcBef>
                <a:spcPts val="500"/>
              </a:spcBef>
              <a:spcAft>
                <a:spcPts val="0"/>
              </a:spcAft>
              <a:buClr>
                <a:schemeClr val="dk1"/>
              </a:buClr>
              <a:buSzPts val="1566"/>
              <a:buChar char="•"/>
              <a:defRPr sz="1800"/>
            </a:lvl4pPr>
            <a:lvl5pPr marL="2286000" lvl="4" indent="-328041" algn="l">
              <a:lnSpc>
                <a:spcPct val="120000"/>
              </a:lnSpc>
              <a:spcBef>
                <a:spcPts val="500"/>
              </a:spcBef>
              <a:spcAft>
                <a:spcPts val="0"/>
              </a:spcAft>
              <a:buClr>
                <a:schemeClr val="dk1"/>
              </a:buClr>
              <a:buSzPts val="1566"/>
              <a:buChar char="•"/>
              <a:defRPr sz="18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2"/>
          <p:cNvSpPr txBox="1">
            <a:spLocks noGrp="1"/>
          </p:cNvSpPr>
          <p:nvPr>
            <p:ph type="body" idx="2"/>
          </p:nvPr>
        </p:nvSpPr>
        <p:spPr>
          <a:xfrm>
            <a:off x="640080" y="2972168"/>
            <a:ext cx="3859397" cy="322682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392"/>
              <a:buNone/>
              <a:defRPr sz="1600"/>
            </a:lvl1pPr>
            <a:lvl2pPr marL="914400" lvl="1" indent="-228600" algn="l">
              <a:lnSpc>
                <a:spcPct val="120000"/>
              </a:lnSpc>
              <a:spcBef>
                <a:spcPts val="500"/>
              </a:spcBef>
              <a:spcAft>
                <a:spcPts val="0"/>
              </a:spcAft>
              <a:buClr>
                <a:schemeClr val="dk1"/>
              </a:buClr>
              <a:buSzPts val="1218"/>
              <a:buNone/>
              <a:defRPr sz="1400"/>
            </a:lvl2pPr>
            <a:lvl3pPr marL="1371600" lvl="2" indent="-228600" algn="l">
              <a:lnSpc>
                <a:spcPct val="120000"/>
              </a:lnSpc>
              <a:spcBef>
                <a:spcPts val="500"/>
              </a:spcBef>
              <a:spcAft>
                <a:spcPts val="0"/>
              </a:spcAft>
              <a:buClr>
                <a:schemeClr val="dk1"/>
              </a:buClr>
              <a:buSzPts val="1044"/>
              <a:buNone/>
              <a:defRPr sz="1200"/>
            </a:lvl3pPr>
            <a:lvl4pPr marL="1828800" lvl="3" indent="-228600" algn="l">
              <a:lnSpc>
                <a:spcPct val="120000"/>
              </a:lnSpc>
              <a:spcBef>
                <a:spcPts val="500"/>
              </a:spcBef>
              <a:spcAft>
                <a:spcPts val="0"/>
              </a:spcAft>
              <a:buClr>
                <a:schemeClr val="dk1"/>
              </a:buClr>
              <a:buSzPts val="870"/>
              <a:buNone/>
              <a:defRPr sz="1000"/>
            </a:lvl4pPr>
            <a:lvl5pPr marL="2286000" lvl="4" indent="-228600" algn="l">
              <a:lnSpc>
                <a:spcPct val="120000"/>
              </a:lnSpc>
              <a:spcBef>
                <a:spcPts val="500"/>
              </a:spcBef>
              <a:spcAft>
                <a:spcPts val="0"/>
              </a:spcAft>
              <a:buClr>
                <a:schemeClr val="dk1"/>
              </a:buClr>
              <a:buSzPts val="87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2"/>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2"/>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2"/>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3"/>
          <p:cNvSpPr txBox="1">
            <a:spLocks noGrp="1"/>
          </p:cNvSpPr>
          <p:nvPr>
            <p:ph type="title"/>
          </p:nvPr>
        </p:nvSpPr>
        <p:spPr>
          <a:xfrm>
            <a:off x="640080" y="1371600"/>
            <a:ext cx="3859397" cy="145172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1"/>
              </a:buClr>
              <a:buSzPts val="3600"/>
              <a:buFont typeface="Play"/>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3"/>
          <p:cNvSpPr>
            <a:spLocks noGrp="1"/>
          </p:cNvSpPr>
          <p:nvPr>
            <p:ph type="pic" idx="2"/>
          </p:nvPr>
        </p:nvSpPr>
        <p:spPr>
          <a:xfrm>
            <a:off x="4937760" y="1033271"/>
            <a:ext cx="6592824" cy="5166360"/>
          </a:xfrm>
          <a:prstGeom prst="rect">
            <a:avLst/>
          </a:prstGeom>
          <a:noFill/>
          <a:ln>
            <a:noFill/>
          </a:ln>
        </p:spPr>
      </p:sp>
      <p:sp>
        <p:nvSpPr>
          <p:cNvPr id="68" name="Google Shape;68;p33"/>
          <p:cNvSpPr txBox="1">
            <a:spLocks noGrp="1"/>
          </p:cNvSpPr>
          <p:nvPr>
            <p:ph type="body" idx="1"/>
          </p:nvPr>
        </p:nvSpPr>
        <p:spPr>
          <a:xfrm>
            <a:off x="640080" y="2972167"/>
            <a:ext cx="3859397" cy="3226825"/>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dk1"/>
              </a:buClr>
              <a:buSzPts val="1392"/>
              <a:buNone/>
              <a:defRPr sz="1600"/>
            </a:lvl1pPr>
            <a:lvl2pPr marL="914400" lvl="1" indent="-228600" algn="l">
              <a:lnSpc>
                <a:spcPct val="120000"/>
              </a:lnSpc>
              <a:spcBef>
                <a:spcPts val="500"/>
              </a:spcBef>
              <a:spcAft>
                <a:spcPts val="0"/>
              </a:spcAft>
              <a:buClr>
                <a:schemeClr val="dk1"/>
              </a:buClr>
              <a:buSzPts val="1218"/>
              <a:buNone/>
              <a:defRPr sz="1400"/>
            </a:lvl2pPr>
            <a:lvl3pPr marL="1371600" lvl="2" indent="-228600" algn="l">
              <a:lnSpc>
                <a:spcPct val="120000"/>
              </a:lnSpc>
              <a:spcBef>
                <a:spcPts val="500"/>
              </a:spcBef>
              <a:spcAft>
                <a:spcPts val="0"/>
              </a:spcAft>
              <a:buClr>
                <a:schemeClr val="dk1"/>
              </a:buClr>
              <a:buSzPts val="1044"/>
              <a:buNone/>
              <a:defRPr sz="1200"/>
            </a:lvl3pPr>
            <a:lvl4pPr marL="1828800" lvl="3" indent="-228600" algn="l">
              <a:lnSpc>
                <a:spcPct val="120000"/>
              </a:lnSpc>
              <a:spcBef>
                <a:spcPts val="500"/>
              </a:spcBef>
              <a:spcAft>
                <a:spcPts val="0"/>
              </a:spcAft>
              <a:buClr>
                <a:schemeClr val="dk1"/>
              </a:buClr>
              <a:buSzPts val="870"/>
              <a:buNone/>
              <a:defRPr sz="1000"/>
            </a:lvl4pPr>
            <a:lvl5pPr marL="2286000" lvl="4" indent="-228600" algn="l">
              <a:lnSpc>
                <a:spcPct val="120000"/>
              </a:lnSpc>
              <a:spcBef>
                <a:spcPts val="500"/>
              </a:spcBef>
              <a:spcAft>
                <a:spcPts val="0"/>
              </a:spcAft>
              <a:buClr>
                <a:schemeClr val="dk1"/>
              </a:buClr>
              <a:buSzPts val="87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3"/>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3"/>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3"/>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640079" y="1371601"/>
            <a:ext cx="10890929" cy="109728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chemeClr val="dk1"/>
              </a:buClr>
              <a:buSzPts val="4000"/>
              <a:buFont typeface="Play"/>
              <a:buNone/>
              <a:defRPr sz="4000" b="1"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4"/>
          <p:cNvSpPr txBox="1">
            <a:spLocks noGrp="1"/>
          </p:cNvSpPr>
          <p:nvPr>
            <p:ph type="body" idx="1"/>
          </p:nvPr>
        </p:nvSpPr>
        <p:spPr>
          <a:xfrm>
            <a:off x="640080" y="2633472"/>
            <a:ext cx="10890928" cy="3566160"/>
          </a:xfrm>
          <a:prstGeom prst="rect">
            <a:avLst/>
          </a:prstGeom>
          <a:noFill/>
          <a:ln>
            <a:noFill/>
          </a:ln>
        </p:spPr>
        <p:txBody>
          <a:bodyPr spcFirstLastPara="1" wrap="square" lIns="91425" tIns="45700" rIns="91425" bIns="45700" anchor="t" anchorCtr="0">
            <a:normAutofit/>
          </a:bodyPr>
          <a:lstStyle>
            <a:lvl1pPr marL="457200" marR="0" lvl="0" indent="-339090" algn="l" rtl="0">
              <a:lnSpc>
                <a:spcPct val="120000"/>
              </a:lnSpc>
              <a:spcBef>
                <a:spcPts val="1000"/>
              </a:spcBef>
              <a:spcAft>
                <a:spcPts val="0"/>
              </a:spcAft>
              <a:buClr>
                <a:schemeClr val="dk1"/>
              </a:buClr>
              <a:buSzPts val="1740"/>
              <a:buFont typeface="Arial"/>
              <a:buChar char="•"/>
              <a:defRPr sz="2000" b="0" i="0" u="none" strike="noStrike" cap="none">
                <a:solidFill>
                  <a:schemeClr val="dk1"/>
                </a:solidFill>
                <a:latin typeface="Play"/>
                <a:ea typeface="Play"/>
                <a:cs typeface="Play"/>
                <a:sym typeface="Play"/>
              </a:defRPr>
            </a:lvl1pPr>
            <a:lvl2pPr marL="914400" marR="0" lvl="1" indent="-328041" algn="l" rtl="0">
              <a:lnSpc>
                <a:spcPct val="120000"/>
              </a:lnSpc>
              <a:spcBef>
                <a:spcPts val="500"/>
              </a:spcBef>
              <a:spcAft>
                <a:spcPts val="0"/>
              </a:spcAft>
              <a:buClr>
                <a:schemeClr val="dk1"/>
              </a:buClr>
              <a:buSzPts val="1566"/>
              <a:buFont typeface="Arial"/>
              <a:buChar char="•"/>
              <a:defRPr sz="1800" b="0" i="0" u="none" strike="noStrike" cap="none">
                <a:solidFill>
                  <a:schemeClr val="dk1"/>
                </a:solidFill>
                <a:latin typeface="Play"/>
                <a:ea typeface="Play"/>
                <a:cs typeface="Play"/>
                <a:sym typeface="Play"/>
              </a:defRPr>
            </a:lvl2pPr>
            <a:lvl3pPr marL="1371600" marR="0" lvl="2" indent="-316992" algn="l" rtl="0">
              <a:lnSpc>
                <a:spcPct val="120000"/>
              </a:lnSpc>
              <a:spcBef>
                <a:spcPts val="500"/>
              </a:spcBef>
              <a:spcAft>
                <a:spcPts val="0"/>
              </a:spcAft>
              <a:buClr>
                <a:schemeClr val="dk1"/>
              </a:buClr>
              <a:buSzPts val="1392"/>
              <a:buFont typeface="Arial"/>
              <a:buChar char="•"/>
              <a:defRPr sz="1600" b="0" i="0" u="none" strike="noStrike" cap="none">
                <a:solidFill>
                  <a:schemeClr val="dk1"/>
                </a:solidFill>
                <a:latin typeface="Play"/>
                <a:ea typeface="Play"/>
                <a:cs typeface="Play"/>
                <a:sym typeface="Play"/>
              </a:defRPr>
            </a:lvl3pPr>
            <a:lvl4pPr marL="1828800" marR="0" lvl="3" indent="-305942" algn="l" rtl="0">
              <a:lnSpc>
                <a:spcPct val="120000"/>
              </a:lnSpc>
              <a:spcBef>
                <a:spcPts val="500"/>
              </a:spcBef>
              <a:spcAft>
                <a:spcPts val="0"/>
              </a:spcAft>
              <a:buClr>
                <a:schemeClr val="dk1"/>
              </a:buClr>
              <a:buSzPts val="1218"/>
              <a:buFont typeface="Arial"/>
              <a:buChar char="•"/>
              <a:defRPr sz="1400" b="0" i="0" u="none" strike="noStrike" cap="none">
                <a:solidFill>
                  <a:schemeClr val="dk1"/>
                </a:solidFill>
                <a:latin typeface="Play"/>
                <a:ea typeface="Play"/>
                <a:cs typeface="Play"/>
                <a:sym typeface="Play"/>
              </a:defRPr>
            </a:lvl4pPr>
            <a:lvl5pPr marL="2286000" marR="0" lvl="4" indent="-305942" algn="l" rtl="0">
              <a:lnSpc>
                <a:spcPct val="120000"/>
              </a:lnSpc>
              <a:spcBef>
                <a:spcPts val="500"/>
              </a:spcBef>
              <a:spcAft>
                <a:spcPts val="0"/>
              </a:spcAft>
              <a:buClr>
                <a:schemeClr val="dk1"/>
              </a:buClr>
              <a:buSzPts val="1218"/>
              <a:buFont typeface="Arial"/>
              <a:buChar char="•"/>
              <a:defRPr sz="1400" b="0" i="0" u="none" strike="noStrike" cap="none">
                <a:solidFill>
                  <a:schemeClr val="dk1"/>
                </a:solidFill>
                <a:latin typeface="Play"/>
                <a:ea typeface="Play"/>
                <a:cs typeface="Play"/>
                <a:sym typeface="Play"/>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Play"/>
                <a:ea typeface="Play"/>
                <a:cs typeface="Play"/>
                <a:sym typeface="Play"/>
              </a:defRPr>
            </a:lvl9pPr>
          </a:lstStyle>
          <a:p>
            <a:endParaRPr/>
          </a:p>
        </p:txBody>
      </p:sp>
      <p:sp>
        <p:nvSpPr>
          <p:cNvPr id="8" name="Google Shape;8;p24"/>
          <p:cNvSpPr txBox="1">
            <a:spLocks noGrp="1"/>
          </p:cNvSpPr>
          <p:nvPr>
            <p:ph type="dt" idx="10"/>
          </p:nvPr>
        </p:nvSpPr>
        <p:spPr>
          <a:xfrm>
            <a:off x="64008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1" i="0" u="none" strike="noStrike" cap="none">
                <a:solidFill>
                  <a:schemeClr val="dk1"/>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dk1"/>
                </a:solidFill>
                <a:latin typeface="Play"/>
                <a:ea typeface="Play"/>
                <a:cs typeface="Play"/>
                <a:sym typeface="Play"/>
              </a:defRPr>
            </a:lvl2pPr>
            <a:lvl3pPr marR="0" lvl="2" algn="l" rtl="0">
              <a:spcBef>
                <a:spcPts val="0"/>
              </a:spcBef>
              <a:spcAft>
                <a:spcPts val="0"/>
              </a:spcAft>
              <a:buSzPts val="1400"/>
              <a:buNone/>
              <a:defRPr sz="1800" b="0" i="0" u="none" strike="noStrike" cap="none">
                <a:solidFill>
                  <a:schemeClr val="dk1"/>
                </a:solidFill>
                <a:latin typeface="Play"/>
                <a:ea typeface="Play"/>
                <a:cs typeface="Play"/>
                <a:sym typeface="Play"/>
              </a:defRPr>
            </a:lvl3pPr>
            <a:lvl4pPr marR="0" lvl="3" algn="l" rtl="0">
              <a:spcBef>
                <a:spcPts val="0"/>
              </a:spcBef>
              <a:spcAft>
                <a:spcPts val="0"/>
              </a:spcAft>
              <a:buSzPts val="1400"/>
              <a:buNone/>
              <a:defRPr sz="1800" b="0" i="0" u="none" strike="noStrike" cap="none">
                <a:solidFill>
                  <a:schemeClr val="dk1"/>
                </a:solidFill>
                <a:latin typeface="Play"/>
                <a:ea typeface="Play"/>
                <a:cs typeface="Play"/>
                <a:sym typeface="Play"/>
              </a:defRPr>
            </a:lvl4pPr>
            <a:lvl5pPr marR="0" lvl="4" algn="l" rtl="0">
              <a:spcBef>
                <a:spcPts val="0"/>
              </a:spcBef>
              <a:spcAft>
                <a:spcPts val="0"/>
              </a:spcAft>
              <a:buSzPts val="1400"/>
              <a:buNone/>
              <a:defRPr sz="1800" b="0" i="0" u="none" strike="noStrike" cap="none">
                <a:solidFill>
                  <a:schemeClr val="dk1"/>
                </a:solidFill>
                <a:latin typeface="Play"/>
                <a:ea typeface="Play"/>
                <a:cs typeface="Play"/>
                <a:sym typeface="Play"/>
              </a:defRPr>
            </a:lvl5pPr>
            <a:lvl6pPr marR="0" lvl="5" algn="l" rtl="0">
              <a:spcBef>
                <a:spcPts val="0"/>
              </a:spcBef>
              <a:spcAft>
                <a:spcPts val="0"/>
              </a:spcAft>
              <a:buSzPts val="1400"/>
              <a:buNone/>
              <a:defRPr sz="1800" b="0" i="0" u="none" strike="noStrike" cap="none">
                <a:solidFill>
                  <a:schemeClr val="dk1"/>
                </a:solidFill>
                <a:latin typeface="Play"/>
                <a:ea typeface="Play"/>
                <a:cs typeface="Play"/>
                <a:sym typeface="Play"/>
              </a:defRPr>
            </a:lvl6pPr>
            <a:lvl7pPr marR="0" lvl="6" algn="l" rtl="0">
              <a:spcBef>
                <a:spcPts val="0"/>
              </a:spcBef>
              <a:spcAft>
                <a:spcPts val="0"/>
              </a:spcAft>
              <a:buSzPts val="1400"/>
              <a:buNone/>
              <a:defRPr sz="1800" b="0" i="0" u="none" strike="noStrike" cap="none">
                <a:solidFill>
                  <a:schemeClr val="dk1"/>
                </a:solidFill>
                <a:latin typeface="Play"/>
                <a:ea typeface="Play"/>
                <a:cs typeface="Play"/>
                <a:sym typeface="Play"/>
              </a:defRPr>
            </a:lvl7pPr>
            <a:lvl8pPr marR="0" lvl="7" algn="l" rtl="0">
              <a:spcBef>
                <a:spcPts val="0"/>
              </a:spcBef>
              <a:spcAft>
                <a:spcPts val="0"/>
              </a:spcAft>
              <a:buSzPts val="1400"/>
              <a:buNone/>
              <a:defRPr sz="1800" b="0" i="0" u="none" strike="noStrike" cap="none">
                <a:solidFill>
                  <a:schemeClr val="dk1"/>
                </a:solidFill>
                <a:latin typeface="Play"/>
                <a:ea typeface="Play"/>
                <a:cs typeface="Play"/>
                <a:sym typeface="Play"/>
              </a:defRPr>
            </a:lvl8pPr>
            <a:lvl9pPr marR="0" lvl="8" algn="l" rtl="0">
              <a:spcBef>
                <a:spcPts val="0"/>
              </a:spcBef>
              <a:spcAft>
                <a:spcPts val="0"/>
              </a:spcAft>
              <a:buSzPts val="1400"/>
              <a:buNone/>
              <a:defRPr sz="1800" b="0" i="0" u="none" strike="noStrike" cap="none">
                <a:solidFill>
                  <a:schemeClr val="dk1"/>
                </a:solidFill>
                <a:latin typeface="Play"/>
                <a:ea typeface="Play"/>
                <a:cs typeface="Play"/>
                <a:sym typeface="Play"/>
              </a:defRPr>
            </a:lvl9pPr>
          </a:lstStyle>
          <a:p>
            <a:endParaRPr/>
          </a:p>
        </p:txBody>
      </p:sp>
      <p:sp>
        <p:nvSpPr>
          <p:cNvPr id="9" name="Google Shape;9;p24"/>
          <p:cNvSpPr txBox="1">
            <a:spLocks noGrp="1"/>
          </p:cNvSpPr>
          <p:nvPr>
            <p:ph type="ftr" idx="11"/>
          </p:nvPr>
        </p:nvSpPr>
        <p:spPr>
          <a:xfrm>
            <a:off x="6767622" y="6356350"/>
            <a:ext cx="4040373"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1" i="0" u="none" strike="noStrike" cap="none">
                <a:solidFill>
                  <a:schemeClr val="dk1"/>
                </a:solidFill>
                <a:latin typeface="Play"/>
                <a:ea typeface="Play"/>
                <a:cs typeface="Play"/>
                <a:sym typeface="Play"/>
              </a:defRPr>
            </a:lvl1pPr>
            <a:lvl2pPr marR="0" lvl="1" algn="l" rtl="0">
              <a:spcBef>
                <a:spcPts val="0"/>
              </a:spcBef>
              <a:spcAft>
                <a:spcPts val="0"/>
              </a:spcAft>
              <a:buSzPts val="1400"/>
              <a:buNone/>
              <a:defRPr sz="1800" b="0" i="0" u="none" strike="noStrike" cap="none">
                <a:solidFill>
                  <a:schemeClr val="dk1"/>
                </a:solidFill>
                <a:latin typeface="Play"/>
                <a:ea typeface="Play"/>
                <a:cs typeface="Play"/>
                <a:sym typeface="Play"/>
              </a:defRPr>
            </a:lvl2pPr>
            <a:lvl3pPr marR="0" lvl="2" algn="l" rtl="0">
              <a:spcBef>
                <a:spcPts val="0"/>
              </a:spcBef>
              <a:spcAft>
                <a:spcPts val="0"/>
              </a:spcAft>
              <a:buSzPts val="1400"/>
              <a:buNone/>
              <a:defRPr sz="1800" b="0" i="0" u="none" strike="noStrike" cap="none">
                <a:solidFill>
                  <a:schemeClr val="dk1"/>
                </a:solidFill>
                <a:latin typeface="Play"/>
                <a:ea typeface="Play"/>
                <a:cs typeface="Play"/>
                <a:sym typeface="Play"/>
              </a:defRPr>
            </a:lvl3pPr>
            <a:lvl4pPr marR="0" lvl="3" algn="l" rtl="0">
              <a:spcBef>
                <a:spcPts val="0"/>
              </a:spcBef>
              <a:spcAft>
                <a:spcPts val="0"/>
              </a:spcAft>
              <a:buSzPts val="1400"/>
              <a:buNone/>
              <a:defRPr sz="1800" b="0" i="0" u="none" strike="noStrike" cap="none">
                <a:solidFill>
                  <a:schemeClr val="dk1"/>
                </a:solidFill>
                <a:latin typeface="Play"/>
                <a:ea typeface="Play"/>
                <a:cs typeface="Play"/>
                <a:sym typeface="Play"/>
              </a:defRPr>
            </a:lvl4pPr>
            <a:lvl5pPr marR="0" lvl="4" algn="l" rtl="0">
              <a:spcBef>
                <a:spcPts val="0"/>
              </a:spcBef>
              <a:spcAft>
                <a:spcPts val="0"/>
              </a:spcAft>
              <a:buSzPts val="1400"/>
              <a:buNone/>
              <a:defRPr sz="1800" b="0" i="0" u="none" strike="noStrike" cap="none">
                <a:solidFill>
                  <a:schemeClr val="dk1"/>
                </a:solidFill>
                <a:latin typeface="Play"/>
                <a:ea typeface="Play"/>
                <a:cs typeface="Play"/>
                <a:sym typeface="Play"/>
              </a:defRPr>
            </a:lvl5pPr>
            <a:lvl6pPr marR="0" lvl="5" algn="l" rtl="0">
              <a:spcBef>
                <a:spcPts val="0"/>
              </a:spcBef>
              <a:spcAft>
                <a:spcPts val="0"/>
              </a:spcAft>
              <a:buSzPts val="1400"/>
              <a:buNone/>
              <a:defRPr sz="1800" b="0" i="0" u="none" strike="noStrike" cap="none">
                <a:solidFill>
                  <a:schemeClr val="dk1"/>
                </a:solidFill>
                <a:latin typeface="Play"/>
                <a:ea typeface="Play"/>
                <a:cs typeface="Play"/>
                <a:sym typeface="Play"/>
              </a:defRPr>
            </a:lvl6pPr>
            <a:lvl7pPr marR="0" lvl="6" algn="l" rtl="0">
              <a:spcBef>
                <a:spcPts val="0"/>
              </a:spcBef>
              <a:spcAft>
                <a:spcPts val="0"/>
              </a:spcAft>
              <a:buSzPts val="1400"/>
              <a:buNone/>
              <a:defRPr sz="1800" b="0" i="0" u="none" strike="noStrike" cap="none">
                <a:solidFill>
                  <a:schemeClr val="dk1"/>
                </a:solidFill>
                <a:latin typeface="Play"/>
                <a:ea typeface="Play"/>
                <a:cs typeface="Play"/>
                <a:sym typeface="Play"/>
              </a:defRPr>
            </a:lvl7pPr>
            <a:lvl8pPr marR="0" lvl="7" algn="l" rtl="0">
              <a:spcBef>
                <a:spcPts val="0"/>
              </a:spcBef>
              <a:spcAft>
                <a:spcPts val="0"/>
              </a:spcAft>
              <a:buSzPts val="1400"/>
              <a:buNone/>
              <a:defRPr sz="1800" b="0" i="0" u="none" strike="noStrike" cap="none">
                <a:solidFill>
                  <a:schemeClr val="dk1"/>
                </a:solidFill>
                <a:latin typeface="Play"/>
                <a:ea typeface="Play"/>
                <a:cs typeface="Play"/>
                <a:sym typeface="Play"/>
              </a:defRPr>
            </a:lvl8pPr>
            <a:lvl9pPr marR="0" lvl="8" algn="l" rtl="0">
              <a:spcBef>
                <a:spcPts val="0"/>
              </a:spcBef>
              <a:spcAft>
                <a:spcPts val="0"/>
              </a:spcAft>
              <a:buSzPts val="1400"/>
              <a:buNone/>
              <a:defRPr sz="1800" b="0" i="0" u="none" strike="noStrike" cap="none">
                <a:solidFill>
                  <a:schemeClr val="dk1"/>
                </a:solidFill>
                <a:latin typeface="Play"/>
                <a:ea typeface="Play"/>
                <a:cs typeface="Play"/>
                <a:sym typeface="Play"/>
              </a:defRPr>
            </a:lvl9pPr>
          </a:lstStyle>
          <a:p>
            <a:endParaRPr/>
          </a:p>
        </p:txBody>
      </p:sp>
      <p:sp>
        <p:nvSpPr>
          <p:cNvPr id="10" name="Google Shape;10;p24"/>
          <p:cNvSpPr txBox="1">
            <a:spLocks noGrp="1"/>
          </p:cNvSpPr>
          <p:nvPr>
            <p:ph type="sldNum" idx="12"/>
          </p:nvPr>
        </p:nvSpPr>
        <p:spPr>
          <a:xfrm>
            <a:off x="10807995" y="6356350"/>
            <a:ext cx="723014"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b="1" i="0" u="none" strike="noStrike" cap="none">
                <a:solidFill>
                  <a:schemeClr val="dk1"/>
                </a:solidFill>
                <a:latin typeface="Play"/>
                <a:ea typeface="Play"/>
                <a:cs typeface="Play"/>
                <a:sym typeface="Play"/>
              </a:defRPr>
            </a:lvl1pPr>
            <a:lvl2pPr marL="0" marR="0" lvl="1" indent="0" algn="r" rtl="0">
              <a:spcBef>
                <a:spcPts val="0"/>
              </a:spcBef>
              <a:buNone/>
              <a:defRPr sz="900" b="1" i="0" u="none" strike="noStrike" cap="none">
                <a:solidFill>
                  <a:schemeClr val="dk1"/>
                </a:solidFill>
                <a:latin typeface="Play"/>
                <a:ea typeface="Play"/>
                <a:cs typeface="Play"/>
                <a:sym typeface="Play"/>
              </a:defRPr>
            </a:lvl2pPr>
            <a:lvl3pPr marL="0" marR="0" lvl="2" indent="0" algn="r" rtl="0">
              <a:spcBef>
                <a:spcPts val="0"/>
              </a:spcBef>
              <a:buNone/>
              <a:defRPr sz="900" b="1" i="0" u="none" strike="noStrike" cap="none">
                <a:solidFill>
                  <a:schemeClr val="dk1"/>
                </a:solidFill>
                <a:latin typeface="Play"/>
                <a:ea typeface="Play"/>
                <a:cs typeface="Play"/>
                <a:sym typeface="Play"/>
              </a:defRPr>
            </a:lvl3pPr>
            <a:lvl4pPr marL="0" marR="0" lvl="3" indent="0" algn="r" rtl="0">
              <a:spcBef>
                <a:spcPts val="0"/>
              </a:spcBef>
              <a:buNone/>
              <a:defRPr sz="900" b="1" i="0" u="none" strike="noStrike" cap="none">
                <a:solidFill>
                  <a:schemeClr val="dk1"/>
                </a:solidFill>
                <a:latin typeface="Play"/>
                <a:ea typeface="Play"/>
                <a:cs typeface="Play"/>
                <a:sym typeface="Play"/>
              </a:defRPr>
            </a:lvl4pPr>
            <a:lvl5pPr marL="0" marR="0" lvl="4" indent="0" algn="r" rtl="0">
              <a:spcBef>
                <a:spcPts val="0"/>
              </a:spcBef>
              <a:buNone/>
              <a:defRPr sz="900" b="1" i="0" u="none" strike="noStrike" cap="none">
                <a:solidFill>
                  <a:schemeClr val="dk1"/>
                </a:solidFill>
                <a:latin typeface="Play"/>
                <a:ea typeface="Play"/>
                <a:cs typeface="Play"/>
                <a:sym typeface="Play"/>
              </a:defRPr>
            </a:lvl5pPr>
            <a:lvl6pPr marL="0" marR="0" lvl="5" indent="0" algn="r" rtl="0">
              <a:spcBef>
                <a:spcPts val="0"/>
              </a:spcBef>
              <a:buNone/>
              <a:defRPr sz="900" b="1" i="0" u="none" strike="noStrike" cap="none">
                <a:solidFill>
                  <a:schemeClr val="dk1"/>
                </a:solidFill>
                <a:latin typeface="Play"/>
                <a:ea typeface="Play"/>
                <a:cs typeface="Play"/>
                <a:sym typeface="Play"/>
              </a:defRPr>
            </a:lvl6pPr>
            <a:lvl7pPr marL="0" marR="0" lvl="6" indent="0" algn="r" rtl="0">
              <a:spcBef>
                <a:spcPts val="0"/>
              </a:spcBef>
              <a:buNone/>
              <a:defRPr sz="900" b="1" i="0" u="none" strike="noStrike" cap="none">
                <a:solidFill>
                  <a:schemeClr val="dk1"/>
                </a:solidFill>
                <a:latin typeface="Play"/>
                <a:ea typeface="Play"/>
                <a:cs typeface="Play"/>
                <a:sym typeface="Play"/>
              </a:defRPr>
            </a:lvl7pPr>
            <a:lvl8pPr marL="0" marR="0" lvl="7" indent="0" algn="r" rtl="0">
              <a:spcBef>
                <a:spcPts val="0"/>
              </a:spcBef>
              <a:buNone/>
              <a:defRPr sz="900" b="1" i="0" u="none" strike="noStrike" cap="none">
                <a:solidFill>
                  <a:schemeClr val="dk1"/>
                </a:solidFill>
                <a:latin typeface="Play"/>
                <a:ea typeface="Play"/>
                <a:cs typeface="Play"/>
                <a:sym typeface="Play"/>
              </a:defRPr>
            </a:lvl8pPr>
            <a:lvl9pPr marL="0" marR="0" lvl="8" indent="0" algn="r" rtl="0">
              <a:spcBef>
                <a:spcPts val="0"/>
              </a:spcBef>
              <a:buNone/>
              <a:defRPr sz="900" b="1" i="0" u="none" strike="noStrike" cap="none">
                <a:solidFill>
                  <a:schemeClr val="dk1"/>
                </a:solidFill>
                <a:latin typeface="Play"/>
                <a:ea typeface="Play"/>
                <a:cs typeface="Play"/>
                <a:sym typeface="Play"/>
              </a:defRPr>
            </a:lvl9pPr>
          </a:lstStyle>
          <a:p>
            <a:pPr marL="0" lvl="0" indent="0" algn="r" rtl="0">
              <a:spcBef>
                <a:spcPts val="0"/>
              </a:spcBef>
              <a:spcAft>
                <a:spcPts val="0"/>
              </a:spcAft>
              <a:buNone/>
            </a:pPr>
            <a:fld id="{00000000-1234-1234-1234-123412341234}" type="slidenum">
              <a:rPr lang="en-US"/>
              <a:t>‹#›</a:t>
            </a:fld>
            <a:endParaRPr/>
          </a:p>
        </p:txBody>
      </p:sp>
      <p:cxnSp>
        <p:nvCxnSpPr>
          <p:cNvPr id="11" name="Google Shape;11;p24"/>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91" name="Google Shape;91;p1"/>
          <p:cNvSpPr txBox="1">
            <a:spLocks noGrp="1"/>
          </p:cNvSpPr>
          <p:nvPr>
            <p:ph type="ctrTitle"/>
          </p:nvPr>
        </p:nvSpPr>
        <p:spPr>
          <a:xfrm>
            <a:off x="7537528" y="1032764"/>
            <a:ext cx="4308672" cy="3224045"/>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5800"/>
              <a:buFont typeface="Play"/>
              <a:buNone/>
            </a:pPr>
            <a:r>
              <a:rPr lang="en-US" sz="5800"/>
              <a:t>Out of Order Execution</a:t>
            </a:r>
            <a:endParaRPr/>
          </a:p>
        </p:txBody>
      </p:sp>
      <p:sp>
        <p:nvSpPr>
          <p:cNvPr id="92" name="Google Shape;92;p1"/>
          <p:cNvSpPr txBox="1">
            <a:spLocks noGrp="1"/>
          </p:cNvSpPr>
          <p:nvPr>
            <p:ph type="subTitle" idx="1"/>
          </p:nvPr>
        </p:nvSpPr>
        <p:spPr>
          <a:xfrm>
            <a:off x="7535756" y="5046281"/>
            <a:ext cx="4654112" cy="1172408"/>
          </a:xfrm>
          <a:prstGeom prst="rect">
            <a:avLst/>
          </a:prstGeom>
          <a:noFill/>
          <a:ln>
            <a:noFill/>
          </a:ln>
        </p:spPr>
        <p:txBody>
          <a:bodyPr spcFirstLastPara="1" wrap="square" lIns="91425" tIns="45700" rIns="91425" bIns="45700" anchor="t" anchorCtr="0">
            <a:normAutofit/>
          </a:bodyPr>
          <a:lstStyle/>
          <a:p>
            <a:pPr marL="0" lvl="0" indent="0" algn="l" rtl="0">
              <a:lnSpc>
                <a:spcPct val="130000"/>
              </a:lnSpc>
              <a:spcBef>
                <a:spcPts val="0"/>
              </a:spcBef>
              <a:spcAft>
                <a:spcPts val="0"/>
              </a:spcAft>
              <a:buClr>
                <a:srgbClr val="242424"/>
              </a:buClr>
              <a:buSzPts val="1044"/>
              <a:buNone/>
            </a:pPr>
            <a:r>
              <a:rPr lang="en-US" sz="1200">
                <a:solidFill>
                  <a:srgbClr val="242424"/>
                </a:solidFill>
              </a:rPr>
              <a:t>THE KEY TO FASTER AND SMARTER CPUS</a:t>
            </a:r>
            <a:endParaRPr sz="1200"/>
          </a:p>
          <a:p>
            <a:pPr marL="0" lvl="0" indent="0" algn="l" rtl="0">
              <a:lnSpc>
                <a:spcPct val="130000"/>
              </a:lnSpc>
              <a:spcBef>
                <a:spcPts val="1000"/>
              </a:spcBef>
              <a:spcAft>
                <a:spcPts val="0"/>
              </a:spcAft>
              <a:buClr>
                <a:schemeClr val="dk1"/>
              </a:buClr>
              <a:buSzPts val="1218"/>
              <a:buNone/>
            </a:pPr>
            <a:endParaRPr sz="1400"/>
          </a:p>
          <a:p>
            <a:pPr marL="0" lvl="0" indent="0" algn="l" rtl="0">
              <a:lnSpc>
                <a:spcPct val="130000"/>
              </a:lnSpc>
              <a:spcBef>
                <a:spcPts val="1000"/>
              </a:spcBef>
              <a:spcAft>
                <a:spcPts val="0"/>
              </a:spcAft>
              <a:buClr>
                <a:schemeClr val="dk1"/>
              </a:buClr>
              <a:buSzPts val="1566"/>
              <a:buNone/>
            </a:pPr>
            <a:endParaRPr/>
          </a:p>
        </p:txBody>
      </p:sp>
      <p:pic>
        <p:nvPicPr>
          <p:cNvPr id="93" name="Google Shape;93;p1"/>
          <p:cNvPicPr preferRelativeResize="0"/>
          <p:nvPr/>
        </p:nvPicPr>
        <p:blipFill rotWithShape="1">
          <a:blip r:embed="rId3">
            <a:alphaModFix/>
          </a:blip>
          <a:srcRect l="29141" r="3395" b="-1"/>
          <a:stretch/>
        </p:blipFill>
        <p:spPr>
          <a:xfrm>
            <a:off x="20" y="10"/>
            <a:ext cx="6931132" cy="6857990"/>
          </a:xfrm>
          <a:prstGeom prst="rect">
            <a:avLst/>
          </a:prstGeom>
          <a:noFill/>
          <a:ln>
            <a:noFill/>
          </a:ln>
        </p:spPr>
      </p:pic>
      <p:cxnSp>
        <p:nvCxnSpPr>
          <p:cNvPr id="94" name="Google Shape;94;p1"/>
          <p:cNvCxnSpPr/>
          <p:nvPr/>
        </p:nvCxnSpPr>
        <p:spPr>
          <a:xfrm>
            <a:off x="7675848" y="47115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4"/>
        <p:cNvGrpSpPr/>
        <p:nvPr/>
      </p:nvGrpSpPr>
      <p:grpSpPr>
        <a:xfrm>
          <a:off x="0" y="0"/>
          <a:ext cx="0" cy="0"/>
          <a:chOff x="0" y="0"/>
          <a:chExt cx="0" cy="0"/>
        </a:xfrm>
      </p:grpSpPr>
      <p:sp>
        <p:nvSpPr>
          <p:cNvPr id="165" name="Google Shape;165;p1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66" name="Google Shape;166;p10"/>
          <p:cNvSpPr txBox="1">
            <a:spLocks noGrp="1"/>
          </p:cNvSpPr>
          <p:nvPr>
            <p:ph type="title"/>
          </p:nvPr>
        </p:nvSpPr>
        <p:spPr>
          <a:xfrm>
            <a:off x="619760" y="179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Register Alias Table (RAT)</a:t>
            </a:r>
            <a:endParaRPr/>
          </a:p>
        </p:txBody>
      </p:sp>
      <p:sp>
        <p:nvSpPr>
          <p:cNvPr id="167" name="Google Shape;167;p10"/>
          <p:cNvSpPr txBox="1">
            <a:spLocks noGrp="1"/>
          </p:cNvSpPr>
          <p:nvPr>
            <p:ph type="body" idx="1"/>
          </p:nvPr>
        </p:nvSpPr>
        <p:spPr>
          <a:xfrm>
            <a:off x="619760" y="2355273"/>
            <a:ext cx="7822609" cy="3536241"/>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rgbClr val="242424"/>
              </a:buClr>
              <a:buSzPct val="86999"/>
              <a:buFont typeface="Arial"/>
              <a:buChar char="•"/>
            </a:pPr>
            <a:r>
              <a:rPr lang="en-US" sz="8800">
                <a:solidFill>
                  <a:srgbClr val="242424"/>
                </a:solidFill>
              </a:rPr>
              <a:t>Maps </a:t>
            </a:r>
            <a:r>
              <a:rPr lang="en-US" sz="8800" b="1">
                <a:solidFill>
                  <a:srgbClr val="242424"/>
                </a:solidFill>
              </a:rPr>
              <a:t>architectural registers </a:t>
            </a:r>
            <a:r>
              <a:rPr lang="en-US" sz="8800">
                <a:solidFill>
                  <a:srgbClr val="242424"/>
                </a:solidFill>
              </a:rPr>
              <a:t>to </a:t>
            </a:r>
            <a:r>
              <a:rPr lang="en-US" sz="8800" b="1">
                <a:solidFill>
                  <a:srgbClr val="242424"/>
                </a:solidFill>
              </a:rPr>
              <a:t>physical registers</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Enables </a:t>
            </a:r>
            <a:r>
              <a:rPr lang="en-US" sz="8800" b="1">
                <a:solidFill>
                  <a:srgbClr val="242424"/>
                </a:solidFill>
              </a:rPr>
              <a:t>register renaming</a:t>
            </a:r>
            <a:r>
              <a:rPr lang="en-US" sz="8800">
                <a:solidFill>
                  <a:srgbClr val="242424"/>
                </a:solidFill>
              </a:rPr>
              <a:t> to remove false dependencies (WAR/WAW)</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Updated during decode/rename stage</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Ensures </a:t>
            </a:r>
            <a:r>
              <a:rPr lang="en-US" sz="8800" i="1">
                <a:solidFill>
                  <a:srgbClr val="242424"/>
                </a:solidFill>
              </a:rPr>
              <a:t>newly fetched instructions</a:t>
            </a:r>
            <a:r>
              <a:rPr lang="en-US" sz="8800">
                <a:solidFill>
                  <a:srgbClr val="242424"/>
                </a:solidFill>
              </a:rPr>
              <a:t> see the </a:t>
            </a:r>
            <a:r>
              <a:rPr lang="en-US" sz="8800" b="1">
                <a:solidFill>
                  <a:srgbClr val="242424"/>
                </a:solidFill>
              </a:rPr>
              <a:t>latest mapping</a:t>
            </a:r>
            <a:r>
              <a:rPr lang="en-US" sz="8800">
                <a:solidFill>
                  <a:srgbClr val="242424"/>
                </a:solidFill>
              </a:rPr>
              <a:t> for operands</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Provides physical register IDs(P1,...PN) to instruction operands</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Old mappings restored if branch misprediction/flush occurs</a:t>
            </a:r>
            <a:endParaRPr sz="8800"/>
          </a:p>
          <a:p>
            <a:pPr marL="228600" lvl="0" indent="-228600" algn="l" rtl="0">
              <a:lnSpc>
                <a:spcPct val="120000"/>
              </a:lnSpc>
              <a:spcBef>
                <a:spcPts val="1000"/>
              </a:spcBef>
              <a:spcAft>
                <a:spcPts val="0"/>
              </a:spcAft>
              <a:buClr>
                <a:srgbClr val="242424"/>
              </a:buClr>
              <a:buSzPct val="86999"/>
              <a:buFont typeface="Arial"/>
              <a:buChar char="•"/>
            </a:pPr>
            <a:r>
              <a:rPr lang="en-US" sz="8800">
                <a:solidFill>
                  <a:srgbClr val="242424"/>
                </a:solidFill>
              </a:rPr>
              <a:t>At commit, mapping is made permanent in </a:t>
            </a:r>
            <a:r>
              <a:rPr lang="en-US" sz="8800" b="1">
                <a:solidFill>
                  <a:srgbClr val="242424"/>
                </a:solidFill>
              </a:rPr>
              <a:t>ARCHMAP</a:t>
            </a:r>
            <a:endParaRPr sz="8800"/>
          </a:p>
          <a:p>
            <a:pPr marL="0" lvl="0" indent="0" algn="l" rtl="0">
              <a:lnSpc>
                <a:spcPct val="120000"/>
              </a:lnSpc>
              <a:spcBef>
                <a:spcPts val="1000"/>
              </a:spcBef>
              <a:spcAft>
                <a:spcPts val="0"/>
              </a:spcAft>
              <a:buClr>
                <a:schemeClr val="dk1"/>
              </a:buClr>
              <a:buSzPct val="87000"/>
              <a:buNone/>
            </a:pPr>
            <a:endParaRPr sz="7200" b="1">
              <a:solidFill>
                <a:srgbClr val="242424"/>
              </a:solidFill>
            </a:endParaRPr>
          </a:p>
          <a:p>
            <a:pPr marL="228600" lvl="0" indent="-96012" algn="l" rtl="0">
              <a:lnSpc>
                <a:spcPct val="120000"/>
              </a:lnSpc>
              <a:spcBef>
                <a:spcPts val="1000"/>
              </a:spcBef>
              <a:spcAft>
                <a:spcPts val="0"/>
              </a:spcAft>
              <a:buClr>
                <a:schemeClr val="dk1"/>
              </a:buClr>
              <a:buSzPct val="86999"/>
              <a:buFont typeface="Arial"/>
              <a:buNone/>
            </a:pPr>
            <a:endParaRPr sz="9600">
              <a:solidFill>
                <a:srgbClr val="242424"/>
              </a:solidFill>
            </a:endParaRPr>
          </a:p>
          <a:p>
            <a:pPr marL="228600" lvl="0" indent="-137445" algn="l" rtl="0">
              <a:lnSpc>
                <a:spcPct val="120000"/>
              </a:lnSpc>
              <a:spcBef>
                <a:spcPts val="1000"/>
              </a:spcBef>
              <a:spcAft>
                <a:spcPts val="0"/>
              </a:spcAft>
              <a:buClr>
                <a:schemeClr val="dk1"/>
              </a:buClr>
              <a:buSzPct val="86999"/>
              <a:buFont typeface="Arial"/>
              <a:buNone/>
            </a:pPr>
            <a:endParaRPr sz="6600">
              <a:solidFill>
                <a:srgbClr val="242424"/>
              </a:solidFill>
            </a:endParaRPr>
          </a:p>
          <a:p>
            <a:pPr marL="228600" lvl="0" indent="-178879" algn="l" rtl="0">
              <a:lnSpc>
                <a:spcPct val="120000"/>
              </a:lnSpc>
              <a:spcBef>
                <a:spcPts val="1000"/>
              </a:spcBef>
              <a:spcAft>
                <a:spcPts val="0"/>
              </a:spcAft>
              <a:buClr>
                <a:schemeClr val="dk1"/>
              </a:buClr>
              <a:buSzPct val="87000"/>
              <a:buFont typeface="Arial"/>
              <a:buNone/>
            </a:pPr>
            <a:endParaRPr sz="3600" b="1">
              <a:solidFill>
                <a:srgbClr val="242424"/>
              </a:solidFill>
            </a:endParaRPr>
          </a:p>
          <a:p>
            <a:pPr marL="0" lvl="0" indent="0" algn="l" rtl="0">
              <a:lnSpc>
                <a:spcPct val="120000"/>
              </a:lnSpc>
              <a:spcBef>
                <a:spcPts val="1000"/>
              </a:spcBef>
              <a:spcAft>
                <a:spcPts val="0"/>
              </a:spcAft>
              <a:buClr>
                <a:schemeClr val="dk1"/>
              </a:buClr>
              <a:buSzPct val="87000"/>
              <a:buNone/>
            </a:pPr>
            <a:endParaRPr sz="3200" b="1">
              <a:solidFill>
                <a:srgbClr val="242424"/>
              </a:solidFill>
            </a:endParaRPr>
          </a:p>
          <a:p>
            <a:pPr marL="228600" lvl="0" indent="-207883"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a:br>
            <a:endParaRPr/>
          </a:p>
        </p:txBody>
      </p:sp>
      <p:cxnSp>
        <p:nvCxnSpPr>
          <p:cNvPr id="168" name="Google Shape;168;p10"/>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169" name="Google Shape;169;p10"/>
          <p:cNvGraphicFramePr/>
          <p:nvPr/>
        </p:nvGraphicFramePr>
        <p:xfrm>
          <a:off x="8442960" y="2693416"/>
          <a:ext cx="3387175" cy="3011625"/>
        </p:xfrm>
        <a:graphic>
          <a:graphicData uri="http://schemas.openxmlformats.org/drawingml/2006/table">
            <a:tbl>
              <a:tblPr firstRow="1" bandRow="1">
                <a:noFill/>
                <a:tableStyleId>{3E6DA92F-FBE2-4837-A622-D66B1CC28E12}</a:tableStyleId>
              </a:tblPr>
              <a:tblGrid>
                <a:gridCol w="1283050">
                  <a:extLst>
                    <a:ext uri="{9D8B030D-6E8A-4147-A177-3AD203B41FA5}">
                      <a16:colId xmlns:a16="http://schemas.microsoft.com/office/drawing/2014/main" val="20000"/>
                    </a:ext>
                  </a:extLst>
                </a:gridCol>
                <a:gridCol w="2104125">
                  <a:extLst>
                    <a:ext uri="{9D8B030D-6E8A-4147-A177-3AD203B41FA5}">
                      <a16:colId xmlns:a16="http://schemas.microsoft.com/office/drawing/2014/main" val="20001"/>
                    </a:ext>
                  </a:extLst>
                </a:gridCol>
              </a:tblGrid>
              <a:tr h="486125">
                <a:tc>
                  <a:txBody>
                    <a:bodyPr/>
                    <a:lstStyle/>
                    <a:p>
                      <a:pPr marL="0" marR="0" lvl="0" indent="0" algn="l" rtl="0">
                        <a:spcBef>
                          <a:spcPts val="0"/>
                        </a:spcBef>
                        <a:spcAft>
                          <a:spcPts val="0"/>
                        </a:spcAft>
                        <a:buNone/>
                      </a:pPr>
                      <a:r>
                        <a:rPr lang="en-US" sz="1800" u="none" strike="noStrike" cap="none"/>
                        <a:t>REGISTER</a:t>
                      </a:r>
                      <a:endParaRPr/>
                    </a:p>
                  </a:txBody>
                  <a:tcPr marL="91450" marR="91450" marT="45725" marB="45725"/>
                </a:tc>
                <a:tc>
                  <a:txBody>
                    <a:bodyPr/>
                    <a:lstStyle/>
                    <a:p>
                      <a:pPr marL="0" marR="0" lvl="0" indent="0" algn="l" rtl="0">
                        <a:spcBef>
                          <a:spcPts val="0"/>
                        </a:spcBef>
                        <a:spcAft>
                          <a:spcPts val="0"/>
                        </a:spcAft>
                        <a:buNone/>
                      </a:pPr>
                      <a:r>
                        <a:rPr lang="en-US" sz="1800"/>
                        <a:t>PRF ID</a:t>
                      </a:r>
                      <a:endParaRPr/>
                    </a:p>
                  </a:txBody>
                  <a:tcPr marL="91450" marR="91450" marT="45725" marB="45725"/>
                </a:tc>
                <a:extLst>
                  <a:ext uri="{0D108BD9-81ED-4DB2-BD59-A6C34878D82A}">
                    <a16:rowId xmlns:a16="http://schemas.microsoft.com/office/drawing/2014/main" val="10000"/>
                  </a:ext>
                </a:extLst>
              </a:tr>
              <a:tr h="581000">
                <a:tc>
                  <a:txBody>
                    <a:bodyPr/>
                    <a:lstStyle/>
                    <a:p>
                      <a:pPr marL="0" marR="0" lvl="0" indent="0" algn="l" rtl="0">
                        <a:spcBef>
                          <a:spcPts val="0"/>
                        </a:spcBef>
                        <a:spcAft>
                          <a:spcPts val="0"/>
                        </a:spcAft>
                        <a:buNone/>
                      </a:pPr>
                      <a:r>
                        <a:rPr lang="en-US" sz="1800"/>
                        <a:t>x0</a:t>
                      </a:r>
                      <a:endParaRPr/>
                    </a:p>
                  </a:txBody>
                  <a:tcPr marL="91450" marR="91450" marT="45725" marB="45725"/>
                </a:tc>
                <a:tc>
                  <a:txBody>
                    <a:bodyPr/>
                    <a:lstStyle/>
                    <a:p>
                      <a:pPr marL="0" marR="0" lvl="0" indent="0" algn="l" rtl="0">
                        <a:spcBef>
                          <a:spcPts val="0"/>
                        </a:spcBef>
                        <a:spcAft>
                          <a:spcPts val="0"/>
                        </a:spcAft>
                        <a:buNone/>
                      </a:pPr>
                      <a:r>
                        <a:rPr lang="en-US" sz="1800"/>
                        <a:t>PRF0 (Hardwired)</a:t>
                      </a:r>
                      <a:endParaRPr/>
                    </a:p>
                  </a:txBody>
                  <a:tcPr marL="91450" marR="91450" marT="45725" marB="45725"/>
                </a:tc>
                <a:extLst>
                  <a:ext uri="{0D108BD9-81ED-4DB2-BD59-A6C34878D82A}">
                    <a16:rowId xmlns:a16="http://schemas.microsoft.com/office/drawing/2014/main" val="10001"/>
                  </a:ext>
                </a:extLst>
              </a:tr>
              <a:tr h="486125">
                <a:tc>
                  <a:txBody>
                    <a:bodyPr/>
                    <a:lstStyle/>
                    <a:p>
                      <a:pPr marL="0" marR="0" lvl="0" indent="0" algn="l" rtl="0">
                        <a:spcBef>
                          <a:spcPts val="0"/>
                        </a:spcBef>
                        <a:spcAft>
                          <a:spcPts val="0"/>
                        </a:spcAft>
                        <a:buNone/>
                      </a:pPr>
                      <a:r>
                        <a:rPr lang="en-US" sz="1800"/>
                        <a:t>x1</a:t>
                      </a:r>
                      <a:endParaRPr/>
                    </a:p>
                  </a:txBody>
                  <a:tcPr marL="91450" marR="91450" marT="45725" marB="45725"/>
                </a:tc>
                <a:tc>
                  <a:txBody>
                    <a:bodyPr/>
                    <a:lstStyle/>
                    <a:p>
                      <a:pPr marL="0" marR="0" lvl="0" indent="0" algn="l" rtl="0">
                        <a:spcBef>
                          <a:spcPts val="0"/>
                        </a:spcBef>
                        <a:spcAft>
                          <a:spcPts val="0"/>
                        </a:spcAft>
                        <a:buNone/>
                      </a:pPr>
                      <a:r>
                        <a:rPr lang="en-US" sz="1800"/>
                        <a:t>PRF1</a:t>
                      </a:r>
                      <a:endParaRPr/>
                    </a:p>
                  </a:txBody>
                  <a:tcPr marL="91450" marR="91450" marT="45725" marB="45725"/>
                </a:tc>
                <a:extLst>
                  <a:ext uri="{0D108BD9-81ED-4DB2-BD59-A6C34878D82A}">
                    <a16:rowId xmlns:a16="http://schemas.microsoft.com/office/drawing/2014/main" val="10002"/>
                  </a:ext>
                </a:extLst>
              </a:tr>
              <a:tr h="486125">
                <a:tc>
                  <a:txBody>
                    <a:bodyPr/>
                    <a:lstStyle/>
                    <a:p>
                      <a:pPr marL="0" marR="0" lvl="0" indent="0" algn="l" rtl="0">
                        <a:spcBef>
                          <a:spcPts val="0"/>
                        </a:spcBef>
                        <a:spcAft>
                          <a:spcPts val="0"/>
                        </a:spcAft>
                        <a:buNone/>
                      </a:pPr>
                      <a:r>
                        <a:rPr lang="en-US" sz="1800"/>
                        <a:t>x2</a:t>
                      </a:r>
                      <a:endParaRPr/>
                    </a:p>
                  </a:txBody>
                  <a:tcPr marL="91450" marR="91450" marT="45725" marB="45725"/>
                </a:tc>
                <a:tc>
                  <a:txBody>
                    <a:bodyPr/>
                    <a:lstStyle/>
                    <a:p>
                      <a:pPr marL="0" marR="0" lvl="0" indent="0" algn="l" rtl="0">
                        <a:spcBef>
                          <a:spcPts val="0"/>
                        </a:spcBef>
                        <a:spcAft>
                          <a:spcPts val="0"/>
                        </a:spcAft>
                        <a:buNone/>
                      </a:pPr>
                      <a:r>
                        <a:rPr lang="en-US" sz="1800"/>
                        <a:t>PRF2</a:t>
                      </a:r>
                      <a:endParaRPr/>
                    </a:p>
                  </a:txBody>
                  <a:tcPr marL="91450" marR="91450" marT="45725" marB="45725"/>
                </a:tc>
                <a:extLst>
                  <a:ext uri="{0D108BD9-81ED-4DB2-BD59-A6C34878D82A}">
                    <a16:rowId xmlns:a16="http://schemas.microsoft.com/office/drawing/2014/main" val="10003"/>
                  </a:ext>
                </a:extLst>
              </a:tr>
              <a:tr h="486125">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4"/>
                  </a:ext>
                </a:extLst>
              </a:tr>
              <a:tr h="486125">
                <a:tc>
                  <a:txBody>
                    <a:bodyPr/>
                    <a:lstStyle/>
                    <a:p>
                      <a:pPr marL="0" marR="0" lvl="0" indent="0" algn="l" rtl="0">
                        <a:spcBef>
                          <a:spcPts val="0"/>
                        </a:spcBef>
                        <a:spcAft>
                          <a:spcPts val="0"/>
                        </a:spcAft>
                        <a:buClr>
                          <a:schemeClr val="dk1"/>
                        </a:buClr>
                        <a:buSzPts val="1800"/>
                        <a:buFont typeface="Play"/>
                        <a:buNone/>
                      </a:pPr>
                      <a:r>
                        <a:rPr lang="en-US" sz="1800"/>
                        <a:t>x31</a:t>
                      </a:r>
                      <a:endParaRPr/>
                    </a:p>
                  </a:txBody>
                  <a:tcPr marL="91450" marR="91450" marT="45725" marB="45725"/>
                </a:tc>
                <a:tc>
                  <a:txBody>
                    <a:bodyPr/>
                    <a:lstStyle/>
                    <a:p>
                      <a:pPr marL="0" marR="0" lvl="0" indent="0" algn="l" rtl="0">
                        <a:spcBef>
                          <a:spcPts val="0"/>
                        </a:spcBef>
                        <a:spcAft>
                          <a:spcPts val="0"/>
                        </a:spcAft>
                        <a:buClr>
                          <a:schemeClr val="dk1"/>
                        </a:buClr>
                        <a:buSzPts val="1800"/>
                        <a:buFont typeface="Play"/>
                        <a:buNone/>
                      </a:pPr>
                      <a:r>
                        <a:rPr lang="en-US" sz="1800"/>
                        <a:t>PRF31</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3"/>
        <p:cNvGrpSpPr/>
        <p:nvPr/>
      </p:nvGrpSpPr>
      <p:grpSpPr>
        <a:xfrm>
          <a:off x="0" y="0"/>
          <a:ext cx="0" cy="0"/>
          <a:chOff x="0" y="0"/>
          <a:chExt cx="0" cy="0"/>
        </a:xfrm>
      </p:grpSpPr>
      <p:sp>
        <p:nvSpPr>
          <p:cNvPr id="174" name="Google Shape;174;p1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75" name="Google Shape;175;p12"/>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Reorder Buffer (ROB)</a:t>
            </a:r>
            <a:endParaRPr/>
          </a:p>
        </p:txBody>
      </p:sp>
      <p:sp>
        <p:nvSpPr>
          <p:cNvPr id="176" name="Google Shape;176;p12"/>
          <p:cNvSpPr txBox="1">
            <a:spLocks noGrp="1"/>
          </p:cNvSpPr>
          <p:nvPr>
            <p:ph type="body" idx="1"/>
          </p:nvPr>
        </p:nvSpPr>
        <p:spPr>
          <a:xfrm>
            <a:off x="701040" y="2639753"/>
            <a:ext cx="9742849" cy="3536241"/>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rgbClr val="242424"/>
              </a:buClr>
              <a:buSzPct val="86999"/>
              <a:buFont typeface="Arial"/>
              <a:buChar char="•"/>
            </a:pPr>
            <a:r>
              <a:rPr lang="en-US" sz="8800" dirty="0">
                <a:solidFill>
                  <a:srgbClr val="242424"/>
                </a:solidFill>
              </a:rPr>
              <a:t>Holds instructions in </a:t>
            </a:r>
            <a:r>
              <a:rPr lang="en-US" sz="8800" b="1" dirty="0">
                <a:solidFill>
                  <a:srgbClr val="242424"/>
                </a:solidFill>
              </a:rPr>
              <a:t>program order</a:t>
            </a:r>
            <a:endParaRPr sz="8800"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Tracks instruction status (executed, ready to commit)</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Ensures </a:t>
            </a:r>
            <a:r>
              <a:rPr lang="en-US" sz="8800" b="1" dirty="0">
                <a:solidFill>
                  <a:srgbClr val="242424"/>
                </a:solidFill>
              </a:rPr>
              <a:t>in-order retirement</a:t>
            </a:r>
            <a:r>
              <a:rPr lang="en-US" sz="8800" dirty="0">
                <a:solidFill>
                  <a:srgbClr val="242424"/>
                </a:solidFill>
              </a:rPr>
              <a:t> of instructions</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Handles </a:t>
            </a:r>
            <a:r>
              <a:rPr lang="en-US" sz="8800" b="1" dirty="0">
                <a:solidFill>
                  <a:srgbClr val="242424"/>
                </a:solidFill>
              </a:rPr>
              <a:t>precise exceptions</a:t>
            </a:r>
            <a:r>
              <a:rPr lang="en-US" sz="8800" dirty="0">
                <a:solidFill>
                  <a:srgbClr val="242424"/>
                </a:solidFill>
              </a:rPr>
              <a:t> by flushing younger instructions</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Provides </a:t>
            </a:r>
            <a:r>
              <a:rPr lang="en-US" sz="8800" b="1" dirty="0">
                <a:solidFill>
                  <a:srgbClr val="242424"/>
                </a:solidFill>
              </a:rPr>
              <a:t>ROB index</a:t>
            </a:r>
            <a:r>
              <a:rPr lang="en-US" sz="8800" dirty="0">
                <a:solidFill>
                  <a:srgbClr val="242424"/>
                </a:solidFill>
              </a:rPr>
              <a:t> to link with RS/FSB/FLB</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b="1" dirty="0">
                <a:solidFill>
                  <a:srgbClr val="242424"/>
                </a:solidFill>
              </a:rPr>
              <a:t>On commit:</a:t>
            </a:r>
            <a:endParaRPr b="1"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For register writes → signals </a:t>
            </a:r>
            <a:r>
              <a:rPr lang="en-US" sz="8800" b="1" dirty="0">
                <a:solidFill>
                  <a:srgbClr val="242424"/>
                </a:solidFill>
              </a:rPr>
              <a:t>ARCHMAP update</a:t>
            </a:r>
            <a:r>
              <a:rPr lang="en-US" sz="8800" dirty="0">
                <a:solidFill>
                  <a:srgbClr val="242424"/>
                </a:solidFill>
              </a:rPr>
              <a:t> with new physical register</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For stores → signals move from </a:t>
            </a:r>
            <a:r>
              <a:rPr lang="en-US" sz="8800" b="1" dirty="0">
                <a:solidFill>
                  <a:srgbClr val="242424"/>
                </a:solidFill>
              </a:rPr>
              <a:t>FSB → CSB → memory</a:t>
            </a:r>
            <a:endParaRPr dirty="0"/>
          </a:p>
          <a:p>
            <a:pPr marL="228600" lvl="0" indent="-228600" algn="l" rtl="0">
              <a:lnSpc>
                <a:spcPct val="120000"/>
              </a:lnSpc>
              <a:spcBef>
                <a:spcPts val="1000"/>
              </a:spcBef>
              <a:spcAft>
                <a:spcPts val="0"/>
              </a:spcAft>
              <a:buClr>
                <a:srgbClr val="242424"/>
              </a:buClr>
              <a:buSzPct val="86999"/>
              <a:buFont typeface="Arial"/>
              <a:buChar char="•"/>
            </a:pPr>
            <a:r>
              <a:rPr lang="en-US" sz="8800" dirty="0">
                <a:solidFill>
                  <a:srgbClr val="242424"/>
                </a:solidFill>
              </a:rPr>
              <a:t>Then frees ROB entry</a:t>
            </a:r>
            <a:endParaRPr dirty="0"/>
          </a:p>
          <a:p>
            <a:pPr marL="228600" lvl="0" indent="-106680" algn="l" rtl="0">
              <a:lnSpc>
                <a:spcPct val="120000"/>
              </a:lnSpc>
              <a:spcBef>
                <a:spcPts val="1000"/>
              </a:spcBef>
              <a:spcAft>
                <a:spcPts val="0"/>
              </a:spcAft>
              <a:buClr>
                <a:schemeClr val="dk1"/>
              </a:buClr>
              <a:buSzPct val="86999"/>
              <a:buFont typeface="Arial"/>
              <a:buNone/>
            </a:pPr>
            <a:endParaRPr sz="8800" b="1">
              <a:solidFill>
                <a:srgbClr val="242424"/>
              </a:solidFill>
            </a:endParaRPr>
          </a:p>
          <a:p>
            <a:pPr marL="228600" lvl="0" indent="-106680" algn="l" rtl="0">
              <a:lnSpc>
                <a:spcPct val="120000"/>
              </a:lnSpc>
              <a:spcBef>
                <a:spcPts val="1000"/>
              </a:spcBef>
              <a:spcAft>
                <a:spcPts val="0"/>
              </a:spcAft>
              <a:buClr>
                <a:schemeClr val="dk1"/>
              </a:buClr>
              <a:buSzPct val="86999"/>
              <a:buFont typeface="Arial"/>
              <a:buNone/>
            </a:pPr>
            <a:endParaRPr sz="8800" b="1">
              <a:solidFill>
                <a:srgbClr val="242424"/>
              </a:solidFill>
            </a:endParaRPr>
          </a:p>
          <a:p>
            <a:pPr marL="0" lvl="0" indent="0" algn="l" rtl="0">
              <a:lnSpc>
                <a:spcPct val="120000"/>
              </a:lnSpc>
              <a:spcBef>
                <a:spcPts val="1000"/>
              </a:spcBef>
              <a:spcAft>
                <a:spcPts val="0"/>
              </a:spcAft>
              <a:buClr>
                <a:schemeClr val="dk1"/>
              </a:buClr>
              <a:buSzPct val="87000"/>
              <a:buNone/>
            </a:pPr>
            <a:endParaRPr sz="7200" b="1">
              <a:solidFill>
                <a:srgbClr val="242424"/>
              </a:solidFill>
            </a:endParaRPr>
          </a:p>
          <a:p>
            <a:pPr marL="228600" lvl="0" indent="-95885" algn="l" rtl="0">
              <a:lnSpc>
                <a:spcPct val="120000"/>
              </a:lnSpc>
              <a:spcBef>
                <a:spcPts val="1000"/>
              </a:spcBef>
              <a:spcAft>
                <a:spcPts val="0"/>
              </a:spcAft>
              <a:buClr>
                <a:schemeClr val="dk1"/>
              </a:buClr>
              <a:buSzPct val="86999"/>
              <a:buFont typeface="Arial"/>
              <a:buNone/>
            </a:pPr>
            <a:endParaRPr sz="9600">
              <a:solidFill>
                <a:srgbClr val="242424"/>
              </a:solidFill>
            </a:endParaRPr>
          </a:p>
          <a:p>
            <a:pPr marL="228600" lvl="0" indent="-137160" algn="l" rtl="0">
              <a:lnSpc>
                <a:spcPct val="120000"/>
              </a:lnSpc>
              <a:spcBef>
                <a:spcPts val="1000"/>
              </a:spcBef>
              <a:spcAft>
                <a:spcPts val="0"/>
              </a:spcAft>
              <a:buClr>
                <a:schemeClr val="dk1"/>
              </a:buClr>
              <a:buSzPct val="86999"/>
              <a:buFont typeface="Arial"/>
              <a:buNone/>
            </a:pPr>
            <a:endParaRPr sz="6600">
              <a:solidFill>
                <a:srgbClr val="242424"/>
              </a:solidFill>
            </a:endParaRPr>
          </a:p>
          <a:p>
            <a:pPr marL="228600" lvl="0" indent="-178435" algn="l" rtl="0">
              <a:lnSpc>
                <a:spcPct val="120000"/>
              </a:lnSpc>
              <a:spcBef>
                <a:spcPts val="1000"/>
              </a:spcBef>
              <a:spcAft>
                <a:spcPts val="0"/>
              </a:spcAft>
              <a:buClr>
                <a:schemeClr val="dk1"/>
              </a:buClr>
              <a:buSzPct val="87000"/>
              <a:buFont typeface="Arial"/>
              <a:buNone/>
            </a:pPr>
            <a:endParaRPr sz="3600" b="1">
              <a:solidFill>
                <a:srgbClr val="242424"/>
              </a:solidFill>
            </a:endParaRPr>
          </a:p>
          <a:p>
            <a:pPr marL="0" lvl="0" indent="0" algn="l" rtl="0">
              <a:lnSpc>
                <a:spcPct val="120000"/>
              </a:lnSpc>
              <a:spcBef>
                <a:spcPts val="1000"/>
              </a:spcBef>
              <a:spcAft>
                <a:spcPts val="0"/>
              </a:spcAft>
              <a:buClr>
                <a:schemeClr val="dk1"/>
              </a:buClr>
              <a:buSzPct val="87000"/>
              <a:buNone/>
            </a:pPr>
            <a:endParaRPr sz="3200" b="1">
              <a:solidFill>
                <a:srgbClr val="242424"/>
              </a:solidFill>
            </a:endParaRPr>
          </a:p>
          <a:p>
            <a:pPr marL="228600" lvl="0" indent="-207645"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dirty="0"/>
            </a:br>
            <a:endParaRPr/>
          </a:p>
        </p:txBody>
      </p:sp>
      <p:cxnSp>
        <p:nvCxnSpPr>
          <p:cNvPr id="177" name="Google Shape;177;p12"/>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9D789905-DBD6-0E47-0223-BF3A2C6B2B00}"/>
              </a:ext>
            </a:extLst>
          </p:cNvPr>
          <p:cNvGraphicFramePr>
            <a:graphicFrameLocks noGrp="1"/>
          </p:cNvGraphicFramePr>
          <p:nvPr>
            <p:extLst>
              <p:ext uri="{D42A27DB-BD31-4B8C-83A1-F6EECF244321}">
                <p14:modId xmlns:p14="http://schemas.microsoft.com/office/powerpoint/2010/main" val="1293366855"/>
              </p:ext>
            </p:extLst>
          </p:nvPr>
        </p:nvGraphicFramePr>
        <p:xfrm>
          <a:off x="2011680" y="569976"/>
          <a:ext cx="8168629" cy="518160"/>
        </p:xfrm>
        <a:graphic>
          <a:graphicData uri="http://schemas.openxmlformats.org/drawingml/2006/table">
            <a:tbl>
              <a:tblPr firstRow="1" bandRow="1">
                <a:tableStyleId>{3E6DA92F-FBE2-4837-A622-D66B1CC28E12}</a:tableStyleId>
              </a:tblPr>
              <a:tblGrid>
                <a:gridCol w="1361438">
                  <a:extLst>
                    <a:ext uri="{9D8B030D-6E8A-4147-A177-3AD203B41FA5}">
                      <a16:colId xmlns:a16="http://schemas.microsoft.com/office/drawing/2014/main" val="3658853672"/>
                    </a:ext>
                  </a:extLst>
                </a:gridCol>
                <a:gridCol w="1361438">
                  <a:extLst>
                    <a:ext uri="{9D8B030D-6E8A-4147-A177-3AD203B41FA5}">
                      <a16:colId xmlns:a16="http://schemas.microsoft.com/office/drawing/2014/main" val="863674924"/>
                    </a:ext>
                  </a:extLst>
                </a:gridCol>
                <a:gridCol w="1361438">
                  <a:extLst>
                    <a:ext uri="{9D8B030D-6E8A-4147-A177-3AD203B41FA5}">
                      <a16:colId xmlns:a16="http://schemas.microsoft.com/office/drawing/2014/main" val="640173524"/>
                    </a:ext>
                  </a:extLst>
                </a:gridCol>
                <a:gridCol w="1424608">
                  <a:extLst>
                    <a:ext uri="{9D8B030D-6E8A-4147-A177-3AD203B41FA5}">
                      <a16:colId xmlns:a16="http://schemas.microsoft.com/office/drawing/2014/main" val="3128292524"/>
                    </a:ext>
                  </a:extLst>
                </a:gridCol>
                <a:gridCol w="1298269">
                  <a:extLst>
                    <a:ext uri="{9D8B030D-6E8A-4147-A177-3AD203B41FA5}">
                      <a16:colId xmlns:a16="http://schemas.microsoft.com/office/drawing/2014/main" val="910783361"/>
                    </a:ext>
                  </a:extLst>
                </a:gridCol>
                <a:gridCol w="1361438">
                  <a:extLst>
                    <a:ext uri="{9D8B030D-6E8A-4147-A177-3AD203B41FA5}">
                      <a16:colId xmlns:a16="http://schemas.microsoft.com/office/drawing/2014/main" val="1513051564"/>
                    </a:ext>
                  </a:extLst>
                </a:gridCol>
              </a:tblGrid>
              <a:tr h="370840">
                <a:tc>
                  <a:txBody>
                    <a:bodyPr/>
                    <a:lstStyle/>
                    <a:p>
                      <a:r>
                        <a:rPr lang="en-US" dirty="0"/>
                        <a:t>RD(5 bits)</a:t>
                      </a:r>
                    </a:p>
                  </a:txBody>
                  <a:tcPr/>
                </a:tc>
                <a:tc>
                  <a:txBody>
                    <a:bodyPr/>
                    <a:lstStyle/>
                    <a:p>
                      <a:r>
                        <a:rPr lang="en-US" dirty="0" err="1"/>
                        <a:t>Current_RD</a:t>
                      </a:r>
                      <a:r>
                        <a:rPr lang="en-US" dirty="0"/>
                        <a:t> PRF_ID </a:t>
                      </a:r>
                    </a:p>
                  </a:txBody>
                  <a:tcPr/>
                </a:tc>
                <a:tc>
                  <a:txBody>
                    <a:bodyPr/>
                    <a:lstStyle/>
                    <a:p>
                      <a:r>
                        <a:rPr lang="en-US" dirty="0" err="1"/>
                        <a:t>Previous_RD</a:t>
                      </a:r>
                      <a:r>
                        <a:rPr lang="en-US" dirty="0"/>
                        <a:t> PRF_ID</a:t>
                      </a:r>
                    </a:p>
                  </a:txBody>
                  <a:tcPr/>
                </a:tc>
                <a:tc>
                  <a:txBody>
                    <a:bodyPr/>
                    <a:lstStyle/>
                    <a:p>
                      <a:r>
                        <a:rPr lang="en-US" dirty="0"/>
                        <a:t>Completed(1bit)</a:t>
                      </a:r>
                    </a:p>
                  </a:txBody>
                  <a:tcPr/>
                </a:tc>
                <a:tc>
                  <a:txBody>
                    <a:bodyPr/>
                    <a:lstStyle/>
                    <a:p>
                      <a:r>
                        <a:rPr lang="en-US" dirty="0"/>
                        <a:t>PC(32 bits)</a:t>
                      </a:r>
                    </a:p>
                  </a:txBody>
                  <a:tcPr/>
                </a:tc>
                <a:tc>
                  <a:txBody>
                    <a:bodyPr/>
                    <a:lstStyle/>
                    <a:p>
                      <a:r>
                        <a:rPr lang="en-US" dirty="0"/>
                        <a:t>ROB_INDEX</a:t>
                      </a:r>
                    </a:p>
                  </a:txBody>
                  <a:tcPr/>
                </a:tc>
                <a:extLst>
                  <a:ext uri="{0D108BD9-81ED-4DB2-BD59-A6C34878D82A}">
                    <a16:rowId xmlns:a16="http://schemas.microsoft.com/office/drawing/2014/main" val="3144331133"/>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1"/>
        <p:cNvGrpSpPr/>
        <p:nvPr/>
      </p:nvGrpSpPr>
      <p:grpSpPr>
        <a:xfrm>
          <a:off x="0" y="0"/>
          <a:ext cx="0" cy="0"/>
          <a:chOff x="0" y="0"/>
          <a:chExt cx="0" cy="0"/>
        </a:xfrm>
      </p:grpSpPr>
      <p:sp>
        <p:nvSpPr>
          <p:cNvPr id="182" name="Google Shape;182;p1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83" name="Google Shape;183;p13"/>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Physical Register File (PRF)</a:t>
            </a:r>
            <a:endParaRPr/>
          </a:p>
        </p:txBody>
      </p:sp>
      <p:sp>
        <p:nvSpPr>
          <p:cNvPr id="184" name="Google Shape;184;p13"/>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625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Holds actual data values (operands, results)</a:t>
            </a:r>
            <a:endParaRPr sz="2800" b="1">
              <a:solidFill>
                <a:srgbClr val="242424"/>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Larger than architectural register set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Each entry has </a:t>
            </a:r>
            <a:r>
              <a:rPr lang="en-US" sz="2800" b="1">
                <a:solidFill>
                  <a:srgbClr val="242424"/>
                </a:solidFill>
              </a:rPr>
              <a:t>valid/ready bits</a:t>
            </a:r>
            <a:r>
              <a:rPr lang="en-US" sz="2800">
                <a:solidFill>
                  <a:srgbClr val="242424"/>
                </a:solidFill>
              </a:rPr>
              <a:t>:</a:t>
            </a:r>
            <a:endParaRPr sz="2800" b="1">
              <a:solidFill>
                <a:srgbClr val="242424"/>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latin typeface="Consolas"/>
                <a:ea typeface="Consolas"/>
                <a:cs typeface="Consolas"/>
                <a:sym typeface="Consolas"/>
              </a:rPr>
              <a:t>valid=0</a:t>
            </a:r>
            <a:r>
              <a:rPr lang="en-US" sz="2800">
                <a:solidFill>
                  <a:srgbClr val="242424"/>
                </a:solidFill>
              </a:rPr>
              <a:t> → data not yet produced (RS must wait)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latin typeface="Consolas"/>
                <a:ea typeface="Consolas"/>
                <a:cs typeface="Consolas"/>
                <a:sym typeface="Consolas"/>
              </a:rPr>
              <a:t>valid=1</a:t>
            </a:r>
            <a:r>
              <a:rPr lang="en-US" sz="2800">
                <a:solidFill>
                  <a:srgbClr val="242424"/>
                </a:solidFill>
              </a:rPr>
              <a:t> → data ready for use</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Provides operands directly to execution units or via </a:t>
            </a:r>
            <a:r>
              <a:rPr lang="en-US" sz="2800" b="1">
                <a:solidFill>
                  <a:srgbClr val="242424"/>
                </a:solidFill>
              </a:rPr>
              <a:t>CDB broadcast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PRF can hold multiple versions of a register; new ones are invalid until execution finishes and data is written back.</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Old physical registers freed after commit</a:t>
            </a:r>
            <a:endParaRPr/>
          </a:p>
          <a:p>
            <a:pPr marL="228600" lvl="0" indent="-131921"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185" name="Google Shape;185;p13"/>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B8064457-2B18-3AB5-CFD0-E067EF5C6892}"/>
              </a:ext>
            </a:extLst>
          </p:cNvPr>
          <p:cNvGraphicFramePr>
            <a:graphicFrameLocks noGrp="1"/>
          </p:cNvGraphicFramePr>
          <p:nvPr>
            <p:extLst>
              <p:ext uri="{D42A27DB-BD31-4B8C-83A1-F6EECF244321}">
                <p14:modId xmlns:p14="http://schemas.microsoft.com/office/powerpoint/2010/main" val="1454892833"/>
              </p:ext>
            </p:extLst>
          </p:nvPr>
        </p:nvGraphicFramePr>
        <p:xfrm>
          <a:off x="3820160" y="702056"/>
          <a:ext cx="4844446" cy="370840"/>
        </p:xfrm>
        <a:graphic>
          <a:graphicData uri="http://schemas.openxmlformats.org/drawingml/2006/table">
            <a:tbl>
              <a:tblPr firstRow="1" bandRow="1">
                <a:tableStyleId>{3E6DA92F-FBE2-4837-A622-D66B1CC28E12}</a:tableStyleId>
              </a:tblPr>
              <a:tblGrid>
                <a:gridCol w="2422223">
                  <a:extLst>
                    <a:ext uri="{9D8B030D-6E8A-4147-A177-3AD203B41FA5}">
                      <a16:colId xmlns:a16="http://schemas.microsoft.com/office/drawing/2014/main" val="3965822234"/>
                    </a:ext>
                  </a:extLst>
                </a:gridCol>
                <a:gridCol w="2422223">
                  <a:extLst>
                    <a:ext uri="{9D8B030D-6E8A-4147-A177-3AD203B41FA5}">
                      <a16:colId xmlns:a16="http://schemas.microsoft.com/office/drawing/2014/main" val="3943354459"/>
                    </a:ext>
                  </a:extLst>
                </a:gridCol>
              </a:tblGrid>
              <a:tr h="370840">
                <a:tc>
                  <a:txBody>
                    <a:bodyPr/>
                    <a:lstStyle/>
                    <a:p>
                      <a:r>
                        <a:rPr lang="en-US" dirty="0"/>
                        <a:t>Data</a:t>
                      </a:r>
                    </a:p>
                  </a:txBody>
                  <a:tcPr/>
                </a:tc>
                <a:tc>
                  <a:txBody>
                    <a:bodyPr/>
                    <a:lstStyle/>
                    <a:p>
                      <a:r>
                        <a:rPr lang="en-US" dirty="0"/>
                        <a:t>Valid</a:t>
                      </a:r>
                    </a:p>
                  </a:txBody>
                  <a:tcPr/>
                </a:tc>
                <a:extLst>
                  <a:ext uri="{0D108BD9-81ED-4DB2-BD59-A6C34878D82A}">
                    <a16:rowId xmlns:a16="http://schemas.microsoft.com/office/drawing/2014/main" val="3204096"/>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91" name="Google Shape;191;p14"/>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Reservation Station (RS)</a:t>
            </a:r>
            <a:endParaRPr/>
          </a:p>
        </p:txBody>
      </p:sp>
      <p:sp>
        <p:nvSpPr>
          <p:cNvPr id="192" name="Google Shape;192;p14"/>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Buffers </a:t>
            </a:r>
            <a:r>
              <a:rPr lang="en-US" sz="2800" b="1">
                <a:solidFill>
                  <a:srgbClr val="242424"/>
                </a:solidFill>
              </a:rPr>
              <a:t>instructions waiting for execution</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Stores opcode, immediate, source PRF IDs with ready bits, and destination PRF ID + ROB index.</a:t>
            </a:r>
            <a:endParaRPr sz="2800">
              <a:solidFill>
                <a:srgbClr val="242424"/>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Does </a:t>
            </a:r>
            <a:r>
              <a:rPr lang="en-US" sz="2800" b="1">
                <a:solidFill>
                  <a:srgbClr val="242424"/>
                </a:solidFill>
              </a:rPr>
              <a:t>not</a:t>
            </a:r>
            <a:r>
              <a:rPr lang="en-US" sz="2800">
                <a:solidFill>
                  <a:srgbClr val="242424"/>
                </a:solidFill>
              </a:rPr>
              <a:t> store operand values (they remain in PRF)</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Waits until operands are marked ready (via PRF valid bits and CDB broadcast)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When ready → RS reads operand values from PRF using src PRF IDs, then sends opcode, immediate, operand values, dest PRF ID, and ROB index to the execution unit(so execution unit can later signal ROB completion via CDB)</a:t>
            </a:r>
            <a:endParaRPr>
              <a:solidFill>
                <a:srgbClr val="000000"/>
              </a:solidFill>
            </a:endParaRPr>
          </a:p>
          <a:p>
            <a:pPr marL="228600" lvl="0" indent="-97116" algn="l" rtl="0">
              <a:lnSpc>
                <a:spcPct val="120000"/>
              </a:lnSpc>
              <a:spcBef>
                <a:spcPts val="1000"/>
              </a:spcBef>
              <a:spcAft>
                <a:spcPts val="0"/>
              </a:spcAft>
              <a:buClr>
                <a:schemeClr val="dk1"/>
              </a:buClr>
              <a:buSzPct val="87000"/>
              <a:buFont typeface="Arial"/>
              <a:buNone/>
            </a:pPr>
            <a:endParaRPr sz="2800">
              <a:solidFill>
                <a:srgbClr val="242424"/>
              </a:solidFill>
            </a:endParaRPr>
          </a:p>
          <a:p>
            <a:pPr marL="228600" lvl="0" indent="-97116"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193" name="Google Shape;193;p14"/>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06E73454-9785-9B2E-38BA-87C0D500E46F}"/>
              </a:ext>
            </a:extLst>
          </p:cNvPr>
          <p:cNvGraphicFramePr>
            <a:graphicFrameLocks noGrp="1"/>
          </p:cNvGraphicFramePr>
          <p:nvPr>
            <p:extLst>
              <p:ext uri="{D42A27DB-BD31-4B8C-83A1-F6EECF244321}">
                <p14:modId xmlns:p14="http://schemas.microsoft.com/office/powerpoint/2010/main" val="1761156254"/>
              </p:ext>
            </p:extLst>
          </p:nvPr>
        </p:nvGraphicFramePr>
        <p:xfrm>
          <a:off x="934720" y="660400"/>
          <a:ext cx="10620624" cy="518160"/>
        </p:xfrm>
        <a:graphic>
          <a:graphicData uri="http://schemas.openxmlformats.org/drawingml/2006/table">
            <a:tbl>
              <a:tblPr firstRow="1" bandRow="1">
                <a:tableStyleId>{3E6DA92F-FBE2-4837-A622-D66B1CC28E12}</a:tableStyleId>
              </a:tblPr>
              <a:tblGrid>
                <a:gridCol w="1062063">
                  <a:extLst>
                    <a:ext uri="{9D8B030D-6E8A-4147-A177-3AD203B41FA5}">
                      <a16:colId xmlns:a16="http://schemas.microsoft.com/office/drawing/2014/main" val="3142560686"/>
                    </a:ext>
                  </a:extLst>
                </a:gridCol>
                <a:gridCol w="1062063">
                  <a:extLst>
                    <a:ext uri="{9D8B030D-6E8A-4147-A177-3AD203B41FA5}">
                      <a16:colId xmlns:a16="http://schemas.microsoft.com/office/drawing/2014/main" val="4157860790"/>
                    </a:ext>
                  </a:extLst>
                </a:gridCol>
                <a:gridCol w="1062063">
                  <a:extLst>
                    <a:ext uri="{9D8B030D-6E8A-4147-A177-3AD203B41FA5}">
                      <a16:colId xmlns:a16="http://schemas.microsoft.com/office/drawing/2014/main" val="3941505019"/>
                    </a:ext>
                  </a:extLst>
                </a:gridCol>
                <a:gridCol w="1062063">
                  <a:extLst>
                    <a:ext uri="{9D8B030D-6E8A-4147-A177-3AD203B41FA5}">
                      <a16:colId xmlns:a16="http://schemas.microsoft.com/office/drawing/2014/main" val="2904929821"/>
                    </a:ext>
                  </a:extLst>
                </a:gridCol>
                <a:gridCol w="1062063">
                  <a:extLst>
                    <a:ext uri="{9D8B030D-6E8A-4147-A177-3AD203B41FA5}">
                      <a16:colId xmlns:a16="http://schemas.microsoft.com/office/drawing/2014/main" val="1225166976"/>
                    </a:ext>
                  </a:extLst>
                </a:gridCol>
                <a:gridCol w="1062063">
                  <a:extLst>
                    <a:ext uri="{9D8B030D-6E8A-4147-A177-3AD203B41FA5}">
                      <a16:colId xmlns:a16="http://schemas.microsoft.com/office/drawing/2014/main" val="4171783944"/>
                    </a:ext>
                  </a:extLst>
                </a:gridCol>
                <a:gridCol w="1004955">
                  <a:extLst>
                    <a:ext uri="{9D8B030D-6E8A-4147-A177-3AD203B41FA5}">
                      <a16:colId xmlns:a16="http://schemas.microsoft.com/office/drawing/2014/main" val="3385540161"/>
                    </a:ext>
                  </a:extLst>
                </a:gridCol>
                <a:gridCol w="1038086">
                  <a:extLst>
                    <a:ext uri="{9D8B030D-6E8A-4147-A177-3AD203B41FA5}">
                      <a16:colId xmlns:a16="http://schemas.microsoft.com/office/drawing/2014/main" val="813489937"/>
                    </a:ext>
                  </a:extLst>
                </a:gridCol>
                <a:gridCol w="1143142">
                  <a:extLst>
                    <a:ext uri="{9D8B030D-6E8A-4147-A177-3AD203B41FA5}">
                      <a16:colId xmlns:a16="http://schemas.microsoft.com/office/drawing/2014/main" val="878630605"/>
                    </a:ext>
                  </a:extLst>
                </a:gridCol>
                <a:gridCol w="1062063">
                  <a:extLst>
                    <a:ext uri="{9D8B030D-6E8A-4147-A177-3AD203B41FA5}">
                      <a16:colId xmlns:a16="http://schemas.microsoft.com/office/drawing/2014/main" val="2537815315"/>
                    </a:ext>
                  </a:extLst>
                </a:gridCol>
              </a:tblGrid>
              <a:tr h="370840">
                <a:tc>
                  <a:txBody>
                    <a:bodyPr/>
                    <a:lstStyle/>
                    <a:p>
                      <a:r>
                        <a:rPr lang="en-US" dirty="0"/>
                        <a:t>RD PRF_ID</a:t>
                      </a:r>
                    </a:p>
                  </a:txBody>
                  <a:tcPr/>
                </a:tc>
                <a:tc>
                  <a:txBody>
                    <a:bodyPr/>
                    <a:lstStyle/>
                    <a:p>
                      <a:pPr lvl="0">
                        <a:buNone/>
                      </a:pPr>
                      <a:r>
                        <a:rPr lang="en-US" dirty="0"/>
                        <a:t>RD(5bit)</a:t>
                      </a:r>
                    </a:p>
                  </a:txBody>
                  <a:tcPr/>
                </a:tc>
                <a:tc>
                  <a:txBody>
                    <a:bodyPr/>
                    <a:lstStyle/>
                    <a:p>
                      <a:pPr lvl="0">
                        <a:buNone/>
                      </a:pPr>
                      <a:r>
                        <a:rPr lang="en-US" dirty="0"/>
                        <a:t>RS1 PRF_ID</a:t>
                      </a:r>
                    </a:p>
                  </a:txBody>
                  <a:tcPr/>
                </a:tc>
                <a:tc>
                  <a:txBody>
                    <a:bodyPr/>
                    <a:lstStyle/>
                    <a:p>
                      <a:pPr lvl="0">
                        <a:buNone/>
                      </a:pPr>
                      <a:r>
                        <a:rPr lang="en-US" dirty="0"/>
                        <a:t>RS1_Ready(1 bit)</a:t>
                      </a:r>
                    </a:p>
                  </a:txBody>
                  <a:tcPr/>
                </a:tc>
                <a:tc>
                  <a:txBody>
                    <a:bodyPr/>
                    <a:lstStyle/>
                    <a:p>
                      <a:pPr lvl="0">
                        <a:buNone/>
                      </a:pPr>
                      <a:r>
                        <a:rPr lang="en-US" dirty="0"/>
                        <a:t>RS2 PRF_ID</a:t>
                      </a:r>
                    </a:p>
                  </a:txBody>
                  <a:tcPr/>
                </a:tc>
                <a:tc>
                  <a:txBody>
                    <a:bodyPr/>
                    <a:lstStyle/>
                    <a:p>
                      <a:r>
                        <a:rPr lang="en-US" dirty="0"/>
                        <a:t>RS2_Ready(1 bit)</a:t>
                      </a:r>
                    </a:p>
                  </a:txBody>
                  <a:tcPr/>
                </a:tc>
                <a:tc>
                  <a:txBody>
                    <a:bodyPr/>
                    <a:lstStyle/>
                    <a:p>
                      <a:r>
                        <a:rPr lang="en-US" dirty="0"/>
                        <a:t>Immediate(32 bits)</a:t>
                      </a:r>
                    </a:p>
                  </a:txBody>
                  <a:tcPr/>
                </a:tc>
                <a:tc>
                  <a:txBody>
                    <a:bodyPr/>
                    <a:lstStyle/>
                    <a:p>
                      <a:r>
                        <a:rPr lang="en-US" dirty="0"/>
                        <a:t>OPCODE (7 bits)</a:t>
                      </a:r>
                    </a:p>
                  </a:txBody>
                  <a:tcPr/>
                </a:tc>
                <a:tc>
                  <a:txBody>
                    <a:bodyPr/>
                    <a:lstStyle/>
                    <a:p>
                      <a:r>
                        <a:rPr lang="en-US" dirty="0"/>
                        <a:t>Func3</a:t>
                      </a:r>
                    </a:p>
                  </a:txBody>
                  <a:tcPr/>
                </a:tc>
                <a:tc>
                  <a:txBody>
                    <a:bodyPr/>
                    <a:lstStyle/>
                    <a:p>
                      <a:r>
                        <a:rPr lang="en-US" dirty="0"/>
                        <a:t>Func7</a:t>
                      </a:r>
                    </a:p>
                  </a:txBody>
                  <a:tcPr/>
                </a:tc>
                <a:extLst>
                  <a:ext uri="{0D108BD9-81ED-4DB2-BD59-A6C34878D82A}">
                    <a16:rowId xmlns:a16="http://schemas.microsoft.com/office/drawing/2014/main" val="188179200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7"/>
        <p:cNvGrpSpPr/>
        <p:nvPr/>
      </p:nvGrpSpPr>
      <p:grpSpPr>
        <a:xfrm>
          <a:off x="0" y="0"/>
          <a:ext cx="0" cy="0"/>
          <a:chOff x="0" y="0"/>
          <a:chExt cx="0" cy="0"/>
        </a:xfrm>
      </p:grpSpPr>
      <p:sp>
        <p:nvSpPr>
          <p:cNvPr id="198" name="Google Shape;19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99" name="Google Shape;199;p15"/>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Execute Stage (EX)</a:t>
            </a:r>
            <a:endParaRPr/>
          </a:p>
        </p:txBody>
      </p:sp>
      <p:sp>
        <p:nvSpPr>
          <p:cNvPr id="200" name="Google Shape;200;p15"/>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Perform computations once operands are ready</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Units in the core:</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ALU(s):</a:t>
            </a:r>
            <a:r>
              <a:rPr lang="en-US" sz="2800">
                <a:solidFill>
                  <a:srgbClr val="242424"/>
                </a:solidFill>
              </a:rPr>
              <a:t> arithmetic and logic operations</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MUL/DIV units:</a:t>
            </a:r>
            <a:r>
              <a:rPr lang="en-US" sz="2800">
                <a:solidFill>
                  <a:srgbClr val="242424"/>
                </a:solidFill>
              </a:rPr>
              <a:t> multiplication and division</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Load Unit:</a:t>
            </a:r>
            <a:r>
              <a:rPr lang="en-US" sz="2800">
                <a:solidFill>
                  <a:srgbClr val="242424"/>
                </a:solidFill>
              </a:rPr>
              <a:t> calculates addresses for load instructions</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Store Unit:</a:t>
            </a:r>
            <a:r>
              <a:rPr lang="en-US" sz="2800">
                <a:solidFill>
                  <a:srgbClr val="242424"/>
                </a:solidFill>
              </a:rPr>
              <a:t> calculates addresses for store instructions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Having separate Load/Store Units allows memory addresses and arithmetic to be processed at the same time</a:t>
            </a:r>
            <a:endParaRPr/>
          </a:p>
          <a:p>
            <a:pPr marL="228600" lvl="0" indent="-108718"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201" name="Google Shape;201;p15"/>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07" name="Google Shape;207;p16"/>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Common Data Bus (CDB)</a:t>
            </a:r>
            <a:endParaRPr/>
          </a:p>
        </p:txBody>
      </p:sp>
      <p:sp>
        <p:nvSpPr>
          <p:cNvPr id="208" name="Google Shape;208;p16"/>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Broadcasts results from execution units</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Carries </a:t>
            </a:r>
            <a:r>
              <a:rPr lang="en-US" sz="2800" b="1">
                <a:solidFill>
                  <a:srgbClr val="242424"/>
                </a:solidFill>
              </a:rPr>
              <a:t>value + destination PRF ID + ROB index</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Stores the value into the correct PRF entry and sets its </a:t>
            </a:r>
            <a:r>
              <a:rPr lang="en-US" sz="2800" b="1">
                <a:solidFill>
                  <a:srgbClr val="242424"/>
                </a:solidFill>
              </a:rPr>
              <a:t>valid bit = 1</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Since RS checks PRF valid bits, this makes waiting operands become ready automatically</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Lets the ROB mark the instruction as completed (using its ROB index)</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ALU / MUL / DIV:</a:t>
            </a:r>
            <a:r>
              <a:rPr lang="en-US" sz="2800">
                <a:solidFill>
                  <a:srgbClr val="242424"/>
                </a:solidFill>
              </a:rPr>
              <a:t> broadcast result value + dest PRF ID + ROB index</a:t>
            </a:r>
            <a:endParaRPr sz="2800">
              <a:solidFill>
                <a:srgbClr val="242424"/>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Load:</a:t>
            </a:r>
            <a:r>
              <a:rPr lang="en-US" sz="2800">
                <a:solidFill>
                  <a:srgbClr val="242424"/>
                </a:solidFill>
              </a:rPr>
              <a:t> memory returns data → then broadcast on CDB with dest PRF ID + ROB index</a:t>
            </a:r>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Store:</a:t>
            </a:r>
            <a:r>
              <a:rPr lang="en-US" sz="2800">
                <a:solidFill>
                  <a:srgbClr val="242424"/>
                </a:solidFill>
              </a:rPr>
              <a:t> does </a:t>
            </a:r>
            <a:r>
              <a:rPr lang="en-US" sz="2800" b="1">
                <a:solidFill>
                  <a:srgbClr val="242424"/>
                </a:solidFill>
              </a:rPr>
              <a:t>not</a:t>
            </a:r>
            <a:r>
              <a:rPr lang="en-US" sz="2800">
                <a:solidFill>
                  <a:srgbClr val="242424"/>
                </a:solidFill>
              </a:rPr>
              <a:t> use CDB (address/data go to store buffers instead)</a:t>
            </a:r>
            <a:endParaRPr/>
          </a:p>
          <a:p>
            <a:pPr marL="228600" lvl="0" indent="-120319" algn="l" rtl="0">
              <a:lnSpc>
                <a:spcPct val="120000"/>
              </a:lnSpc>
              <a:spcBef>
                <a:spcPts val="1000"/>
              </a:spcBef>
              <a:spcAft>
                <a:spcPts val="0"/>
              </a:spcAft>
              <a:buClr>
                <a:schemeClr val="dk1"/>
              </a:buClr>
              <a:buSzPct val="87000"/>
              <a:buFont typeface="Arial"/>
              <a:buNone/>
            </a:pPr>
            <a:endParaRPr sz="2800">
              <a:solidFill>
                <a:srgbClr val="242424"/>
              </a:solidFill>
            </a:endParaRPr>
          </a:p>
          <a:p>
            <a:pPr marL="228600" lvl="0" indent="-120319" algn="l" rtl="0">
              <a:lnSpc>
                <a:spcPct val="120000"/>
              </a:lnSpc>
              <a:spcBef>
                <a:spcPts val="1000"/>
              </a:spcBef>
              <a:spcAft>
                <a:spcPts val="0"/>
              </a:spcAft>
              <a:buClr>
                <a:schemeClr val="dk1"/>
              </a:buClr>
              <a:buSzPct val="87000"/>
              <a:buFont typeface="Arial"/>
              <a:buNone/>
            </a:pPr>
            <a:endParaRPr sz="2800">
              <a:solidFill>
                <a:srgbClr val="242424"/>
              </a:solidFill>
            </a:endParaRPr>
          </a:p>
          <a:p>
            <a:pPr marL="228600" lvl="0" indent="-120319"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209" name="Google Shape;209;p16"/>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3"/>
        <p:cNvGrpSpPr/>
        <p:nvPr/>
      </p:nvGrpSpPr>
      <p:grpSpPr>
        <a:xfrm>
          <a:off x="0" y="0"/>
          <a:ext cx="0" cy="0"/>
          <a:chOff x="0" y="0"/>
          <a:chExt cx="0" cy="0"/>
        </a:xfrm>
      </p:grpSpPr>
      <p:sp>
        <p:nvSpPr>
          <p:cNvPr id="214" name="Google Shape;214;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15" name="Google Shape;215;p17"/>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Finished Load Buffer (FLB)</a:t>
            </a:r>
            <a:endParaRPr/>
          </a:p>
        </p:txBody>
      </p:sp>
      <p:sp>
        <p:nvSpPr>
          <p:cNvPr id="216" name="Google Shape;216;p17"/>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120000"/>
              </a:lnSpc>
              <a:spcBef>
                <a:spcPts val="0"/>
              </a:spcBef>
              <a:spcAft>
                <a:spcPts val="0"/>
              </a:spcAft>
              <a:buClr>
                <a:srgbClr val="242424"/>
              </a:buClr>
              <a:buSzPts val="2436"/>
              <a:buFont typeface="Arial"/>
              <a:buChar char="•"/>
            </a:pPr>
            <a:r>
              <a:rPr lang="en-US" sz="2800">
                <a:solidFill>
                  <a:srgbClr val="242424"/>
                </a:solidFill>
              </a:rPr>
              <a:t>Holds load instructions after address calculation, while waiting for memory data</a:t>
            </a:r>
            <a:endParaRPr>
              <a:solidFill>
                <a:srgbClr val="000000"/>
              </a:solidFill>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Stores address, destination PRF ID, and ROB index</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When memory responds, data is placed into the FLB entry</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Then broadcast on CDB → updates PRF and ROB, wakes up RS</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Acts as a waiting area to hide memory latency</a:t>
            </a:r>
            <a:endParaRPr/>
          </a:p>
          <a:p>
            <a:pPr marL="228600" lvl="0" indent="-73914" algn="l" rtl="0">
              <a:lnSpc>
                <a:spcPct val="120000"/>
              </a:lnSpc>
              <a:spcBef>
                <a:spcPts val="1000"/>
              </a:spcBef>
              <a:spcAft>
                <a:spcPts val="0"/>
              </a:spcAft>
              <a:buClr>
                <a:schemeClr val="dk1"/>
              </a:buClr>
              <a:buSzPts val="2436"/>
              <a:buFont typeface="Arial"/>
              <a:buNone/>
            </a:pPr>
            <a:endParaRPr sz="2800">
              <a:solidFill>
                <a:srgbClr val="242424"/>
              </a:solidFill>
            </a:endParaRPr>
          </a:p>
        </p:txBody>
      </p:sp>
      <p:cxnSp>
        <p:nvCxnSpPr>
          <p:cNvPr id="217" name="Google Shape;217;p17"/>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3" name="Table 2">
            <a:extLst>
              <a:ext uri="{FF2B5EF4-FFF2-40B4-BE49-F238E27FC236}">
                <a16:creationId xmlns:a16="http://schemas.microsoft.com/office/drawing/2014/main" id="{9E5B1430-00D4-EC8A-389E-B4B2C6BF162D}"/>
              </a:ext>
            </a:extLst>
          </p:cNvPr>
          <p:cNvGraphicFramePr>
            <a:graphicFrameLocks noGrp="1"/>
          </p:cNvGraphicFramePr>
          <p:nvPr>
            <p:extLst>
              <p:ext uri="{D42A27DB-BD31-4B8C-83A1-F6EECF244321}">
                <p14:modId xmlns:p14="http://schemas.microsoft.com/office/powerpoint/2010/main" val="1478376896"/>
              </p:ext>
            </p:extLst>
          </p:nvPr>
        </p:nvGraphicFramePr>
        <p:xfrm>
          <a:off x="2011680" y="722376"/>
          <a:ext cx="8168640" cy="370840"/>
        </p:xfrm>
        <a:graphic>
          <a:graphicData uri="http://schemas.openxmlformats.org/drawingml/2006/table">
            <a:tbl>
              <a:tblPr firstRow="1" bandRow="1">
                <a:tableStyleId>{3E6DA92F-FBE2-4837-A622-D66B1CC28E12}</a:tableStyleId>
              </a:tblPr>
              <a:tblGrid>
                <a:gridCol w="1633728">
                  <a:extLst>
                    <a:ext uri="{9D8B030D-6E8A-4147-A177-3AD203B41FA5}">
                      <a16:colId xmlns:a16="http://schemas.microsoft.com/office/drawing/2014/main" val="2085411129"/>
                    </a:ext>
                  </a:extLst>
                </a:gridCol>
                <a:gridCol w="1633728">
                  <a:extLst>
                    <a:ext uri="{9D8B030D-6E8A-4147-A177-3AD203B41FA5}">
                      <a16:colId xmlns:a16="http://schemas.microsoft.com/office/drawing/2014/main" val="2686773933"/>
                    </a:ext>
                  </a:extLst>
                </a:gridCol>
                <a:gridCol w="1633728">
                  <a:extLst>
                    <a:ext uri="{9D8B030D-6E8A-4147-A177-3AD203B41FA5}">
                      <a16:colId xmlns:a16="http://schemas.microsoft.com/office/drawing/2014/main" val="3847720745"/>
                    </a:ext>
                  </a:extLst>
                </a:gridCol>
                <a:gridCol w="1633728">
                  <a:extLst>
                    <a:ext uri="{9D8B030D-6E8A-4147-A177-3AD203B41FA5}">
                      <a16:colId xmlns:a16="http://schemas.microsoft.com/office/drawing/2014/main" val="3302707046"/>
                    </a:ext>
                  </a:extLst>
                </a:gridCol>
                <a:gridCol w="1633728">
                  <a:extLst>
                    <a:ext uri="{9D8B030D-6E8A-4147-A177-3AD203B41FA5}">
                      <a16:colId xmlns:a16="http://schemas.microsoft.com/office/drawing/2014/main" val="4100865880"/>
                    </a:ext>
                  </a:extLst>
                </a:gridCol>
              </a:tblGrid>
              <a:tr h="370840">
                <a:tc>
                  <a:txBody>
                    <a:bodyPr/>
                    <a:lstStyle/>
                    <a:p>
                      <a:r>
                        <a:rPr lang="en-US" dirty="0"/>
                        <a:t>Address(32 bits)</a:t>
                      </a:r>
                    </a:p>
                  </a:txBody>
                  <a:tcPr/>
                </a:tc>
                <a:tc>
                  <a:txBody>
                    <a:bodyPr/>
                    <a:lstStyle/>
                    <a:p>
                      <a:r>
                        <a:rPr lang="en-US" dirty="0"/>
                        <a:t>Data(32 bits)</a:t>
                      </a:r>
                    </a:p>
                  </a:txBody>
                  <a:tcPr/>
                </a:tc>
                <a:tc>
                  <a:txBody>
                    <a:bodyPr/>
                    <a:lstStyle/>
                    <a:p>
                      <a:r>
                        <a:rPr lang="en-US" dirty="0" err="1"/>
                        <a:t>DataReady</a:t>
                      </a:r>
                      <a:r>
                        <a:rPr lang="en-US" dirty="0"/>
                        <a:t>(1 bit)</a:t>
                      </a:r>
                    </a:p>
                  </a:txBody>
                  <a:tcPr/>
                </a:tc>
                <a:tc>
                  <a:txBody>
                    <a:bodyPr/>
                    <a:lstStyle/>
                    <a:p>
                      <a:r>
                        <a:rPr lang="en-US" dirty="0"/>
                        <a:t>RD PRF_ID</a:t>
                      </a:r>
                    </a:p>
                  </a:txBody>
                  <a:tcPr/>
                </a:tc>
                <a:tc>
                  <a:txBody>
                    <a:bodyPr/>
                    <a:lstStyle/>
                    <a:p>
                      <a:r>
                        <a:rPr lang="en-US" dirty="0"/>
                        <a:t>ROB_INDEX</a:t>
                      </a:r>
                    </a:p>
                  </a:txBody>
                  <a:tcPr/>
                </a:tc>
                <a:extLst>
                  <a:ext uri="{0D108BD9-81ED-4DB2-BD59-A6C34878D82A}">
                    <a16:rowId xmlns:a16="http://schemas.microsoft.com/office/drawing/2014/main" val="156130387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cxnSp>
        <p:nvCxnSpPr>
          <p:cNvPr id="222" name="Google Shape;222;p18"/>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223" name="Google Shape;223;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24" name="Google Shape;224;p18"/>
          <p:cNvSpPr txBox="1">
            <a:spLocks noGrp="1"/>
          </p:cNvSpPr>
          <p:nvPr>
            <p:ph type="title"/>
          </p:nvPr>
        </p:nvSpPr>
        <p:spPr>
          <a:xfrm>
            <a:off x="640080" y="1302091"/>
            <a:ext cx="3291840" cy="2770216"/>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400"/>
              <a:buFont typeface="Play"/>
              <a:buNone/>
            </a:pPr>
            <a:r>
              <a:rPr lang="en-US" sz="4400"/>
              <a:t>Finished Load Buffer (FLB) Algorithm </a:t>
            </a:r>
            <a:endParaRPr/>
          </a:p>
        </p:txBody>
      </p:sp>
      <p:cxnSp>
        <p:nvCxnSpPr>
          <p:cNvPr id="225" name="Google Shape;225;p18"/>
          <p:cNvCxnSpPr/>
          <p:nvPr/>
        </p:nvCxnSpPr>
        <p:spPr>
          <a:xfrm>
            <a:off x="713232" y="4459606"/>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226" name="Google Shape;226;p18" descr="A diagram of a flowchart&#10;&#10;AI-generated content may be incorrect."/>
          <p:cNvPicPr preferRelativeResize="0">
            <a:picLocks noGrp="1"/>
          </p:cNvPicPr>
          <p:nvPr>
            <p:ph type="body" idx="1"/>
          </p:nvPr>
        </p:nvPicPr>
        <p:blipFill rotWithShape="1">
          <a:blip r:embed="rId3">
            <a:alphaModFix/>
          </a:blip>
          <a:srcRect/>
          <a:stretch/>
        </p:blipFill>
        <p:spPr>
          <a:xfrm>
            <a:off x="4286700" y="0"/>
            <a:ext cx="7905300" cy="6858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0"/>
        <p:cNvGrpSpPr/>
        <p:nvPr/>
      </p:nvGrpSpPr>
      <p:grpSpPr>
        <a:xfrm>
          <a:off x="0" y="0"/>
          <a:ext cx="0" cy="0"/>
          <a:chOff x="0" y="0"/>
          <a:chExt cx="0" cy="0"/>
        </a:xfrm>
      </p:grpSpPr>
      <p:sp>
        <p:nvSpPr>
          <p:cNvPr id="231" name="Google Shape;231;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32" name="Google Shape;232;p19"/>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Finished Store Buffer (FSB) </a:t>
            </a:r>
            <a:endParaRPr/>
          </a:p>
        </p:txBody>
      </p:sp>
      <p:sp>
        <p:nvSpPr>
          <p:cNvPr id="233" name="Google Shape;233;p19"/>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925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Holds store instructions after address calculation</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Stores address, store data (from PRF), and ROB index</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Performs </a:t>
            </a:r>
            <a:r>
              <a:rPr lang="en-US" sz="2800" b="1">
                <a:solidFill>
                  <a:srgbClr val="242424"/>
                </a:solidFill>
              </a:rPr>
              <a:t>address alias checks</a:t>
            </a:r>
            <a:r>
              <a:rPr lang="en-US" sz="2800">
                <a:solidFill>
                  <a:srgbClr val="242424"/>
                </a:solidFill>
              </a:rPr>
              <a:t> against younger loads to detect hazards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Ensures stores don’t write memory until they are safe and at commit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If a conflict is found (e.g., younger load executed early with same address) → flush pipeline to maintain correctness</a:t>
            </a:r>
            <a:endParaRPr/>
          </a:p>
          <a:p>
            <a:pPr marL="228600" lvl="0" indent="-85515"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234" name="Google Shape;234;p19"/>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2" name="Table 1">
            <a:extLst>
              <a:ext uri="{FF2B5EF4-FFF2-40B4-BE49-F238E27FC236}">
                <a16:creationId xmlns:a16="http://schemas.microsoft.com/office/drawing/2014/main" id="{60D4B624-79C3-14D2-2C0F-6FD3D70ED983}"/>
              </a:ext>
            </a:extLst>
          </p:cNvPr>
          <p:cNvGraphicFramePr>
            <a:graphicFrameLocks noGrp="1"/>
          </p:cNvGraphicFramePr>
          <p:nvPr>
            <p:extLst>
              <p:ext uri="{D42A27DB-BD31-4B8C-83A1-F6EECF244321}">
                <p14:modId xmlns:p14="http://schemas.microsoft.com/office/powerpoint/2010/main" val="1452121055"/>
              </p:ext>
            </p:extLst>
          </p:nvPr>
        </p:nvGraphicFramePr>
        <p:xfrm>
          <a:off x="2011680" y="742696"/>
          <a:ext cx="8168640" cy="370840"/>
        </p:xfrm>
        <a:graphic>
          <a:graphicData uri="http://schemas.openxmlformats.org/drawingml/2006/table">
            <a:tbl>
              <a:tblPr firstRow="1" bandRow="1">
                <a:tableStyleId>{3E6DA92F-FBE2-4837-A622-D66B1CC28E12}</a:tableStyleId>
              </a:tblPr>
              <a:tblGrid>
                <a:gridCol w="2042160">
                  <a:extLst>
                    <a:ext uri="{9D8B030D-6E8A-4147-A177-3AD203B41FA5}">
                      <a16:colId xmlns:a16="http://schemas.microsoft.com/office/drawing/2014/main" val="1544326830"/>
                    </a:ext>
                  </a:extLst>
                </a:gridCol>
                <a:gridCol w="2042160">
                  <a:extLst>
                    <a:ext uri="{9D8B030D-6E8A-4147-A177-3AD203B41FA5}">
                      <a16:colId xmlns:a16="http://schemas.microsoft.com/office/drawing/2014/main" val="3435033150"/>
                    </a:ext>
                  </a:extLst>
                </a:gridCol>
                <a:gridCol w="2042160">
                  <a:extLst>
                    <a:ext uri="{9D8B030D-6E8A-4147-A177-3AD203B41FA5}">
                      <a16:colId xmlns:a16="http://schemas.microsoft.com/office/drawing/2014/main" val="1670361594"/>
                    </a:ext>
                  </a:extLst>
                </a:gridCol>
                <a:gridCol w="2042160">
                  <a:extLst>
                    <a:ext uri="{9D8B030D-6E8A-4147-A177-3AD203B41FA5}">
                      <a16:colId xmlns:a16="http://schemas.microsoft.com/office/drawing/2014/main" val="117646778"/>
                    </a:ext>
                  </a:extLst>
                </a:gridCol>
              </a:tblGrid>
              <a:tr h="370840">
                <a:tc>
                  <a:txBody>
                    <a:bodyPr/>
                    <a:lstStyle/>
                    <a:p>
                      <a:pPr lvl="0">
                        <a:buNone/>
                      </a:pPr>
                      <a:r>
                        <a:rPr lang="en-US" dirty="0"/>
                        <a:t>Address(32 bits)</a:t>
                      </a:r>
                    </a:p>
                  </a:txBody>
                  <a:tcPr/>
                </a:tc>
                <a:tc>
                  <a:txBody>
                    <a:bodyPr/>
                    <a:lstStyle/>
                    <a:p>
                      <a:r>
                        <a:rPr lang="en-US" dirty="0"/>
                        <a:t>Data(32 bits)</a:t>
                      </a:r>
                    </a:p>
                  </a:txBody>
                  <a:tcPr/>
                </a:tc>
                <a:tc>
                  <a:txBody>
                    <a:bodyPr/>
                    <a:lstStyle/>
                    <a:p>
                      <a:r>
                        <a:rPr lang="en-US" dirty="0" err="1"/>
                        <a:t>DataReady</a:t>
                      </a:r>
                      <a:r>
                        <a:rPr lang="en-US" dirty="0"/>
                        <a:t>(1 bit)</a:t>
                      </a:r>
                    </a:p>
                  </a:txBody>
                  <a:tcPr/>
                </a:tc>
                <a:tc>
                  <a:txBody>
                    <a:bodyPr/>
                    <a:lstStyle/>
                    <a:p>
                      <a:r>
                        <a:rPr lang="en-US" dirty="0"/>
                        <a:t>ROB_INDEX</a:t>
                      </a:r>
                    </a:p>
                  </a:txBody>
                  <a:tcPr/>
                </a:tc>
                <a:extLst>
                  <a:ext uri="{0D108BD9-81ED-4DB2-BD59-A6C34878D82A}">
                    <a16:rowId xmlns:a16="http://schemas.microsoft.com/office/drawing/2014/main" val="83622388"/>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8"/>
        <p:cNvGrpSpPr/>
        <p:nvPr/>
      </p:nvGrpSpPr>
      <p:grpSpPr>
        <a:xfrm>
          <a:off x="0" y="0"/>
          <a:ext cx="0" cy="0"/>
          <a:chOff x="0" y="0"/>
          <a:chExt cx="0" cy="0"/>
        </a:xfrm>
      </p:grpSpPr>
      <p:cxnSp>
        <p:nvCxnSpPr>
          <p:cNvPr id="239" name="Google Shape;239;p20"/>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240" name="Google Shape;24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41" name="Google Shape;241;p20"/>
          <p:cNvSpPr txBox="1">
            <a:spLocks noGrp="1"/>
          </p:cNvSpPr>
          <p:nvPr>
            <p:ph type="title"/>
          </p:nvPr>
        </p:nvSpPr>
        <p:spPr>
          <a:xfrm>
            <a:off x="640080" y="1434438"/>
            <a:ext cx="2983229" cy="261297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100"/>
              <a:buFont typeface="Play"/>
              <a:buNone/>
            </a:pPr>
            <a:r>
              <a:rPr lang="en-US" sz="4100"/>
              <a:t>Finished Store Buffer (FSB) Algorithm</a:t>
            </a:r>
            <a:endParaRPr/>
          </a:p>
        </p:txBody>
      </p:sp>
      <p:pic>
        <p:nvPicPr>
          <p:cNvPr id="242" name="Google Shape;242;p20" descr="A diagram of a conflict&#10;&#10;AI-generated content may be incorrect."/>
          <p:cNvPicPr preferRelativeResize="0"/>
          <p:nvPr/>
        </p:nvPicPr>
        <p:blipFill rotWithShape="1">
          <a:blip r:embed="rId3">
            <a:alphaModFix/>
          </a:blip>
          <a:srcRect/>
          <a:stretch/>
        </p:blipFill>
        <p:spPr>
          <a:xfrm>
            <a:off x="5909800" y="4675"/>
            <a:ext cx="6282201" cy="6858001"/>
          </a:xfrm>
          <a:prstGeom prst="rect">
            <a:avLst/>
          </a:prstGeom>
          <a:noFill/>
          <a:ln>
            <a:noFill/>
          </a:ln>
        </p:spPr>
      </p:pic>
      <p:cxnSp>
        <p:nvCxnSpPr>
          <p:cNvPr id="243" name="Google Shape;243;p20"/>
          <p:cNvCxnSpPr/>
          <p:nvPr/>
        </p:nvCxnSpPr>
        <p:spPr>
          <a:xfrm rot="10800000" flipH="1">
            <a:off x="672303" y="4862309"/>
            <a:ext cx="1698300" cy="1020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8"/>
        <p:cNvGrpSpPr/>
        <p:nvPr/>
      </p:nvGrpSpPr>
      <p:grpSpPr>
        <a:xfrm>
          <a:off x="0" y="0"/>
          <a:ext cx="0" cy="0"/>
          <a:chOff x="0" y="0"/>
          <a:chExt cx="0" cy="0"/>
        </a:xfrm>
      </p:grpSpPr>
      <p:sp>
        <p:nvSpPr>
          <p:cNvPr id="99" name="Google Shape;99;p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00" name="Google Shape;100;p2"/>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Introduction - What is an Out-of-Order Execution?</a:t>
            </a:r>
            <a:endParaRPr/>
          </a:p>
        </p:txBody>
      </p:sp>
      <p:sp>
        <p:nvSpPr>
          <p:cNvPr id="101" name="Google Shape;101;p2"/>
          <p:cNvSpPr txBox="1">
            <a:spLocks noGrp="1"/>
          </p:cNvSpPr>
          <p:nvPr>
            <p:ph type="body" idx="1"/>
          </p:nvPr>
        </p:nvSpPr>
        <p:spPr>
          <a:xfrm>
            <a:off x="640080" y="2761673"/>
            <a:ext cx="10890929" cy="3536241"/>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rgbClr val="242424"/>
              </a:buClr>
              <a:buSzPct val="86999"/>
              <a:buFont typeface="Arial"/>
              <a:buChar char="•"/>
            </a:pPr>
            <a:r>
              <a:rPr lang="en-US" sz="9600">
                <a:solidFill>
                  <a:srgbClr val="242424"/>
                </a:solidFill>
              </a:rPr>
              <a:t>Dynamically reorders instructions</a:t>
            </a:r>
            <a:endParaRPr sz="9600" b="1"/>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Executes ready instructions regardless of program order</a:t>
            </a:r>
            <a:endParaRPr sz="9600"/>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Reduces idle time, improves CPU efficiency</a:t>
            </a:r>
            <a:endParaRPr sz="9600"/>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Key to modern high-performance processors</a:t>
            </a:r>
            <a:endParaRPr sz="9600">
              <a:solidFill>
                <a:srgbClr val="242424"/>
              </a:solidFill>
            </a:endParaRPr>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Instructions may </a:t>
            </a:r>
            <a:r>
              <a:rPr lang="en-US" sz="9600" b="1">
                <a:solidFill>
                  <a:srgbClr val="242424"/>
                </a:solidFill>
              </a:rPr>
              <a:t>execute out of program order</a:t>
            </a:r>
            <a:endParaRPr sz="9600">
              <a:solidFill>
                <a:srgbClr val="242424"/>
              </a:solidFill>
            </a:endParaRPr>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Results are </a:t>
            </a:r>
            <a:r>
              <a:rPr lang="en-US" sz="9600" b="1">
                <a:solidFill>
                  <a:srgbClr val="242424"/>
                </a:solidFill>
              </a:rPr>
              <a:t>committed in order</a:t>
            </a:r>
            <a:endParaRPr sz="9600"/>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Program correctness is preserved</a:t>
            </a:r>
            <a:endParaRPr sz="9600"/>
          </a:p>
          <a:p>
            <a:pPr marL="228600" lvl="0" indent="-137445" algn="l" rtl="0">
              <a:lnSpc>
                <a:spcPct val="120000"/>
              </a:lnSpc>
              <a:spcBef>
                <a:spcPts val="1000"/>
              </a:spcBef>
              <a:spcAft>
                <a:spcPts val="0"/>
              </a:spcAft>
              <a:buClr>
                <a:schemeClr val="dk1"/>
              </a:buClr>
              <a:buSzPct val="86999"/>
              <a:buFont typeface="Arial"/>
              <a:buNone/>
            </a:pPr>
            <a:endParaRPr sz="6600">
              <a:solidFill>
                <a:srgbClr val="242424"/>
              </a:solidFill>
            </a:endParaRPr>
          </a:p>
          <a:p>
            <a:pPr marL="228600" lvl="0" indent="-178879" algn="l" rtl="0">
              <a:lnSpc>
                <a:spcPct val="120000"/>
              </a:lnSpc>
              <a:spcBef>
                <a:spcPts val="1000"/>
              </a:spcBef>
              <a:spcAft>
                <a:spcPts val="0"/>
              </a:spcAft>
              <a:buClr>
                <a:schemeClr val="dk1"/>
              </a:buClr>
              <a:buSzPct val="87000"/>
              <a:buFont typeface="Arial"/>
              <a:buNone/>
            </a:pPr>
            <a:endParaRPr sz="3600" b="1">
              <a:solidFill>
                <a:srgbClr val="242424"/>
              </a:solidFill>
            </a:endParaRPr>
          </a:p>
          <a:p>
            <a:pPr marL="0" lvl="0" indent="0" algn="l" rtl="0">
              <a:lnSpc>
                <a:spcPct val="120000"/>
              </a:lnSpc>
              <a:spcBef>
                <a:spcPts val="1000"/>
              </a:spcBef>
              <a:spcAft>
                <a:spcPts val="0"/>
              </a:spcAft>
              <a:buClr>
                <a:schemeClr val="dk1"/>
              </a:buClr>
              <a:buSzPct val="87000"/>
              <a:buNone/>
            </a:pPr>
            <a:endParaRPr sz="3200" b="1">
              <a:solidFill>
                <a:srgbClr val="242424"/>
              </a:solidFill>
            </a:endParaRPr>
          </a:p>
          <a:p>
            <a:pPr marL="228600" lvl="0" indent="-207883"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a:br>
            <a:endParaRPr/>
          </a:p>
        </p:txBody>
      </p:sp>
      <p:cxnSp>
        <p:nvCxnSpPr>
          <p:cNvPr id="102" name="Google Shape;102;p2"/>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47"/>
        <p:cNvGrpSpPr/>
        <p:nvPr/>
      </p:nvGrpSpPr>
      <p:grpSpPr>
        <a:xfrm>
          <a:off x="0" y="0"/>
          <a:ext cx="0" cy="0"/>
          <a:chOff x="0" y="0"/>
          <a:chExt cx="0" cy="0"/>
        </a:xfrm>
      </p:grpSpPr>
      <p:sp>
        <p:nvSpPr>
          <p:cNvPr id="248" name="Google Shape;248;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49" name="Google Shape;249;p21"/>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Flushing Algorithm</a:t>
            </a:r>
            <a:endParaRPr/>
          </a:p>
        </p:txBody>
      </p:sp>
      <p:sp>
        <p:nvSpPr>
          <p:cNvPr id="250" name="Google Shape;250;p21"/>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700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Identify the mis-speculated store’s </a:t>
            </a:r>
            <a:r>
              <a:rPr lang="en-US" sz="2800" b="1">
                <a:solidFill>
                  <a:srgbClr val="242424"/>
                </a:solidFill>
              </a:rPr>
              <a:t>ROB index</a:t>
            </a:r>
            <a:r>
              <a:rPr lang="en-US" sz="2800">
                <a:solidFill>
                  <a:srgbClr val="242424"/>
                </a:solidFill>
              </a:rPr>
              <a:t>.</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b="1">
                <a:solidFill>
                  <a:srgbClr val="242424"/>
                </a:solidFill>
              </a:rPr>
              <a:t>Flush all instructions</a:t>
            </a:r>
            <a:r>
              <a:rPr lang="en-US" sz="2800">
                <a:solidFill>
                  <a:srgbClr val="242424"/>
                </a:solidFill>
              </a:rPr>
              <a:t> in pipeline with </a:t>
            </a:r>
            <a:r>
              <a:rPr lang="en-US" sz="2800">
                <a:solidFill>
                  <a:srgbClr val="242424"/>
                </a:solidFill>
                <a:latin typeface="Consolas"/>
                <a:ea typeface="Consolas"/>
                <a:cs typeface="Consolas"/>
                <a:sym typeface="Consolas"/>
              </a:rPr>
              <a:t>ROB_index ≥ bad_store_index</a:t>
            </a:r>
            <a:r>
              <a:rPr lang="en-US" sz="2800">
                <a:solidFill>
                  <a:srgbClr val="242424"/>
                </a:solidFill>
              </a:rPr>
              <a:t>:</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Reservation Stations (clear affected entries)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FLB (remove younger loads)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FSB (remove younger stores)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ROB (clear younger entries)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Reset pipeline fetch to the correct PC after the last committed instruction.</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Resume execution with correct ordering.</a:t>
            </a:r>
            <a:endParaRPr/>
          </a:p>
          <a:p>
            <a:pPr marL="228600" lvl="0" indent="-120319" algn="l" rtl="0">
              <a:lnSpc>
                <a:spcPct val="120000"/>
              </a:lnSpc>
              <a:spcBef>
                <a:spcPts val="1000"/>
              </a:spcBef>
              <a:spcAft>
                <a:spcPts val="0"/>
              </a:spcAft>
              <a:buClr>
                <a:schemeClr val="dk1"/>
              </a:buClr>
              <a:buSzPct val="87000"/>
              <a:buFont typeface="Arial"/>
              <a:buNone/>
            </a:pPr>
            <a:endParaRPr sz="2800" b="1">
              <a:solidFill>
                <a:srgbClr val="242424"/>
              </a:solidFill>
            </a:endParaRPr>
          </a:p>
        </p:txBody>
      </p:sp>
      <p:cxnSp>
        <p:nvCxnSpPr>
          <p:cNvPr id="251" name="Google Shape;251;p21"/>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5"/>
        <p:cNvGrpSpPr/>
        <p:nvPr/>
      </p:nvGrpSpPr>
      <p:grpSpPr>
        <a:xfrm>
          <a:off x="0" y="0"/>
          <a:ext cx="0" cy="0"/>
          <a:chOff x="0" y="0"/>
          <a:chExt cx="0" cy="0"/>
        </a:xfrm>
      </p:grpSpPr>
      <p:sp>
        <p:nvSpPr>
          <p:cNvPr id="256" name="Google Shape;256;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57" name="Google Shape;257;p22"/>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Completed Store Buffer (CSB)</a:t>
            </a:r>
            <a:endParaRPr/>
          </a:p>
        </p:txBody>
      </p:sp>
      <p:sp>
        <p:nvSpPr>
          <p:cNvPr id="258" name="Google Shape;258;p22"/>
          <p:cNvSpPr txBox="1">
            <a:spLocks noGrp="1"/>
          </p:cNvSpPr>
          <p:nvPr>
            <p:ph type="body" idx="1"/>
          </p:nvPr>
        </p:nvSpPr>
        <p:spPr>
          <a:xfrm>
            <a:off x="701040" y="2639753"/>
            <a:ext cx="11083969" cy="3648001"/>
          </a:xfrm>
          <a:prstGeom prst="rect">
            <a:avLst/>
          </a:prstGeom>
          <a:noFill/>
          <a:ln>
            <a:noFill/>
          </a:ln>
        </p:spPr>
        <p:txBody>
          <a:bodyPr spcFirstLastPara="1" wrap="square" lIns="91425" tIns="45700" rIns="91425" bIns="45700" anchor="t" anchorCtr="0">
            <a:normAutofit fontScale="775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2800">
                <a:solidFill>
                  <a:srgbClr val="242424"/>
                </a:solidFill>
              </a:rPr>
              <a:t>Holds stores that have </a:t>
            </a:r>
            <a:r>
              <a:rPr lang="en-US" sz="2800" b="1">
                <a:solidFill>
                  <a:srgbClr val="242424"/>
                </a:solidFill>
              </a:rPr>
              <a:t>passed all FSB checks</a:t>
            </a:r>
            <a:r>
              <a:rPr lang="en-US" sz="2800">
                <a:solidFill>
                  <a:srgbClr val="242424"/>
                </a:solidFill>
              </a:rPr>
              <a:t> (safe to commit)</a:t>
            </a:r>
            <a:endParaRPr/>
          </a:p>
          <a:p>
            <a:pPr marL="228600" lvl="0" indent="-228627" algn="l" rtl="0">
              <a:lnSpc>
                <a:spcPct val="120000"/>
              </a:lnSpc>
              <a:spcBef>
                <a:spcPts val="1000"/>
              </a:spcBef>
              <a:spcAft>
                <a:spcPts val="0"/>
              </a:spcAft>
              <a:buClr>
                <a:srgbClr val="242424"/>
              </a:buClr>
              <a:buSzPct val="87000"/>
              <a:buFont typeface="Arial"/>
              <a:buChar char="•"/>
            </a:pPr>
            <a:r>
              <a:rPr lang="en-US" sz="3100">
                <a:solidFill>
                  <a:srgbClr val="242424"/>
                </a:solidFill>
              </a:rPr>
              <a:t>Each CSB entry stores the </a:t>
            </a:r>
            <a:r>
              <a:rPr lang="en-US" sz="3100" b="1">
                <a:solidFill>
                  <a:srgbClr val="242424"/>
                </a:solidFill>
              </a:rPr>
              <a:t>address</a:t>
            </a:r>
            <a:r>
              <a:rPr lang="en-US" sz="3100">
                <a:solidFill>
                  <a:srgbClr val="242424"/>
                </a:solidFill>
              </a:rPr>
              <a:t>, </a:t>
            </a:r>
            <a:r>
              <a:rPr lang="en-US" sz="3100" b="1">
                <a:solidFill>
                  <a:srgbClr val="242424"/>
                </a:solidFill>
              </a:rPr>
              <a:t>data</a:t>
            </a:r>
            <a:r>
              <a:rPr lang="en-US" sz="3100">
                <a:solidFill>
                  <a:srgbClr val="242424"/>
                </a:solidFill>
              </a:rPr>
              <a:t>, and </a:t>
            </a:r>
            <a:r>
              <a:rPr lang="en-US" sz="3100" b="1">
                <a:solidFill>
                  <a:srgbClr val="242424"/>
                </a:solidFill>
              </a:rPr>
              <a:t>ROB index</a:t>
            </a:r>
            <a:r>
              <a:rPr lang="en-US" sz="3100">
                <a:solidFill>
                  <a:srgbClr val="242424"/>
                </a:solidFill>
              </a:rPr>
              <a:t>, all copied from the FSB entry.</a:t>
            </a:r>
            <a:endParaRPr sz="3100">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Acts as a </a:t>
            </a:r>
            <a:r>
              <a:rPr lang="en-US" sz="2800" b="1">
                <a:solidFill>
                  <a:srgbClr val="242424"/>
                </a:solidFill>
              </a:rPr>
              <a:t>final holding buffer</a:t>
            </a:r>
            <a:r>
              <a:rPr lang="en-US" sz="2800">
                <a:solidFill>
                  <a:srgbClr val="242424"/>
                </a:solidFill>
              </a:rPr>
              <a:t> before memory write</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Writes stores to memory in </a:t>
            </a:r>
            <a:r>
              <a:rPr lang="en-US" sz="2800" b="1">
                <a:solidFill>
                  <a:srgbClr val="242424"/>
                </a:solidFill>
              </a:rPr>
              <a:t>ROB index order</a:t>
            </a:r>
            <a:r>
              <a:rPr lang="en-US" sz="2800">
                <a:solidFill>
                  <a:srgbClr val="242424"/>
                </a:solidFill>
              </a:rPr>
              <a:t> (program order), not arrival order</a:t>
            </a:r>
            <a:endParaRPr>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Keeps the pipeline simple and clean by separating hazard checking from memory writes</a:t>
            </a:r>
            <a:endParaRPr/>
          </a:p>
          <a:p>
            <a:pPr marL="228600" lvl="0" indent="-228600" algn="l" rtl="0">
              <a:lnSpc>
                <a:spcPct val="120000"/>
              </a:lnSpc>
              <a:spcBef>
                <a:spcPts val="1000"/>
              </a:spcBef>
              <a:spcAft>
                <a:spcPts val="0"/>
              </a:spcAft>
              <a:buClr>
                <a:srgbClr val="242424"/>
              </a:buClr>
              <a:buSzPct val="87000"/>
              <a:buFont typeface="Arial"/>
              <a:buChar char="•"/>
            </a:pPr>
            <a:r>
              <a:rPr lang="en-US" sz="2800">
                <a:solidFill>
                  <a:srgbClr val="242424"/>
                </a:solidFill>
              </a:rPr>
              <a:t>Ensures only </a:t>
            </a:r>
            <a:r>
              <a:rPr lang="en-US" sz="2800" b="1">
                <a:solidFill>
                  <a:srgbClr val="242424"/>
                </a:solidFill>
              </a:rPr>
              <a:t>safe stores</a:t>
            </a:r>
            <a:r>
              <a:rPr lang="en-US" sz="2800">
                <a:solidFill>
                  <a:srgbClr val="242424"/>
                </a:solidFill>
              </a:rPr>
              <a:t> are written to memory</a:t>
            </a:r>
            <a:endParaRPr/>
          </a:p>
          <a:p>
            <a:pPr marL="228600" lvl="0" indent="-108718" algn="l" rtl="0">
              <a:lnSpc>
                <a:spcPct val="120000"/>
              </a:lnSpc>
              <a:spcBef>
                <a:spcPts val="1000"/>
              </a:spcBef>
              <a:spcAft>
                <a:spcPts val="0"/>
              </a:spcAft>
              <a:buClr>
                <a:schemeClr val="dk1"/>
              </a:buClr>
              <a:buSzPct val="87000"/>
              <a:buFont typeface="Arial"/>
              <a:buNone/>
            </a:pPr>
            <a:endParaRPr sz="2800">
              <a:solidFill>
                <a:srgbClr val="242424"/>
              </a:solidFill>
            </a:endParaRPr>
          </a:p>
        </p:txBody>
      </p:sp>
      <p:cxnSp>
        <p:nvCxnSpPr>
          <p:cNvPr id="259" name="Google Shape;259;p22"/>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3" name="Table 2">
            <a:extLst>
              <a:ext uri="{FF2B5EF4-FFF2-40B4-BE49-F238E27FC236}">
                <a16:creationId xmlns:a16="http://schemas.microsoft.com/office/drawing/2014/main" id="{42BC8ED7-BE1E-9659-9142-91C226490EE0}"/>
              </a:ext>
            </a:extLst>
          </p:cNvPr>
          <p:cNvGraphicFramePr>
            <a:graphicFrameLocks noGrp="1"/>
          </p:cNvGraphicFramePr>
          <p:nvPr>
            <p:extLst>
              <p:ext uri="{D42A27DB-BD31-4B8C-83A1-F6EECF244321}">
                <p14:modId xmlns:p14="http://schemas.microsoft.com/office/powerpoint/2010/main" val="3488599865"/>
              </p:ext>
            </p:extLst>
          </p:nvPr>
        </p:nvGraphicFramePr>
        <p:xfrm>
          <a:off x="3180080" y="803656"/>
          <a:ext cx="6126480" cy="370840"/>
        </p:xfrm>
        <a:graphic>
          <a:graphicData uri="http://schemas.openxmlformats.org/drawingml/2006/table">
            <a:tbl>
              <a:tblPr firstRow="1" bandRow="1">
                <a:tableStyleId>{3E6DA92F-FBE2-4837-A622-D66B1CC28E12}</a:tableStyleId>
              </a:tblPr>
              <a:tblGrid>
                <a:gridCol w="2042160">
                  <a:extLst>
                    <a:ext uri="{9D8B030D-6E8A-4147-A177-3AD203B41FA5}">
                      <a16:colId xmlns:a16="http://schemas.microsoft.com/office/drawing/2014/main" val="1544326830"/>
                    </a:ext>
                  </a:extLst>
                </a:gridCol>
                <a:gridCol w="2042160">
                  <a:extLst>
                    <a:ext uri="{9D8B030D-6E8A-4147-A177-3AD203B41FA5}">
                      <a16:colId xmlns:a16="http://schemas.microsoft.com/office/drawing/2014/main" val="3435033150"/>
                    </a:ext>
                  </a:extLst>
                </a:gridCol>
                <a:gridCol w="2042160">
                  <a:extLst>
                    <a:ext uri="{9D8B030D-6E8A-4147-A177-3AD203B41FA5}">
                      <a16:colId xmlns:a16="http://schemas.microsoft.com/office/drawing/2014/main" val="1670361594"/>
                    </a:ext>
                  </a:extLst>
                </a:gridCol>
              </a:tblGrid>
              <a:tr h="370840">
                <a:tc>
                  <a:txBody>
                    <a:bodyPr/>
                    <a:lstStyle/>
                    <a:p>
                      <a:pPr lvl="0">
                        <a:buNone/>
                      </a:pPr>
                      <a:r>
                        <a:rPr lang="en-US" dirty="0"/>
                        <a:t>Address(32 bits)</a:t>
                      </a:r>
                    </a:p>
                  </a:txBody>
                  <a:tcPr/>
                </a:tc>
                <a:tc>
                  <a:txBody>
                    <a:bodyPr/>
                    <a:lstStyle/>
                    <a:p>
                      <a:r>
                        <a:rPr lang="en-US" dirty="0"/>
                        <a:t>Data(32 bits)</a:t>
                      </a:r>
                    </a:p>
                  </a:txBody>
                  <a:tcPr/>
                </a:tc>
                <a:tc>
                  <a:txBody>
                    <a:bodyPr/>
                    <a:lstStyle/>
                    <a:p>
                      <a:pPr lvl="0">
                        <a:buNone/>
                      </a:pPr>
                      <a:r>
                        <a:rPr lang="en-US" dirty="0"/>
                        <a:t>ROB_INDEX</a:t>
                      </a:r>
                    </a:p>
                  </a:txBody>
                  <a:tcPr/>
                </a:tc>
                <a:extLst>
                  <a:ext uri="{0D108BD9-81ED-4DB2-BD59-A6C34878D82A}">
                    <a16:rowId xmlns:a16="http://schemas.microsoft.com/office/drawing/2014/main" val="83622388"/>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3"/>
        <p:cNvGrpSpPr/>
        <p:nvPr/>
      </p:nvGrpSpPr>
      <p:grpSpPr>
        <a:xfrm>
          <a:off x="0" y="0"/>
          <a:ext cx="0" cy="0"/>
          <a:chOff x="0" y="0"/>
          <a:chExt cx="0" cy="0"/>
        </a:xfrm>
      </p:grpSpPr>
      <p:sp>
        <p:nvSpPr>
          <p:cNvPr id="264" name="Google Shape;264;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265" name="Google Shape;265;p23"/>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Architectural Register Map (ARCHMAP)</a:t>
            </a:r>
            <a:endParaRPr/>
          </a:p>
        </p:txBody>
      </p:sp>
      <p:sp>
        <p:nvSpPr>
          <p:cNvPr id="266" name="Google Shape;266;p23"/>
          <p:cNvSpPr txBox="1">
            <a:spLocks noGrp="1"/>
          </p:cNvSpPr>
          <p:nvPr>
            <p:ph type="body" idx="1"/>
          </p:nvPr>
        </p:nvSpPr>
        <p:spPr>
          <a:xfrm>
            <a:off x="711200" y="2690553"/>
            <a:ext cx="7629569" cy="3597201"/>
          </a:xfrm>
          <a:prstGeom prst="rect">
            <a:avLst/>
          </a:prstGeom>
          <a:noFill/>
          <a:ln>
            <a:noFill/>
          </a:ln>
        </p:spPr>
        <p:txBody>
          <a:bodyPr spcFirstLastPara="1" wrap="square" lIns="91425" tIns="45700" rIns="91425" bIns="45700" anchor="t" anchorCtr="0">
            <a:normAutofit fontScale="92500" lnSpcReduction="20000"/>
          </a:bodyPr>
          <a:lstStyle/>
          <a:p>
            <a:pPr marL="228600" lvl="0" indent="-228600" algn="l" rtl="0">
              <a:lnSpc>
                <a:spcPct val="120000"/>
              </a:lnSpc>
              <a:spcBef>
                <a:spcPts val="0"/>
              </a:spcBef>
              <a:spcAft>
                <a:spcPts val="0"/>
              </a:spcAft>
              <a:buClr>
                <a:srgbClr val="242424"/>
              </a:buClr>
              <a:buSzPts val="2436"/>
              <a:buFont typeface="Arial"/>
              <a:buChar char="•"/>
            </a:pPr>
            <a:r>
              <a:rPr lang="en-US" sz="2800">
                <a:solidFill>
                  <a:srgbClr val="242424"/>
                </a:solidFill>
              </a:rPr>
              <a:t>Tracks the </a:t>
            </a:r>
            <a:r>
              <a:rPr lang="en-US" sz="2800" b="1">
                <a:solidFill>
                  <a:srgbClr val="242424"/>
                </a:solidFill>
              </a:rPr>
              <a:t>latest committed PRF</a:t>
            </a:r>
            <a:r>
              <a:rPr lang="en-US" sz="2800">
                <a:solidFill>
                  <a:srgbClr val="242424"/>
                </a:solidFill>
              </a:rPr>
              <a:t> for each architectural register</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Updated by </a:t>
            </a:r>
            <a:r>
              <a:rPr lang="en-US" sz="2800" b="1">
                <a:solidFill>
                  <a:srgbClr val="242424"/>
                </a:solidFill>
              </a:rPr>
              <a:t>ROB at commit</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Old PRFs can be </a:t>
            </a:r>
            <a:r>
              <a:rPr lang="en-US" sz="2800" b="1">
                <a:solidFill>
                  <a:srgbClr val="242424"/>
                </a:solidFill>
              </a:rPr>
              <a:t>freed</a:t>
            </a:r>
            <a:r>
              <a:rPr lang="en-US" sz="2800">
                <a:solidFill>
                  <a:srgbClr val="242424"/>
                </a:solidFill>
              </a:rPr>
              <a:t> after commit</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Used to </a:t>
            </a:r>
            <a:r>
              <a:rPr lang="en-US" sz="2800" b="1">
                <a:solidFill>
                  <a:srgbClr val="242424"/>
                </a:solidFill>
              </a:rPr>
              <a:t>restore RAT</a:t>
            </a:r>
            <a:r>
              <a:rPr lang="en-US" sz="2800">
                <a:solidFill>
                  <a:srgbClr val="242424"/>
                </a:solidFill>
              </a:rPr>
              <a:t> after a flush or misprediction</a:t>
            </a:r>
            <a:endParaRPr/>
          </a:p>
          <a:p>
            <a:pPr marL="228600" lvl="0" indent="-228600" algn="l" rtl="0">
              <a:lnSpc>
                <a:spcPct val="120000"/>
              </a:lnSpc>
              <a:spcBef>
                <a:spcPts val="1000"/>
              </a:spcBef>
              <a:spcAft>
                <a:spcPts val="0"/>
              </a:spcAft>
              <a:buClr>
                <a:srgbClr val="242424"/>
              </a:buClr>
              <a:buSzPts val="2436"/>
              <a:buFont typeface="Arial"/>
              <a:buChar char="•"/>
            </a:pPr>
            <a:r>
              <a:rPr lang="en-US" sz="2800">
                <a:solidFill>
                  <a:srgbClr val="242424"/>
                </a:solidFill>
              </a:rPr>
              <a:t>Ensures </a:t>
            </a:r>
            <a:r>
              <a:rPr lang="en-US" sz="2800" b="1">
                <a:solidFill>
                  <a:srgbClr val="242424"/>
                </a:solidFill>
              </a:rPr>
              <a:t>correct architectural state</a:t>
            </a:r>
            <a:endParaRPr/>
          </a:p>
          <a:p>
            <a:pPr marL="228600" lvl="0" indent="-73914" algn="l" rtl="0">
              <a:lnSpc>
                <a:spcPct val="120000"/>
              </a:lnSpc>
              <a:spcBef>
                <a:spcPts val="1000"/>
              </a:spcBef>
              <a:spcAft>
                <a:spcPts val="0"/>
              </a:spcAft>
              <a:buClr>
                <a:schemeClr val="dk1"/>
              </a:buClr>
              <a:buSzPts val="2436"/>
              <a:buFont typeface="Arial"/>
              <a:buNone/>
            </a:pPr>
            <a:endParaRPr sz="2800">
              <a:solidFill>
                <a:srgbClr val="242424"/>
              </a:solidFill>
            </a:endParaRPr>
          </a:p>
        </p:txBody>
      </p:sp>
      <p:cxnSp>
        <p:nvCxnSpPr>
          <p:cNvPr id="267" name="Google Shape;267;p23"/>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graphicFrame>
        <p:nvGraphicFramePr>
          <p:cNvPr id="3" name="Google Shape;169;p10">
            <a:extLst>
              <a:ext uri="{FF2B5EF4-FFF2-40B4-BE49-F238E27FC236}">
                <a16:creationId xmlns:a16="http://schemas.microsoft.com/office/drawing/2014/main" id="{85B4EEB1-F6AD-D164-740E-2DB2FA1EFC78}"/>
              </a:ext>
            </a:extLst>
          </p:cNvPr>
          <p:cNvGraphicFramePr/>
          <p:nvPr>
            <p:extLst>
              <p:ext uri="{D42A27DB-BD31-4B8C-83A1-F6EECF244321}">
                <p14:modId xmlns:p14="http://schemas.microsoft.com/office/powerpoint/2010/main" val="3979086308"/>
              </p:ext>
            </p:extLst>
          </p:nvPr>
        </p:nvGraphicFramePr>
        <p:xfrm>
          <a:off x="8341360" y="2825496"/>
          <a:ext cx="3387175" cy="3011625"/>
        </p:xfrm>
        <a:graphic>
          <a:graphicData uri="http://schemas.openxmlformats.org/drawingml/2006/table">
            <a:tbl>
              <a:tblPr firstRow="1" bandRow="1">
                <a:noFill/>
                <a:tableStyleId>{3E6DA92F-FBE2-4837-A622-D66B1CC28E12}</a:tableStyleId>
              </a:tblPr>
              <a:tblGrid>
                <a:gridCol w="1283050">
                  <a:extLst>
                    <a:ext uri="{9D8B030D-6E8A-4147-A177-3AD203B41FA5}">
                      <a16:colId xmlns:a16="http://schemas.microsoft.com/office/drawing/2014/main" val="20000"/>
                    </a:ext>
                  </a:extLst>
                </a:gridCol>
                <a:gridCol w="2104125">
                  <a:extLst>
                    <a:ext uri="{9D8B030D-6E8A-4147-A177-3AD203B41FA5}">
                      <a16:colId xmlns:a16="http://schemas.microsoft.com/office/drawing/2014/main" val="20001"/>
                    </a:ext>
                  </a:extLst>
                </a:gridCol>
              </a:tblGrid>
              <a:tr h="486125">
                <a:tc>
                  <a:txBody>
                    <a:bodyPr/>
                    <a:lstStyle/>
                    <a:p>
                      <a:pPr marL="0" marR="0" lvl="0" indent="0" algn="l" rtl="0">
                        <a:spcBef>
                          <a:spcPts val="0"/>
                        </a:spcBef>
                        <a:spcAft>
                          <a:spcPts val="0"/>
                        </a:spcAft>
                        <a:buNone/>
                      </a:pPr>
                      <a:r>
                        <a:rPr lang="en-US" sz="1800" u="none" strike="noStrike" cap="none"/>
                        <a:t>REGISTER</a:t>
                      </a:r>
                      <a:endParaRPr/>
                    </a:p>
                  </a:txBody>
                  <a:tcPr marL="91450" marR="91450" marT="45725" marB="45725"/>
                </a:tc>
                <a:tc>
                  <a:txBody>
                    <a:bodyPr/>
                    <a:lstStyle/>
                    <a:p>
                      <a:pPr marL="0" marR="0" lvl="0" indent="0" algn="l" rtl="0">
                        <a:spcBef>
                          <a:spcPts val="0"/>
                        </a:spcBef>
                        <a:spcAft>
                          <a:spcPts val="0"/>
                        </a:spcAft>
                        <a:buNone/>
                      </a:pPr>
                      <a:r>
                        <a:rPr lang="en-US" sz="1800"/>
                        <a:t>PRF ID</a:t>
                      </a:r>
                      <a:endParaRPr/>
                    </a:p>
                  </a:txBody>
                  <a:tcPr marL="91450" marR="91450" marT="45725" marB="45725"/>
                </a:tc>
                <a:extLst>
                  <a:ext uri="{0D108BD9-81ED-4DB2-BD59-A6C34878D82A}">
                    <a16:rowId xmlns:a16="http://schemas.microsoft.com/office/drawing/2014/main" val="10000"/>
                  </a:ext>
                </a:extLst>
              </a:tr>
              <a:tr h="581000">
                <a:tc>
                  <a:txBody>
                    <a:bodyPr/>
                    <a:lstStyle/>
                    <a:p>
                      <a:pPr marL="0" marR="0" lvl="0" indent="0" algn="l" rtl="0">
                        <a:spcBef>
                          <a:spcPts val="0"/>
                        </a:spcBef>
                        <a:spcAft>
                          <a:spcPts val="0"/>
                        </a:spcAft>
                        <a:buNone/>
                      </a:pPr>
                      <a:r>
                        <a:rPr lang="en-US" sz="1800"/>
                        <a:t>x0</a:t>
                      </a:r>
                      <a:endParaRPr/>
                    </a:p>
                  </a:txBody>
                  <a:tcPr marL="91450" marR="91450" marT="45725" marB="45725"/>
                </a:tc>
                <a:tc>
                  <a:txBody>
                    <a:bodyPr/>
                    <a:lstStyle/>
                    <a:p>
                      <a:pPr marL="0" marR="0" lvl="0" indent="0" algn="l" rtl="0">
                        <a:spcBef>
                          <a:spcPts val="0"/>
                        </a:spcBef>
                        <a:spcAft>
                          <a:spcPts val="0"/>
                        </a:spcAft>
                        <a:buNone/>
                      </a:pPr>
                      <a:r>
                        <a:rPr lang="en-US" sz="1800"/>
                        <a:t>PRF0 (Hardwired)</a:t>
                      </a:r>
                      <a:endParaRPr/>
                    </a:p>
                  </a:txBody>
                  <a:tcPr marL="91450" marR="91450" marT="45725" marB="45725"/>
                </a:tc>
                <a:extLst>
                  <a:ext uri="{0D108BD9-81ED-4DB2-BD59-A6C34878D82A}">
                    <a16:rowId xmlns:a16="http://schemas.microsoft.com/office/drawing/2014/main" val="10001"/>
                  </a:ext>
                </a:extLst>
              </a:tr>
              <a:tr h="486125">
                <a:tc>
                  <a:txBody>
                    <a:bodyPr/>
                    <a:lstStyle/>
                    <a:p>
                      <a:pPr marL="0" marR="0" lvl="0" indent="0" algn="l" rtl="0">
                        <a:spcBef>
                          <a:spcPts val="0"/>
                        </a:spcBef>
                        <a:spcAft>
                          <a:spcPts val="0"/>
                        </a:spcAft>
                        <a:buNone/>
                      </a:pPr>
                      <a:r>
                        <a:rPr lang="en-US" sz="1800"/>
                        <a:t>x1</a:t>
                      </a:r>
                      <a:endParaRPr/>
                    </a:p>
                  </a:txBody>
                  <a:tcPr marL="91450" marR="91450" marT="45725" marB="45725"/>
                </a:tc>
                <a:tc>
                  <a:txBody>
                    <a:bodyPr/>
                    <a:lstStyle/>
                    <a:p>
                      <a:pPr marL="0" marR="0" lvl="0" indent="0" algn="l" rtl="0">
                        <a:spcBef>
                          <a:spcPts val="0"/>
                        </a:spcBef>
                        <a:spcAft>
                          <a:spcPts val="0"/>
                        </a:spcAft>
                        <a:buNone/>
                      </a:pPr>
                      <a:r>
                        <a:rPr lang="en-US" sz="1800"/>
                        <a:t>PRF1</a:t>
                      </a:r>
                      <a:endParaRPr/>
                    </a:p>
                  </a:txBody>
                  <a:tcPr marL="91450" marR="91450" marT="45725" marB="45725"/>
                </a:tc>
                <a:extLst>
                  <a:ext uri="{0D108BD9-81ED-4DB2-BD59-A6C34878D82A}">
                    <a16:rowId xmlns:a16="http://schemas.microsoft.com/office/drawing/2014/main" val="10002"/>
                  </a:ext>
                </a:extLst>
              </a:tr>
              <a:tr h="486125">
                <a:tc>
                  <a:txBody>
                    <a:bodyPr/>
                    <a:lstStyle/>
                    <a:p>
                      <a:pPr marL="0" marR="0" lvl="0" indent="0" algn="l" rtl="0">
                        <a:spcBef>
                          <a:spcPts val="0"/>
                        </a:spcBef>
                        <a:spcAft>
                          <a:spcPts val="0"/>
                        </a:spcAft>
                        <a:buNone/>
                      </a:pPr>
                      <a:r>
                        <a:rPr lang="en-US" sz="1800"/>
                        <a:t>x2</a:t>
                      </a:r>
                      <a:endParaRPr/>
                    </a:p>
                  </a:txBody>
                  <a:tcPr marL="91450" marR="91450" marT="45725" marB="45725"/>
                </a:tc>
                <a:tc>
                  <a:txBody>
                    <a:bodyPr/>
                    <a:lstStyle/>
                    <a:p>
                      <a:pPr marL="0" marR="0" lvl="0" indent="0" algn="l" rtl="0">
                        <a:spcBef>
                          <a:spcPts val="0"/>
                        </a:spcBef>
                        <a:spcAft>
                          <a:spcPts val="0"/>
                        </a:spcAft>
                        <a:buNone/>
                      </a:pPr>
                      <a:r>
                        <a:rPr lang="en-US" sz="1800"/>
                        <a:t>PRF2</a:t>
                      </a:r>
                      <a:endParaRPr/>
                    </a:p>
                  </a:txBody>
                  <a:tcPr marL="91450" marR="91450" marT="45725" marB="45725"/>
                </a:tc>
                <a:extLst>
                  <a:ext uri="{0D108BD9-81ED-4DB2-BD59-A6C34878D82A}">
                    <a16:rowId xmlns:a16="http://schemas.microsoft.com/office/drawing/2014/main" val="10003"/>
                  </a:ext>
                </a:extLst>
              </a:tr>
              <a:tr h="486125">
                <a:tc>
                  <a:txBody>
                    <a:bodyPr/>
                    <a:lstStyle/>
                    <a:p>
                      <a:pPr marL="0" marR="0" lvl="0" indent="0" algn="l" rtl="0">
                        <a:spcBef>
                          <a:spcPts val="0"/>
                        </a:spcBef>
                        <a:spcAft>
                          <a:spcPts val="0"/>
                        </a:spcAft>
                        <a:buNone/>
                      </a:pPr>
                      <a:r>
                        <a:rPr lang="en-US" sz="1800"/>
                        <a:t>….</a:t>
                      </a:r>
                      <a:endParaRPr/>
                    </a:p>
                  </a:txBody>
                  <a:tcPr marL="91450" marR="91450" marT="45725" marB="45725"/>
                </a:tc>
                <a:tc>
                  <a:txBody>
                    <a:bodyPr/>
                    <a:lstStyle/>
                    <a:p>
                      <a:pPr marL="0" marR="0" lvl="0" indent="0" algn="l" rtl="0">
                        <a:spcBef>
                          <a:spcPts val="0"/>
                        </a:spcBef>
                        <a:spcAft>
                          <a:spcPts val="0"/>
                        </a:spcAft>
                        <a:buNone/>
                      </a:pPr>
                      <a:r>
                        <a:rPr lang="en-US" sz="1800"/>
                        <a:t>...</a:t>
                      </a:r>
                      <a:endParaRPr/>
                    </a:p>
                  </a:txBody>
                  <a:tcPr marL="91450" marR="91450" marT="45725" marB="45725"/>
                </a:tc>
                <a:extLst>
                  <a:ext uri="{0D108BD9-81ED-4DB2-BD59-A6C34878D82A}">
                    <a16:rowId xmlns:a16="http://schemas.microsoft.com/office/drawing/2014/main" val="10004"/>
                  </a:ext>
                </a:extLst>
              </a:tr>
              <a:tr h="486125">
                <a:tc>
                  <a:txBody>
                    <a:bodyPr/>
                    <a:lstStyle/>
                    <a:p>
                      <a:pPr marL="0" marR="0" lvl="0" indent="0" algn="l" rtl="0">
                        <a:spcBef>
                          <a:spcPts val="0"/>
                        </a:spcBef>
                        <a:spcAft>
                          <a:spcPts val="0"/>
                        </a:spcAft>
                        <a:buClr>
                          <a:schemeClr val="dk1"/>
                        </a:buClr>
                        <a:buSzPts val="1800"/>
                        <a:buFont typeface="Play"/>
                        <a:buNone/>
                      </a:pPr>
                      <a:r>
                        <a:rPr lang="en-US" sz="1800"/>
                        <a:t>x31</a:t>
                      </a:r>
                      <a:endParaRPr/>
                    </a:p>
                  </a:txBody>
                  <a:tcPr marL="91450" marR="91450" marT="45725" marB="45725"/>
                </a:tc>
                <a:tc>
                  <a:txBody>
                    <a:bodyPr/>
                    <a:lstStyle/>
                    <a:p>
                      <a:pPr marL="0" marR="0" lvl="0" indent="0" algn="l" rtl="0">
                        <a:spcBef>
                          <a:spcPts val="0"/>
                        </a:spcBef>
                        <a:spcAft>
                          <a:spcPts val="0"/>
                        </a:spcAft>
                        <a:buClr>
                          <a:schemeClr val="dk1"/>
                        </a:buClr>
                        <a:buSzPts val="1800"/>
                        <a:buFont typeface="Play"/>
                        <a:buNone/>
                      </a:pPr>
                      <a:r>
                        <a:rPr lang="en-US" sz="1800"/>
                        <a:t>PRF31</a:t>
                      </a:r>
                      <a:endParaRPr/>
                    </a:p>
                  </a:txBody>
                  <a:tcPr marL="91450" marR="91450" marT="45725" marB="45725"/>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08" name="Google Shape;108;p3"/>
          <p:cNvSpPr txBox="1">
            <a:spLocks noGrp="1"/>
          </p:cNvSpPr>
          <p:nvPr>
            <p:ph type="title"/>
          </p:nvPr>
        </p:nvSpPr>
        <p:spPr>
          <a:xfrm>
            <a:off x="640080" y="570750"/>
            <a:ext cx="1089092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Introduction - Why Out-of-Order Execution?</a:t>
            </a:r>
            <a:endParaRPr/>
          </a:p>
        </p:txBody>
      </p:sp>
      <p:sp>
        <p:nvSpPr>
          <p:cNvPr id="109" name="Google Shape;109;p3"/>
          <p:cNvSpPr txBox="1">
            <a:spLocks noGrp="1"/>
          </p:cNvSpPr>
          <p:nvPr>
            <p:ph type="body" idx="1"/>
          </p:nvPr>
        </p:nvSpPr>
        <p:spPr>
          <a:xfrm>
            <a:off x="640080" y="2761673"/>
            <a:ext cx="10890929" cy="3536241"/>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Clr>
                <a:srgbClr val="242424"/>
              </a:buClr>
              <a:buSzPct val="86999"/>
              <a:buNone/>
            </a:pPr>
            <a:r>
              <a:rPr lang="en-US" sz="9600" b="1">
                <a:solidFill>
                  <a:srgbClr val="242424"/>
                </a:solidFill>
              </a:rPr>
              <a:t>In-order CPUs face stalls due to:</a:t>
            </a:r>
            <a:endParaRPr sz="9600" b="1">
              <a:solidFill>
                <a:srgbClr val="242424"/>
              </a:solidFill>
            </a:endParaRPr>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Data hazards &amp; memory latency</a:t>
            </a:r>
            <a:endParaRPr sz="9600"/>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Idle CPU cycles (waiting for operands)</a:t>
            </a:r>
            <a:endParaRPr sz="9600"/>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Inefficient resource utilization</a:t>
            </a:r>
            <a:endParaRPr sz="9600"/>
          </a:p>
          <a:p>
            <a:pPr marL="0" lvl="0" indent="0" algn="l" rtl="0">
              <a:lnSpc>
                <a:spcPct val="120000"/>
              </a:lnSpc>
              <a:spcBef>
                <a:spcPts val="1000"/>
              </a:spcBef>
              <a:spcAft>
                <a:spcPts val="0"/>
              </a:spcAft>
              <a:buClr>
                <a:srgbClr val="242424"/>
              </a:buClr>
              <a:buSzPct val="86999"/>
              <a:buNone/>
            </a:pPr>
            <a:r>
              <a:rPr lang="en-US" sz="9600" b="1">
                <a:solidFill>
                  <a:srgbClr val="242424"/>
                </a:solidFill>
              </a:rPr>
              <a:t>OOO Execution:</a:t>
            </a:r>
            <a:endParaRPr sz="9600" b="1"/>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Reorders instructions dynamically</a:t>
            </a:r>
            <a:endParaRPr sz="9600"/>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Executes ready instructions first</a:t>
            </a:r>
            <a:endParaRPr sz="9600"/>
          </a:p>
          <a:p>
            <a:pPr marL="493394" lvl="1" indent="-228599" algn="l" rtl="0">
              <a:lnSpc>
                <a:spcPct val="120000"/>
              </a:lnSpc>
              <a:spcBef>
                <a:spcPts val="500"/>
              </a:spcBef>
              <a:spcAft>
                <a:spcPts val="0"/>
              </a:spcAft>
              <a:buClr>
                <a:srgbClr val="242424"/>
              </a:buClr>
              <a:buSzPct val="86999"/>
              <a:buChar char="•"/>
            </a:pPr>
            <a:r>
              <a:rPr lang="en-US" sz="9600">
                <a:solidFill>
                  <a:srgbClr val="242424"/>
                </a:solidFill>
              </a:rPr>
              <a:t>Keeps CPU busy which boosts performance</a:t>
            </a:r>
            <a:endParaRPr sz="9600"/>
          </a:p>
          <a:p>
            <a:pPr marL="228600" lvl="0" indent="-207883"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a:br>
            <a:endParaRPr/>
          </a:p>
        </p:txBody>
      </p:sp>
      <p:cxnSp>
        <p:nvCxnSpPr>
          <p:cNvPr id="110" name="Google Shape;110;p3"/>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16" name="Google Shape;116;p4"/>
          <p:cNvSpPr txBox="1">
            <a:spLocks noGrp="1"/>
          </p:cNvSpPr>
          <p:nvPr>
            <p:ph type="title"/>
          </p:nvPr>
        </p:nvSpPr>
        <p:spPr>
          <a:xfrm>
            <a:off x="640080" y="570750"/>
            <a:ext cx="1089092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Introduction - Limitations of In-Order Execution</a:t>
            </a:r>
            <a:endParaRPr/>
          </a:p>
        </p:txBody>
      </p:sp>
      <p:sp>
        <p:nvSpPr>
          <p:cNvPr id="117" name="Google Shape;117;p4"/>
          <p:cNvSpPr txBox="1">
            <a:spLocks noGrp="1"/>
          </p:cNvSpPr>
          <p:nvPr>
            <p:ph type="body" idx="1"/>
          </p:nvPr>
        </p:nvSpPr>
        <p:spPr>
          <a:xfrm>
            <a:off x="640080" y="2761673"/>
            <a:ext cx="10890929" cy="3536241"/>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rgbClr val="242424"/>
              </a:buClr>
              <a:buSzPct val="86999"/>
              <a:buFont typeface="Arial"/>
              <a:buChar char="•"/>
            </a:pPr>
            <a:r>
              <a:rPr lang="en-US" sz="9600" b="1">
                <a:solidFill>
                  <a:srgbClr val="242424"/>
                </a:solidFill>
              </a:rPr>
              <a:t>Pipeline stalls from:</a:t>
            </a:r>
            <a:endParaRPr sz="9600" b="1"/>
          </a:p>
          <a:p>
            <a:pPr marL="779145" lvl="1" indent="-285750" algn="l" rtl="0">
              <a:lnSpc>
                <a:spcPct val="120000"/>
              </a:lnSpc>
              <a:spcBef>
                <a:spcPts val="500"/>
              </a:spcBef>
              <a:spcAft>
                <a:spcPts val="0"/>
              </a:spcAft>
              <a:buClr>
                <a:srgbClr val="242424"/>
              </a:buClr>
              <a:buSzPct val="86999"/>
              <a:buFont typeface="Arial"/>
              <a:buChar char="•"/>
            </a:pPr>
            <a:r>
              <a:rPr lang="en-US" sz="9600">
                <a:solidFill>
                  <a:srgbClr val="242424"/>
                </a:solidFill>
              </a:rPr>
              <a:t>Data hazards</a:t>
            </a:r>
            <a:endParaRPr sz="9600"/>
          </a:p>
          <a:p>
            <a:pPr marL="779145" lvl="1" indent="-285750" algn="l" rtl="0">
              <a:lnSpc>
                <a:spcPct val="120000"/>
              </a:lnSpc>
              <a:spcBef>
                <a:spcPts val="500"/>
              </a:spcBef>
              <a:spcAft>
                <a:spcPts val="0"/>
              </a:spcAft>
              <a:buClr>
                <a:srgbClr val="242424"/>
              </a:buClr>
              <a:buSzPct val="86999"/>
              <a:buFont typeface="Arial"/>
              <a:buChar char="•"/>
            </a:pPr>
            <a:r>
              <a:rPr lang="en-US" sz="9600">
                <a:solidFill>
                  <a:srgbClr val="242424"/>
                </a:solidFill>
              </a:rPr>
              <a:t>Memory latency</a:t>
            </a:r>
            <a:endParaRPr sz="9600"/>
          </a:p>
          <a:p>
            <a:pPr marL="779145" lvl="1" indent="-285750" algn="l" rtl="0">
              <a:lnSpc>
                <a:spcPct val="120000"/>
              </a:lnSpc>
              <a:spcBef>
                <a:spcPts val="500"/>
              </a:spcBef>
              <a:spcAft>
                <a:spcPts val="0"/>
              </a:spcAft>
              <a:buClr>
                <a:srgbClr val="242424"/>
              </a:buClr>
              <a:buSzPct val="86999"/>
              <a:buFont typeface="Arial"/>
              <a:buChar char="•"/>
            </a:pPr>
            <a:r>
              <a:rPr lang="en-US" sz="9600">
                <a:solidFill>
                  <a:srgbClr val="242424"/>
                </a:solidFill>
              </a:rPr>
              <a:t>Branch instructions</a:t>
            </a:r>
            <a:endParaRPr sz="9600"/>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Idle CPU cycles means wasted performance</a:t>
            </a:r>
            <a:endParaRPr sz="9600"/>
          </a:p>
          <a:p>
            <a:pPr marL="228600" lvl="0" indent="-228600" algn="l" rtl="0">
              <a:lnSpc>
                <a:spcPct val="120000"/>
              </a:lnSpc>
              <a:spcBef>
                <a:spcPts val="1000"/>
              </a:spcBef>
              <a:spcAft>
                <a:spcPts val="0"/>
              </a:spcAft>
              <a:buClr>
                <a:srgbClr val="242424"/>
              </a:buClr>
              <a:buSzPct val="86999"/>
              <a:buFont typeface="Arial"/>
              <a:buChar char="•"/>
            </a:pPr>
            <a:r>
              <a:rPr lang="en-US" sz="9600">
                <a:solidFill>
                  <a:srgbClr val="242424"/>
                </a:solidFill>
              </a:rPr>
              <a:t>Dependent instructions block independent ones</a:t>
            </a:r>
            <a:endParaRPr sz="9600"/>
          </a:p>
          <a:p>
            <a:pPr marL="0" lvl="0" indent="0" algn="l" rtl="0">
              <a:lnSpc>
                <a:spcPct val="120000"/>
              </a:lnSpc>
              <a:spcBef>
                <a:spcPts val="1000"/>
              </a:spcBef>
              <a:spcAft>
                <a:spcPts val="0"/>
              </a:spcAft>
              <a:buClr>
                <a:schemeClr val="dk1"/>
              </a:buClr>
              <a:buSzPct val="86999"/>
              <a:buNone/>
            </a:pPr>
            <a:endParaRPr sz="9600" b="1">
              <a:solidFill>
                <a:srgbClr val="242424"/>
              </a:solidFill>
            </a:endParaRPr>
          </a:p>
          <a:p>
            <a:pPr marL="228600" lvl="0" indent="-96012" algn="l" rtl="0">
              <a:lnSpc>
                <a:spcPct val="120000"/>
              </a:lnSpc>
              <a:spcBef>
                <a:spcPts val="1000"/>
              </a:spcBef>
              <a:spcAft>
                <a:spcPts val="0"/>
              </a:spcAft>
              <a:buClr>
                <a:schemeClr val="dk1"/>
              </a:buClr>
              <a:buSzPct val="86999"/>
              <a:buNone/>
            </a:pPr>
            <a:endParaRPr sz="9600">
              <a:solidFill>
                <a:srgbClr val="242424"/>
              </a:solidFill>
            </a:endParaRPr>
          </a:p>
          <a:p>
            <a:pPr marL="0" lvl="0" indent="0" algn="l" rtl="0">
              <a:lnSpc>
                <a:spcPct val="120000"/>
              </a:lnSpc>
              <a:spcBef>
                <a:spcPts val="1000"/>
              </a:spcBef>
              <a:spcAft>
                <a:spcPts val="0"/>
              </a:spcAft>
              <a:buClr>
                <a:schemeClr val="dk1"/>
              </a:buClr>
              <a:buSzPts val="435"/>
              <a:buNone/>
            </a:pPr>
            <a:br>
              <a:rPr lang="en-US"/>
            </a:br>
            <a:endParaRPr sz="9600"/>
          </a:p>
        </p:txBody>
      </p:sp>
      <p:cxnSp>
        <p:nvCxnSpPr>
          <p:cNvPr id="118" name="Google Shape;118;p4"/>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2"/>
        <p:cNvGrpSpPr/>
        <p:nvPr/>
      </p:nvGrpSpPr>
      <p:grpSpPr>
        <a:xfrm>
          <a:off x="0" y="0"/>
          <a:ext cx="0" cy="0"/>
          <a:chOff x="0" y="0"/>
          <a:chExt cx="0" cy="0"/>
        </a:xfrm>
      </p:grpSpPr>
      <p:cxnSp>
        <p:nvCxnSpPr>
          <p:cNvPr id="123" name="Google Shape;123;p5"/>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24" name="Google Shape;124;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25" name="Google Shape;125;p5"/>
          <p:cNvSpPr txBox="1">
            <a:spLocks noGrp="1"/>
          </p:cNvSpPr>
          <p:nvPr>
            <p:ph type="title"/>
          </p:nvPr>
        </p:nvSpPr>
        <p:spPr>
          <a:xfrm>
            <a:off x="589280" y="1627211"/>
            <a:ext cx="3850640" cy="278037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dk1"/>
              </a:buClr>
              <a:buSzPts val="4100"/>
              <a:buFont typeface="Play"/>
              <a:buNone/>
            </a:pPr>
            <a:r>
              <a:rPr lang="en-US" sz="4100"/>
              <a:t>Data Hazards In Out-of-Order</a:t>
            </a:r>
            <a:br>
              <a:rPr lang="en-US" sz="4100"/>
            </a:br>
            <a:r>
              <a:rPr lang="en-US" sz="4100"/>
              <a:t>Execution</a:t>
            </a:r>
            <a:endParaRPr/>
          </a:p>
        </p:txBody>
      </p:sp>
      <p:cxnSp>
        <p:nvCxnSpPr>
          <p:cNvPr id="126" name="Google Shape;126;p5"/>
          <p:cNvCxnSpPr/>
          <p:nvPr/>
        </p:nvCxnSpPr>
        <p:spPr>
          <a:xfrm>
            <a:off x="713232" y="4459606"/>
            <a:ext cx="978862" cy="0"/>
          </a:xfrm>
          <a:prstGeom prst="straightConnector1">
            <a:avLst/>
          </a:prstGeom>
          <a:noFill/>
          <a:ln w="76200" cap="flat" cmpd="sng">
            <a:solidFill>
              <a:schemeClr val="accent1"/>
            </a:solidFill>
            <a:prstDash val="solid"/>
            <a:miter lim="800000"/>
            <a:headEnd type="none" w="sm" len="sm"/>
            <a:tailEnd type="none" w="sm" len="sm"/>
          </a:ln>
        </p:spPr>
      </p:cxnSp>
      <p:pic>
        <p:nvPicPr>
          <p:cNvPr id="127" name="Google Shape;127;p5" descr="A group of black text&#10;&#10;AI-generated content may be incorrect."/>
          <p:cNvPicPr preferRelativeResize="0">
            <a:picLocks noGrp="1"/>
          </p:cNvPicPr>
          <p:nvPr>
            <p:ph type="body" idx="1"/>
          </p:nvPr>
        </p:nvPicPr>
        <p:blipFill rotWithShape="1">
          <a:blip r:embed="rId3">
            <a:alphaModFix/>
          </a:blip>
          <a:srcRect/>
          <a:stretch/>
        </p:blipFill>
        <p:spPr>
          <a:xfrm>
            <a:off x="4443984" y="1295591"/>
            <a:ext cx="7442200" cy="44298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33" name="Google Shape;133;p6"/>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Data Hazards In Out-of-Order Execution</a:t>
            </a:r>
            <a:endParaRPr/>
          </a:p>
        </p:txBody>
      </p:sp>
      <p:sp>
        <p:nvSpPr>
          <p:cNvPr id="134" name="Google Shape;134;p6"/>
          <p:cNvSpPr txBox="1">
            <a:spLocks noGrp="1"/>
          </p:cNvSpPr>
          <p:nvPr>
            <p:ph type="body" idx="1"/>
          </p:nvPr>
        </p:nvSpPr>
        <p:spPr>
          <a:xfrm>
            <a:off x="701040" y="2761673"/>
            <a:ext cx="11327809" cy="3536241"/>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8000" b="1">
                <a:solidFill>
                  <a:srgbClr val="242424"/>
                </a:solidFill>
              </a:rPr>
              <a:t>RAW (Read After Write)</a:t>
            </a:r>
            <a:r>
              <a:rPr lang="en-US" sz="8000">
                <a:solidFill>
                  <a:srgbClr val="242424"/>
                </a:solidFill>
              </a:rPr>
              <a:t> – A later instruction needs a value that an earlier one hasn’t produced yet.</a:t>
            </a:r>
            <a:br>
              <a:rPr lang="en-US" sz="8000"/>
            </a:br>
            <a:r>
              <a:rPr lang="en-US" sz="8000">
                <a:solidFill>
                  <a:srgbClr val="242424"/>
                </a:solidFill>
              </a:rPr>
              <a:t> → Must wait (true dependency).</a:t>
            </a:r>
            <a:endParaRPr sz="8000" b="1">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8000" b="1">
                <a:solidFill>
                  <a:srgbClr val="242424"/>
                </a:solidFill>
              </a:rPr>
              <a:t>WAR (Write After Read)</a:t>
            </a:r>
            <a:r>
              <a:rPr lang="en-US" sz="8000">
                <a:solidFill>
                  <a:srgbClr val="242424"/>
                </a:solidFill>
              </a:rPr>
              <a:t> – A later instruction wants to overwrite a register </a:t>
            </a:r>
            <a:r>
              <a:rPr lang="en-US" sz="8000" b="1">
                <a:solidFill>
                  <a:srgbClr val="242424"/>
                </a:solidFill>
              </a:rPr>
              <a:t>before</a:t>
            </a:r>
            <a:r>
              <a:rPr lang="en-US" sz="8000">
                <a:solidFill>
                  <a:srgbClr val="242424"/>
                </a:solidFill>
              </a:rPr>
              <a:t> an earlier one has finished reading it.</a:t>
            </a:r>
            <a:br>
              <a:rPr lang="en-US" sz="8000"/>
            </a:br>
            <a:r>
              <a:rPr lang="en-US" sz="8000">
                <a:solidFill>
                  <a:srgbClr val="242424"/>
                </a:solidFill>
              </a:rPr>
              <a:t> → Causes an unnecessary stall (false dependency).</a:t>
            </a:r>
            <a:endParaRPr sz="8000"/>
          </a:p>
          <a:p>
            <a:pPr marL="228600" lvl="0" indent="-228600" algn="l" rtl="0">
              <a:lnSpc>
                <a:spcPct val="120000"/>
              </a:lnSpc>
              <a:spcBef>
                <a:spcPts val="1000"/>
              </a:spcBef>
              <a:spcAft>
                <a:spcPts val="0"/>
              </a:spcAft>
              <a:buClr>
                <a:srgbClr val="242424"/>
              </a:buClr>
              <a:buSzPct val="87000"/>
              <a:buFont typeface="Arial"/>
              <a:buChar char="•"/>
            </a:pPr>
            <a:r>
              <a:rPr lang="en-US" sz="8000" b="1">
                <a:solidFill>
                  <a:srgbClr val="242424"/>
                </a:solidFill>
              </a:rPr>
              <a:t>WAW (Write After Write)</a:t>
            </a:r>
            <a:r>
              <a:rPr lang="en-US" sz="8000">
                <a:solidFill>
                  <a:srgbClr val="242424"/>
                </a:solidFill>
              </a:rPr>
              <a:t> – Two instructions want to write to the same register.</a:t>
            </a:r>
            <a:br>
              <a:rPr lang="en-US" sz="8000"/>
            </a:br>
            <a:r>
              <a:rPr lang="en-US" sz="8000">
                <a:solidFill>
                  <a:srgbClr val="242424"/>
                </a:solidFill>
              </a:rPr>
              <a:t> → The later write must wait, even if they are unrelated (false dependency).</a:t>
            </a:r>
            <a:endParaRPr sz="8000"/>
          </a:p>
          <a:p>
            <a:pPr marL="228600" lvl="0" indent="-228600" algn="l" rtl="0">
              <a:lnSpc>
                <a:spcPct val="120000"/>
              </a:lnSpc>
              <a:spcBef>
                <a:spcPts val="1000"/>
              </a:spcBef>
              <a:spcAft>
                <a:spcPts val="0"/>
              </a:spcAft>
              <a:buClr>
                <a:srgbClr val="242424"/>
              </a:buClr>
              <a:buSzPct val="87000"/>
              <a:buFont typeface="Arial"/>
              <a:buChar char="•"/>
            </a:pPr>
            <a:r>
              <a:rPr lang="en-US" sz="8000" b="1">
                <a:solidFill>
                  <a:srgbClr val="242424"/>
                </a:solidFill>
              </a:rPr>
              <a:t>Problem:</a:t>
            </a:r>
            <a:r>
              <a:rPr lang="en-US" sz="8000">
                <a:solidFill>
                  <a:srgbClr val="242424"/>
                </a:solidFill>
              </a:rPr>
              <a:t> WAR and WAW only happen because instructions share the same </a:t>
            </a:r>
            <a:r>
              <a:rPr lang="en-US" sz="8000" b="1">
                <a:solidFill>
                  <a:srgbClr val="242424"/>
                </a:solidFill>
              </a:rPr>
              <a:t>register names</a:t>
            </a:r>
            <a:r>
              <a:rPr lang="en-US" sz="8000">
                <a:solidFill>
                  <a:srgbClr val="242424"/>
                </a:solidFill>
              </a:rPr>
              <a:t>, not because of real data needs.</a:t>
            </a:r>
            <a:endParaRPr sz="8000"/>
          </a:p>
          <a:p>
            <a:pPr marL="228600" lvl="0" indent="-228600" algn="l" rtl="0">
              <a:lnSpc>
                <a:spcPct val="120000"/>
              </a:lnSpc>
              <a:spcBef>
                <a:spcPts val="1000"/>
              </a:spcBef>
              <a:spcAft>
                <a:spcPts val="0"/>
              </a:spcAft>
              <a:buClr>
                <a:srgbClr val="242424"/>
              </a:buClr>
              <a:buSzPct val="87000"/>
              <a:buFont typeface="Arial"/>
              <a:buChar char="•"/>
            </a:pPr>
            <a:r>
              <a:rPr lang="en-US" sz="8000" b="1">
                <a:solidFill>
                  <a:srgbClr val="242424"/>
                </a:solidFill>
              </a:rPr>
              <a:t>Solution:</a:t>
            </a:r>
            <a:r>
              <a:rPr lang="en-US" sz="8000">
                <a:solidFill>
                  <a:srgbClr val="242424"/>
                </a:solidFill>
              </a:rPr>
              <a:t> </a:t>
            </a:r>
            <a:r>
              <a:rPr lang="en-US" sz="8000" i="1">
                <a:solidFill>
                  <a:srgbClr val="242424"/>
                </a:solidFill>
              </a:rPr>
              <a:t>Register Renaming</a:t>
            </a:r>
            <a:r>
              <a:rPr lang="en-US" sz="8000">
                <a:solidFill>
                  <a:srgbClr val="242424"/>
                </a:solidFill>
              </a:rPr>
              <a:t> → give each instruction its </a:t>
            </a:r>
            <a:r>
              <a:rPr lang="en-US" sz="8000" b="1">
                <a:solidFill>
                  <a:srgbClr val="242424"/>
                </a:solidFill>
              </a:rPr>
              <a:t>own physical register</a:t>
            </a:r>
            <a:r>
              <a:rPr lang="en-US" sz="8000">
                <a:solidFill>
                  <a:srgbClr val="242424"/>
                </a:solidFill>
              </a:rPr>
              <a:t>, removing these false conflicts.</a:t>
            </a:r>
            <a:endParaRPr sz="8000"/>
          </a:p>
          <a:p>
            <a:pPr marL="228600" lvl="0" indent="-96012" algn="l" rtl="0">
              <a:lnSpc>
                <a:spcPct val="120000"/>
              </a:lnSpc>
              <a:spcBef>
                <a:spcPts val="1000"/>
              </a:spcBef>
              <a:spcAft>
                <a:spcPts val="0"/>
              </a:spcAft>
              <a:buClr>
                <a:schemeClr val="dk1"/>
              </a:buClr>
              <a:buSzPct val="86999"/>
              <a:buFont typeface="Arial"/>
              <a:buNone/>
            </a:pPr>
            <a:endParaRPr sz="9600">
              <a:solidFill>
                <a:srgbClr val="242424"/>
              </a:solidFill>
            </a:endParaRPr>
          </a:p>
          <a:p>
            <a:pPr marL="0" lvl="0" indent="0" algn="l" rtl="0">
              <a:lnSpc>
                <a:spcPct val="120000"/>
              </a:lnSpc>
              <a:spcBef>
                <a:spcPts val="1000"/>
              </a:spcBef>
              <a:spcAft>
                <a:spcPts val="0"/>
              </a:spcAft>
              <a:buClr>
                <a:schemeClr val="dk1"/>
              </a:buClr>
              <a:buSzPct val="86999"/>
              <a:buNone/>
            </a:pPr>
            <a:endParaRPr sz="9600">
              <a:solidFill>
                <a:srgbClr val="242424"/>
              </a:solidFill>
            </a:endParaRPr>
          </a:p>
          <a:p>
            <a:pPr marL="228600" lvl="0" indent="-137445" algn="l" rtl="0">
              <a:lnSpc>
                <a:spcPct val="120000"/>
              </a:lnSpc>
              <a:spcBef>
                <a:spcPts val="1000"/>
              </a:spcBef>
              <a:spcAft>
                <a:spcPts val="0"/>
              </a:spcAft>
              <a:buClr>
                <a:schemeClr val="dk1"/>
              </a:buClr>
              <a:buSzPct val="86999"/>
              <a:buFont typeface="Arial"/>
              <a:buNone/>
            </a:pPr>
            <a:endParaRPr sz="6600">
              <a:solidFill>
                <a:srgbClr val="242424"/>
              </a:solidFill>
            </a:endParaRPr>
          </a:p>
          <a:p>
            <a:pPr marL="228600" lvl="0" indent="-178879" algn="l" rtl="0">
              <a:lnSpc>
                <a:spcPct val="120000"/>
              </a:lnSpc>
              <a:spcBef>
                <a:spcPts val="1000"/>
              </a:spcBef>
              <a:spcAft>
                <a:spcPts val="0"/>
              </a:spcAft>
              <a:buClr>
                <a:schemeClr val="dk1"/>
              </a:buClr>
              <a:buSzPct val="87000"/>
              <a:buFont typeface="Arial"/>
              <a:buNone/>
            </a:pPr>
            <a:endParaRPr sz="3600" b="1">
              <a:solidFill>
                <a:srgbClr val="242424"/>
              </a:solidFill>
            </a:endParaRPr>
          </a:p>
          <a:p>
            <a:pPr marL="0" lvl="0" indent="0" algn="l" rtl="0">
              <a:lnSpc>
                <a:spcPct val="120000"/>
              </a:lnSpc>
              <a:spcBef>
                <a:spcPts val="1000"/>
              </a:spcBef>
              <a:spcAft>
                <a:spcPts val="0"/>
              </a:spcAft>
              <a:buClr>
                <a:schemeClr val="dk1"/>
              </a:buClr>
              <a:buSzPct val="87000"/>
              <a:buNone/>
            </a:pPr>
            <a:endParaRPr sz="3200" b="1">
              <a:solidFill>
                <a:srgbClr val="242424"/>
              </a:solidFill>
            </a:endParaRPr>
          </a:p>
          <a:p>
            <a:pPr marL="228600" lvl="0" indent="-207883"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a:br>
            <a:endParaRPr/>
          </a:p>
        </p:txBody>
      </p:sp>
      <p:cxnSp>
        <p:nvCxnSpPr>
          <p:cNvPr id="135" name="Google Shape;135;p6"/>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41" name="Google Shape;141;p7"/>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Pipeline Overview</a:t>
            </a:r>
            <a:endParaRPr/>
          </a:p>
        </p:txBody>
      </p:sp>
      <p:sp>
        <p:nvSpPr>
          <p:cNvPr id="142" name="Google Shape;142;p7"/>
          <p:cNvSpPr txBox="1">
            <a:spLocks noGrp="1"/>
          </p:cNvSpPr>
          <p:nvPr>
            <p:ph type="body" idx="1"/>
          </p:nvPr>
        </p:nvSpPr>
        <p:spPr>
          <a:xfrm>
            <a:off x="640080" y="2761673"/>
            <a:ext cx="10890929" cy="3536241"/>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20000"/>
              </a:lnSpc>
              <a:spcBef>
                <a:spcPts val="0"/>
              </a:spcBef>
              <a:spcAft>
                <a:spcPts val="0"/>
              </a:spcAft>
              <a:buClr>
                <a:srgbClr val="242424"/>
              </a:buClr>
              <a:buSzPct val="87000"/>
              <a:buNone/>
            </a:pPr>
            <a:r>
              <a:rPr lang="en-US" sz="7200" b="1">
                <a:solidFill>
                  <a:srgbClr val="242424"/>
                </a:solidFill>
              </a:rPr>
              <a:t>Pipeline stages in my Out-of-Order core:</a:t>
            </a:r>
            <a:endParaRPr sz="7200" b="1">
              <a:solidFill>
                <a:srgbClr val="000000"/>
              </a:solidFill>
            </a:endParaRPr>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Fetch</a:t>
            </a:r>
            <a:r>
              <a:rPr lang="en-US" sz="7200">
                <a:solidFill>
                  <a:srgbClr val="242424"/>
                </a:solidFill>
              </a:rPr>
              <a:t> → bring instruction from memory</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Decode &amp; Rename (RAT, ROB, PRF)</a:t>
            </a:r>
            <a:r>
              <a:rPr lang="en-US" sz="7200">
                <a:solidFill>
                  <a:srgbClr val="242424"/>
                </a:solidFill>
              </a:rPr>
              <a:t> → allocate physical registers &amp; ROB entry</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Dispatch to Reservation Stations (RS)</a:t>
            </a:r>
            <a:r>
              <a:rPr lang="en-US" sz="7200">
                <a:solidFill>
                  <a:srgbClr val="242424"/>
                </a:solidFill>
              </a:rPr>
              <a:t> → wait until operands are ready</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Execute Units</a:t>
            </a:r>
            <a:r>
              <a:rPr lang="en-US" sz="7200">
                <a:solidFill>
                  <a:srgbClr val="242424"/>
                </a:solidFill>
              </a:rPr>
              <a:t> → ALU, MUL, Load/Store Units</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Finished Buffers</a:t>
            </a:r>
            <a:r>
              <a:rPr lang="en-US" sz="7200">
                <a:solidFill>
                  <a:srgbClr val="242424"/>
                </a:solidFill>
              </a:rPr>
              <a:t> →</a:t>
            </a:r>
            <a:endParaRPr sz="7200"/>
          </a:p>
          <a:p>
            <a:pPr marL="493394" lvl="1" indent="-228599" algn="l" rtl="0">
              <a:lnSpc>
                <a:spcPct val="120000"/>
              </a:lnSpc>
              <a:spcBef>
                <a:spcPts val="500"/>
              </a:spcBef>
              <a:spcAft>
                <a:spcPts val="0"/>
              </a:spcAft>
              <a:buClr>
                <a:srgbClr val="242424"/>
              </a:buClr>
              <a:buSzPct val="87000"/>
              <a:buFont typeface="Arial"/>
              <a:buChar char="•"/>
            </a:pPr>
            <a:r>
              <a:rPr lang="en-US" sz="7200" b="1">
                <a:solidFill>
                  <a:srgbClr val="242424"/>
                </a:solidFill>
              </a:rPr>
              <a:t>FSB (Finished Store Buffer)</a:t>
            </a:r>
            <a:endParaRPr sz="7200"/>
          </a:p>
          <a:p>
            <a:pPr marL="493394" lvl="1" indent="-228599" algn="l" rtl="0">
              <a:lnSpc>
                <a:spcPct val="120000"/>
              </a:lnSpc>
              <a:spcBef>
                <a:spcPts val="500"/>
              </a:spcBef>
              <a:spcAft>
                <a:spcPts val="0"/>
              </a:spcAft>
              <a:buClr>
                <a:srgbClr val="242424"/>
              </a:buClr>
              <a:buSzPct val="87000"/>
              <a:buFont typeface="Arial"/>
              <a:buChar char="•"/>
            </a:pPr>
            <a:r>
              <a:rPr lang="en-US" sz="7200" b="1">
                <a:solidFill>
                  <a:srgbClr val="242424"/>
                </a:solidFill>
              </a:rPr>
              <a:t>FLB (Finished Load Buffer)</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Completed Store Buffer (CSB)</a:t>
            </a:r>
            <a:r>
              <a:rPr lang="en-US" sz="7200">
                <a:solidFill>
                  <a:srgbClr val="242424"/>
                </a:solidFill>
              </a:rPr>
              <a:t> → final store commit to memory</a:t>
            </a:r>
            <a:endParaRPr sz="7200"/>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Commit (via ROB → ARCHMAP update)</a:t>
            </a:r>
            <a:r>
              <a:rPr lang="en-US" sz="7200">
                <a:solidFill>
                  <a:srgbClr val="242424"/>
                </a:solidFill>
              </a:rPr>
              <a:t> → update architectural state</a:t>
            </a:r>
            <a:endParaRPr sz="7200"/>
          </a:p>
          <a:p>
            <a:pPr marL="228600" lvl="0" indent="-96012" algn="l" rtl="0">
              <a:lnSpc>
                <a:spcPct val="120000"/>
              </a:lnSpc>
              <a:spcBef>
                <a:spcPts val="1000"/>
              </a:spcBef>
              <a:spcAft>
                <a:spcPts val="0"/>
              </a:spcAft>
              <a:buClr>
                <a:schemeClr val="dk1"/>
              </a:buClr>
              <a:buSzPct val="86999"/>
              <a:buFont typeface="Arial"/>
              <a:buNone/>
            </a:pPr>
            <a:endParaRPr sz="9600">
              <a:solidFill>
                <a:srgbClr val="242424"/>
              </a:solidFill>
            </a:endParaRPr>
          </a:p>
          <a:p>
            <a:pPr marL="228600" lvl="0" indent="-137445" algn="l" rtl="0">
              <a:lnSpc>
                <a:spcPct val="120000"/>
              </a:lnSpc>
              <a:spcBef>
                <a:spcPts val="1000"/>
              </a:spcBef>
              <a:spcAft>
                <a:spcPts val="0"/>
              </a:spcAft>
              <a:buClr>
                <a:schemeClr val="dk1"/>
              </a:buClr>
              <a:buSzPct val="86999"/>
              <a:buFont typeface="Arial"/>
              <a:buNone/>
            </a:pPr>
            <a:endParaRPr sz="6600">
              <a:solidFill>
                <a:srgbClr val="242424"/>
              </a:solidFill>
            </a:endParaRPr>
          </a:p>
          <a:p>
            <a:pPr marL="228600" lvl="0" indent="-178879" algn="l" rtl="0">
              <a:lnSpc>
                <a:spcPct val="120000"/>
              </a:lnSpc>
              <a:spcBef>
                <a:spcPts val="1000"/>
              </a:spcBef>
              <a:spcAft>
                <a:spcPts val="0"/>
              </a:spcAft>
              <a:buClr>
                <a:schemeClr val="dk1"/>
              </a:buClr>
              <a:buSzPct val="87000"/>
              <a:buFont typeface="Arial"/>
              <a:buNone/>
            </a:pPr>
            <a:endParaRPr sz="3600" b="1">
              <a:solidFill>
                <a:srgbClr val="242424"/>
              </a:solidFill>
            </a:endParaRPr>
          </a:p>
          <a:p>
            <a:pPr marL="0" lvl="0" indent="0" algn="l" rtl="0">
              <a:lnSpc>
                <a:spcPct val="120000"/>
              </a:lnSpc>
              <a:spcBef>
                <a:spcPts val="1000"/>
              </a:spcBef>
              <a:spcAft>
                <a:spcPts val="0"/>
              </a:spcAft>
              <a:buClr>
                <a:schemeClr val="dk1"/>
              </a:buClr>
              <a:buSzPct val="87000"/>
              <a:buNone/>
            </a:pPr>
            <a:endParaRPr sz="3200" b="1">
              <a:solidFill>
                <a:srgbClr val="242424"/>
              </a:solidFill>
            </a:endParaRPr>
          </a:p>
          <a:p>
            <a:pPr marL="228600" lvl="0" indent="-207883" algn="l" rtl="0">
              <a:lnSpc>
                <a:spcPct val="120000"/>
              </a:lnSpc>
              <a:spcBef>
                <a:spcPts val="1000"/>
              </a:spcBef>
              <a:spcAft>
                <a:spcPts val="0"/>
              </a:spcAft>
              <a:buClr>
                <a:schemeClr val="dk1"/>
              </a:buClr>
              <a:buSzPct val="87000"/>
              <a:buNone/>
            </a:pPr>
            <a:endParaRPr sz="1500">
              <a:solidFill>
                <a:srgbClr val="242424"/>
              </a:solidFill>
            </a:endParaRPr>
          </a:p>
          <a:p>
            <a:pPr marL="0" lvl="0" indent="0" algn="l" rtl="0">
              <a:lnSpc>
                <a:spcPct val="120000"/>
              </a:lnSpc>
              <a:spcBef>
                <a:spcPts val="1000"/>
              </a:spcBef>
              <a:spcAft>
                <a:spcPts val="0"/>
              </a:spcAft>
              <a:buClr>
                <a:schemeClr val="dk1"/>
              </a:buClr>
              <a:buSzPct val="87000"/>
              <a:buNone/>
            </a:pPr>
            <a:br>
              <a:rPr lang="en-US"/>
            </a:br>
            <a:endParaRPr/>
          </a:p>
        </p:txBody>
      </p:sp>
      <p:cxnSp>
        <p:nvCxnSpPr>
          <p:cNvPr id="143" name="Google Shape;143;p7"/>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7"/>
        <p:cNvGrpSpPr/>
        <p:nvPr/>
      </p:nvGrpSpPr>
      <p:grpSpPr>
        <a:xfrm>
          <a:off x="0" y="0"/>
          <a:ext cx="0" cy="0"/>
          <a:chOff x="0" y="0"/>
          <a:chExt cx="0" cy="0"/>
        </a:xfrm>
      </p:grpSpPr>
      <p:cxnSp>
        <p:nvCxnSpPr>
          <p:cNvPr id="148" name="Google Shape;148;p8"/>
          <p:cNvCxnSpPr/>
          <p:nvPr/>
        </p:nvCxnSpPr>
        <p:spPr>
          <a:xfrm>
            <a:off x="713232" y="1031001"/>
            <a:ext cx="978862" cy="0"/>
          </a:xfrm>
          <a:prstGeom prst="straightConnector1">
            <a:avLst/>
          </a:prstGeom>
          <a:noFill/>
          <a:ln w="76200" cap="flat" cmpd="sng">
            <a:solidFill>
              <a:schemeClr val="accent1"/>
            </a:solidFill>
            <a:prstDash val="solid"/>
            <a:miter lim="800000"/>
            <a:headEnd type="none" w="sm" len="sm"/>
            <a:tailEnd type="none" w="sm" len="sm"/>
          </a:ln>
        </p:spPr>
      </p:cxnSp>
      <p:sp>
        <p:nvSpPr>
          <p:cNvPr id="149" name="Google Shape;149;p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50" name="Google Shape;150;p8"/>
          <p:cNvSpPr txBox="1">
            <a:spLocks noGrp="1"/>
          </p:cNvSpPr>
          <p:nvPr>
            <p:ph type="title"/>
          </p:nvPr>
        </p:nvSpPr>
        <p:spPr>
          <a:xfrm>
            <a:off x="9265995" y="976453"/>
            <a:ext cx="2982141" cy="264326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400"/>
              <a:buFont typeface="Play"/>
              <a:buNone/>
            </a:pPr>
            <a:r>
              <a:rPr lang="en-US" sz="4400"/>
              <a:t>Pipeline Overview</a:t>
            </a:r>
            <a:endParaRPr/>
          </a:p>
        </p:txBody>
      </p:sp>
      <p:cxnSp>
        <p:nvCxnSpPr>
          <p:cNvPr id="151" name="Google Shape;151;p8"/>
          <p:cNvCxnSpPr/>
          <p:nvPr/>
        </p:nvCxnSpPr>
        <p:spPr>
          <a:xfrm>
            <a:off x="8716943" y="3999192"/>
            <a:ext cx="548640" cy="0"/>
          </a:xfrm>
          <a:prstGeom prst="straightConnector1">
            <a:avLst/>
          </a:prstGeom>
          <a:noFill/>
          <a:ln w="57150" cap="flat" cmpd="sng">
            <a:solidFill>
              <a:schemeClr val="accent1"/>
            </a:solidFill>
            <a:prstDash val="solid"/>
            <a:miter lim="800000"/>
            <a:headEnd type="none" w="sm" len="sm"/>
            <a:tailEnd type="none" w="sm" len="sm"/>
          </a:ln>
        </p:spPr>
      </p:cxnSp>
      <p:pic>
        <p:nvPicPr>
          <p:cNvPr id="152" name="Google Shape;152;p8" descr="A diagram of a company&#10;&#10;AI-generated content may be incorrect."/>
          <p:cNvPicPr preferRelativeResize="0">
            <a:picLocks noGrp="1"/>
          </p:cNvPicPr>
          <p:nvPr>
            <p:ph type="body" idx="1"/>
          </p:nvPr>
        </p:nvPicPr>
        <p:blipFill rotWithShape="1">
          <a:blip r:embed="rId3">
            <a:alphaModFix/>
          </a:blip>
          <a:srcRect l="186" t="30" r="-42" b="-29"/>
          <a:stretch/>
        </p:blipFill>
        <p:spPr>
          <a:xfrm>
            <a:off x="-2012" y="2032"/>
            <a:ext cx="12205605" cy="685800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6"/>
        <p:cNvGrpSpPr/>
        <p:nvPr/>
      </p:nvGrpSpPr>
      <p:grpSpPr>
        <a:xfrm>
          <a:off x="0" y="0"/>
          <a:ext cx="0" cy="0"/>
          <a:chOff x="0" y="0"/>
          <a:chExt cx="0" cy="0"/>
        </a:xfrm>
      </p:grpSpPr>
      <p:sp>
        <p:nvSpPr>
          <p:cNvPr id="157" name="Google Shape;157;p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Play"/>
              <a:ea typeface="Play"/>
              <a:cs typeface="Play"/>
              <a:sym typeface="Play"/>
            </a:endParaRPr>
          </a:p>
        </p:txBody>
      </p:sp>
      <p:sp>
        <p:nvSpPr>
          <p:cNvPr id="158" name="Google Shape;158;p9"/>
          <p:cNvSpPr txBox="1">
            <a:spLocks noGrp="1"/>
          </p:cNvSpPr>
          <p:nvPr>
            <p:ph type="title"/>
          </p:nvPr>
        </p:nvSpPr>
        <p:spPr>
          <a:xfrm>
            <a:off x="701040" y="570750"/>
            <a:ext cx="11409089" cy="138793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1"/>
              </a:buClr>
              <a:buSzPts val="4000"/>
              <a:buFont typeface="Play"/>
              <a:buNone/>
            </a:pPr>
            <a:r>
              <a:rPr lang="en-US"/>
              <a:t>Tomasulo’s Algorithm</a:t>
            </a:r>
            <a:endParaRPr/>
          </a:p>
        </p:txBody>
      </p:sp>
      <p:sp>
        <p:nvSpPr>
          <p:cNvPr id="159" name="Google Shape;159;p9"/>
          <p:cNvSpPr txBox="1">
            <a:spLocks noGrp="1"/>
          </p:cNvSpPr>
          <p:nvPr>
            <p:ph type="body" idx="1"/>
          </p:nvPr>
        </p:nvSpPr>
        <p:spPr>
          <a:xfrm>
            <a:off x="640080" y="2761673"/>
            <a:ext cx="10890929" cy="3536241"/>
          </a:xfrm>
          <a:prstGeom prst="rect">
            <a:avLst/>
          </a:prstGeom>
          <a:noFill/>
          <a:ln>
            <a:noFill/>
          </a:ln>
        </p:spPr>
        <p:txBody>
          <a:bodyPr spcFirstLastPara="1" wrap="square" lIns="91425" tIns="45700" rIns="91425" bIns="45700" anchor="t" anchorCtr="0">
            <a:normAutofit fontScale="32500" lnSpcReduction="20000"/>
          </a:bodyPr>
          <a:lstStyle/>
          <a:p>
            <a:pPr marL="228600" lvl="0" indent="-228600" algn="l" rtl="0">
              <a:lnSpc>
                <a:spcPct val="120000"/>
              </a:lnSpc>
              <a:spcBef>
                <a:spcPts val="0"/>
              </a:spcBef>
              <a:spcAft>
                <a:spcPts val="0"/>
              </a:spcAft>
              <a:buClr>
                <a:srgbClr val="242424"/>
              </a:buClr>
              <a:buSzPct val="87000"/>
              <a:buFont typeface="Arial"/>
              <a:buChar char="•"/>
            </a:pPr>
            <a:r>
              <a:rPr lang="en-US" sz="7200">
                <a:solidFill>
                  <a:srgbClr val="242424"/>
                </a:solidFill>
              </a:rPr>
              <a:t>Dynamically schedules instructions </a:t>
            </a:r>
            <a:r>
              <a:rPr lang="en-US" sz="7200" b="1">
                <a:solidFill>
                  <a:srgbClr val="242424"/>
                </a:solidFill>
              </a:rPr>
              <a:t>out-of-order</a:t>
            </a:r>
            <a:r>
              <a:rPr lang="en-US" sz="7200">
                <a:solidFill>
                  <a:srgbClr val="242424"/>
                </a:solidFill>
              </a:rPr>
              <a:t> while avoiding hazards</a:t>
            </a:r>
            <a:endParaRPr/>
          </a:p>
          <a:p>
            <a:pPr marL="228600" lvl="0" indent="-228600" algn="l" rtl="0">
              <a:lnSpc>
                <a:spcPct val="120000"/>
              </a:lnSpc>
              <a:spcBef>
                <a:spcPts val="1000"/>
              </a:spcBef>
              <a:spcAft>
                <a:spcPts val="0"/>
              </a:spcAft>
              <a:buClr>
                <a:srgbClr val="242424"/>
              </a:buClr>
              <a:buSzPct val="87000"/>
              <a:buFont typeface="Arial"/>
              <a:buChar char="•"/>
            </a:pPr>
            <a:r>
              <a:rPr lang="en-US" sz="7200">
                <a:solidFill>
                  <a:srgbClr val="242424"/>
                </a:solidFill>
              </a:rPr>
              <a:t>Resolves </a:t>
            </a:r>
            <a:r>
              <a:rPr lang="en-US" sz="7200" b="1">
                <a:solidFill>
                  <a:srgbClr val="242424"/>
                </a:solidFill>
              </a:rPr>
              <a:t>data hazards</a:t>
            </a:r>
            <a:r>
              <a:rPr lang="en-US" sz="7200">
                <a:solidFill>
                  <a:srgbClr val="242424"/>
                </a:solidFill>
              </a:rPr>
              <a:t> using:</a:t>
            </a:r>
            <a:endParaRPr/>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Register renaming</a:t>
            </a:r>
            <a:r>
              <a:rPr lang="en-US" sz="7200">
                <a:solidFill>
                  <a:srgbClr val="242424"/>
                </a:solidFill>
              </a:rPr>
              <a:t> (RAT + PRF)</a:t>
            </a:r>
            <a:endParaRPr/>
          </a:p>
          <a:p>
            <a:pPr marL="228600" lvl="0" indent="-228600" algn="l" rtl="0">
              <a:lnSpc>
                <a:spcPct val="120000"/>
              </a:lnSpc>
              <a:spcBef>
                <a:spcPts val="1000"/>
              </a:spcBef>
              <a:spcAft>
                <a:spcPts val="0"/>
              </a:spcAft>
              <a:buClr>
                <a:srgbClr val="242424"/>
              </a:buClr>
              <a:buSzPct val="87000"/>
              <a:buFont typeface="Arial"/>
              <a:buChar char="•"/>
            </a:pPr>
            <a:r>
              <a:rPr lang="en-US" sz="7200" b="1">
                <a:solidFill>
                  <a:srgbClr val="242424"/>
                </a:solidFill>
              </a:rPr>
              <a:t>Reservation Stations (RS)</a:t>
            </a:r>
            <a:endParaRPr/>
          </a:p>
          <a:p>
            <a:pPr marL="228600" lvl="0" indent="-228600" algn="l" rtl="0">
              <a:lnSpc>
                <a:spcPct val="120000"/>
              </a:lnSpc>
              <a:spcBef>
                <a:spcPts val="1000"/>
              </a:spcBef>
              <a:spcAft>
                <a:spcPts val="0"/>
              </a:spcAft>
              <a:buClr>
                <a:srgbClr val="242424"/>
              </a:buClr>
              <a:buSzPct val="87000"/>
              <a:buFont typeface="Arial"/>
              <a:buChar char="•"/>
            </a:pPr>
            <a:r>
              <a:rPr lang="en-US" sz="7200">
                <a:solidFill>
                  <a:srgbClr val="242424"/>
                </a:solidFill>
              </a:rPr>
              <a:t>Uses </a:t>
            </a:r>
            <a:r>
              <a:rPr lang="en-US" sz="7200" b="1">
                <a:solidFill>
                  <a:srgbClr val="242424"/>
                </a:solidFill>
              </a:rPr>
              <a:t>Common Data Bus (CDB)</a:t>
            </a:r>
            <a:r>
              <a:rPr lang="en-US" sz="7200">
                <a:solidFill>
                  <a:srgbClr val="242424"/>
                </a:solidFill>
              </a:rPr>
              <a:t> to forward results as soon as they’re ready</a:t>
            </a:r>
            <a:endParaRPr/>
          </a:p>
          <a:p>
            <a:pPr marL="228600" lvl="0" indent="-228600" algn="l" rtl="0">
              <a:lnSpc>
                <a:spcPct val="120000"/>
              </a:lnSpc>
              <a:spcBef>
                <a:spcPts val="1000"/>
              </a:spcBef>
              <a:spcAft>
                <a:spcPts val="0"/>
              </a:spcAft>
              <a:buClr>
                <a:srgbClr val="242424"/>
              </a:buClr>
              <a:buSzPct val="87000"/>
              <a:buFont typeface="Arial"/>
              <a:buChar char="•"/>
            </a:pPr>
            <a:r>
              <a:rPr lang="en-US" sz="7200">
                <a:solidFill>
                  <a:srgbClr val="242424"/>
                </a:solidFill>
              </a:rPr>
              <a:t>Maintains </a:t>
            </a:r>
            <a:r>
              <a:rPr lang="en-US" sz="7200" b="1">
                <a:solidFill>
                  <a:srgbClr val="242424"/>
                </a:solidFill>
              </a:rPr>
              <a:t>precise commit</a:t>
            </a:r>
            <a:r>
              <a:rPr lang="en-US" sz="7200">
                <a:solidFill>
                  <a:srgbClr val="242424"/>
                </a:solidFill>
              </a:rPr>
              <a:t> with </a:t>
            </a:r>
            <a:r>
              <a:rPr lang="en-US" sz="7200" b="1">
                <a:solidFill>
                  <a:srgbClr val="242424"/>
                </a:solidFill>
              </a:rPr>
              <a:t>ROB</a:t>
            </a:r>
            <a:endParaRPr/>
          </a:p>
          <a:p>
            <a:pPr marL="228600" lvl="0" indent="-228600" algn="l" rtl="0">
              <a:lnSpc>
                <a:spcPct val="120000"/>
              </a:lnSpc>
              <a:spcBef>
                <a:spcPts val="1000"/>
              </a:spcBef>
              <a:spcAft>
                <a:spcPts val="0"/>
              </a:spcAft>
              <a:buClr>
                <a:srgbClr val="242424"/>
              </a:buClr>
              <a:buSzPct val="87000"/>
              <a:buFont typeface="Arial"/>
              <a:buChar char="•"/>
            </a:pPr>
            <a:r>
              <a:rPr lang="en-US" sz="7200">
                <a:solidFill>
                  <a:srgbClr val="242424"/>
                </a:solidFill>
              </a:rPr>
              <a:t>Handles </a:t>
            </a:r>
            <a:r>
              <a:rPr lang="en-US" sz="7200" b="1">
                <a:solidFill>
                  <a:srgbClr val="242424"/>
                </a:solidFill>
              </a:rPr>
              <a:t>RAW, WAW, and WAR hazards</a:t>
            </a:r>
            <a:r>
              <a:rPr lang="en-US" sz="7200">
                <a:solidFill>
                  <a:srgbClr val="242424"/>
                </a:solidFill>
              </a:rPr>
              <a:t> transparently</a:t>
            </a:r>
            <a:endParaRPr/>
          </a:p>
          <a:p>
            <a:pPr marL="0" lvl="0" indent="0" algn="l" rtl="0">
              <a:lnSpc>
                <a:spcPct val="120000"/>
              </a:lnSpc>
              <a:spcBef>
                <a:spcPts val="1000"/>
              </a:spcBef>
              <a:spcAft>
                <a:spcPts val="0"/>
              </a:spcAft>
              <a:buClr>
                <a:schemeClr val="dk1"/>
              </a:buClr>
              <a:buSzPct val="87000"/>
              <a:buNone/>
            </a:pPr>
            <a:endParaRPr sz="7200" b="1">
              <a:solidFill>
                <a:srgbClr val="242424"/>
              </a:solidFill>
            </a:endParaRPr>
          </a:p>
        </p:txBody>
      </p:sp>
      <p:cxnSp>
        <p:nvCxnSpPr>
          <p:cNvPr id="160" name="Google Shape;160;p9"/>
          <p:cNvCxnSpPr/>
          <p:nvPr/>
        </p:nvCxnSpPr>
        <p:spPr>
          <a:xfrm>
            <a:off x="713232" y="2307479"/>
            <a:ext cx="978862" cy="0"/>
          </a:xfrm>
          <a:prstGeom prst="straightConnector1">
            <a:avLst/>
          </a:prstGeom>
          <a:noFill/>
          <a:ln w="76200" cap="flat" cmpd="sng">
            <a:solidFill>
              <a:schemeClr val="accent1"/>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DashVTI">
  <a:themeElements>
    <a:clrScheme name="Custom 6">
      <a:dk1>
        <a:srgbClr val="000000"/>
      </a:dk1>
      <a:lt1>
        <a:srgbClr val="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22</Slides>
  <Notes>22</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DashVTI</vt:lpstr>
      <vt:lpstr>Out of Order Execution</vt:lpstr>
      <vt:lpstr>Introduction - What is an Out-of-Order Execution?</vt:lpstr>
      <vt:lpstr>Introduction - Why Out-of-Order Execution?</vt:lpstr>
      <vt:lpstr>Introduction - Limitations of In-Order Execution</vt:lpstr>
      <vt:lpstr>Data Hazards In Out-of-Order Execution</vt:lpstr>
      <vt:lpstr>Data Hazards In Out-of-Order Execution</vt:lpstr>
      <vt:lpstr>Pipeline Overview</vt:lpstr>
      <vt:lpstr>Pipeline Overview</vt:lpstr>
      <vt:lpstr>Tomasulo’s Algorithm</vt:lpstr>
      <vt:lpstr>Register Alias Table (RAT)</vt:lpstr>
      <vt:lpstr>Reorder Buffer (ROB)</vt:lpstr>
      <vt:lpstr>Physical Register File (PRF)</vt:lpstr>
      <vt:lpstr>Reservation Station (RS)</vt:lpstr>
      <vt:lpstr>Execute Stage (EX)</vt:lpstr>
      <vt:lpstr>Common Data Bus (CDB)</vt:lpstr>
      <vt:lpstr>Finished Load Buffer (FLB)</vt:lpstr>
      <vt:lpstr>Finished Load Buffer (FLB) Algorithm </vt:lpstr>
      <vt:lpstr>Finished Store Buffer (FSB) </vt:lpstr>
      <vt:lpstr>Finished Store Buffer (FSB) Algorithm</vt:lpstr>
      <vt:lpstr>Flushing Algorithm</vt:lpstr>
      <vt:lpstr>Completed Store Buffer (CSB)</vt:lpstr>
      <vt:lpstr>Architectural Register Map (ARCHMAP)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90</cp:revision>
  <dcterms:created xsi:type="dcterms:W3CDTF">2025-08-26T11:59:28Z</dcterms:created>
  <dcterms:modified xsi:type="dcterms:W3CDTF">2025-08-31T18:32:51Z</dcterms:modified>
</cp:coreProperties>
</file>