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Arial Black"/>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rialBlack-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9" name="Google Shape;19;p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1"/>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1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2"/>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2"/>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 name="Google Shape;26;p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9" name="Shape 29"/>
        <p:cNvGrpSpPr/>
        <p:nvPr/>
      </p:nvGrpSpPr>
      <p:grpSpPr>
        <a:xfrm>
          <a:off x="0" y="0"/>
          <a:ext cx="0" cy="0"/>
          <a:chOff x="0" y="0"/>
          <a:chExt cx="0" cy="0"/>
        </a:xfrm>
      </p:grpSpPr>
      <p:sp>
        <p:nvSpPr>
          <p:cNvPr id="30" name="Google Shape;30;p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5" name="Shape 35"/>
        <p:cNvGrpSpPr/>
        <p:nvPr/>
      </p:nvGrpSpPr>
      <p:grpSpPr>
        <a:xfrm>
          <a:off x="0" y="0"/>
          <a:ext cx="0" cy="0"/>
          <a:chOff x="0" y="0"/>
          <a:chExt cx="0" cy="0"/>
        </a:xfrm>
      </p:grpSpPr>
      <p:sp>
        <p:nvSpPr>
          <p:cNvPr id="36" name="Google Shape;36;p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0" name="Google Shape;40;p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3" name="Google Shape;43;p5"/>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6"/>
          <p:cNvSpPr txBox="1"/>
          <p:nvPr>
            <p:ph idx="1" type="body"/>
          </p:nvPr>
        </p:nvSpPr>
        <p:spPr>
          <a:xfrm>
            <a:off x="1097278"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 name="Google Shape;47;p6"/>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8" name="Google Shape;48;p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7"/>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7"/>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6" name="Google Shape;56;p7"/>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7" name="Google Shape;57;p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9"/>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9"/>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9"/>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9"/>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9"/>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10"/>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txBox="1"/>
          <p:nvPr>
            <p:ph type="title"/>
          </p:nvPr>
        </p:nvSpPr>
        <p:spPr>
          <a:xfrm>
            <a:off x="1097280" y="5074920"/>
            <a:ext cx="10113645"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0"/>
          <p:cNvSpPr/>
          <p:nvPr>
            <p:ph idx="2" type="pic"/>
          </p:nvPr>
        </p:nvSpPr>
        <p:spPr>
          <a:xfrm>
            <a:off x="15" y="0"/>
            <a:ext cx="12191985" cy="4915076"/>
          </a:xfrm>
          <a:prstGeom prst="rect">
            <a:avLst/>
          </a:prstGeom>
          <a:solidFill>
            <a:srgbClr val="D7D0C0"/>
          </a:solidFill>
          <a:ln>
            <a:noFill/>
          </a:ln>
        </p:spPr>
      </p:sp>
      <p:sp>
        <p:nvSpPr>
          <p:cNvPr id="79" name="Google Shape;79;p10"/>
          <p:cNvSpPr txBox="1"/>
          <p:nvPr>
            <p:ph idx="1" type="body"/>
          </p:nvPr>
        </p:nvSpPr>
        <p:spPr>
          <a:xfrm>
            <a:off x="1097280" y="5907024"/>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p:nvPr/>
        </p:nvSpPr>
        <p:spPr>
          <a:xfrm>
            <a:off x="15" y="6334316"/>
            <a:ext cx="12191985"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2.png"/><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1.png"/><Relationship Id="rId5" Type="http://schemas.openxmlformats.org/officeDocument/2006/relationships/image" Target="../media/image19.png"/><Relationship Id="rId6"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3.png"/><Relationship Id="rId5"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3"/>
          <p:cNvSpPr txBox="1"/>
          <p:nvPr>
            <p:ph type="ctrTitle"/>
          </p:nvPr>
        </p:nvSpPr>
        <p:spPr>
          <a:xfrm>
            <a:off x="1097280" y="3084944"/>
            <a:ext cx="10058400" cy="124016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0070C0"/>
              </a:buClr>
              <a:buSzPts val="4400"/>
              <a:buFont typeface="Arial Black"/>
              <a:buNone/>
            </a:pPr>
            <a:r>
              <a:rPr b="1" lang="en-US" sz="4400">
                <a:solidFill>
                  <a:srgbClr val="0070C0"/>
                </a:solidFill>
                <a:latin typeface="Arial Black"/>
                <a:ea typeface="Arial Black"/>
                <a:cs typeface="Arial Black"/>
                <a:sym typeface="Arial Black"/>
              </a:rPr>
              <a:t>MARKETING ANALYSIS</a:t>
            </a:r>
            <a:endParaRPr b="1" sz="4400">
              <a:solidFill>
                <a:srgbClr val="0070C0"/>
              </a:solidFill>
              <a:latin typeface="Arial Black"/>
              <a:ea typeface="Arial Black"/>
              <a:cs typeface="Arial Black"/>
              <a:sym typeface="Arial Black"/>
            </a:endParaRPr>
          </a:p>
        </p:txBody>
      </p:sp>
      <p:sp>
        <p:nvSpPr>
          <p:cNvPr id="102" name="Google Shape;102;p13"/>
          <p:cNvSpPr txBox="1"/>
          <p:nvPr>
            <p:ph idx="1" type="subTitle"/>
          </p:nvPr>
        </p:nvSpPr>
        <p:spPr>
          <a:xfrm>
            <a:off x="1100051" y="4455621"/>
            <a:ext cx="10058400" cy="48583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400"/>
              <a:buNone/>
            </a:pPr>
            <a:r>
              <a:rPr b="1" lang="en-US" cap="none">
                <a:latin typeface="Calibri"/>
                <a:ea typeface="Calibri"/>
                <a:cs typeface="Calibri"/>
                <a:sym typeface="Calibri"/>
              </a:rPr>
              <a:t>CodeX Energy Drink</a:t>
            </a:r>
            <a:endParaRPr b="1" cap="none">
              <a:latin typeface="Calibri"/>
              <a:ea typeface="Calibri"/>
              <a:cs typeface="Calibri"/>
              <a:sym typeface="Calibri"/>
            </a:endParaRPr>
          </a:p>
        </p:txBody>
      </p:sp>
      <p:grpSp>
        <p:nvGrpSpPr>
          <p:cNvPr id="103" name="Google Shape;103;p13"/>
          <p:cNvGrpSpPr/>
          <p:nvPr/>
        </p:nvGrpSpPr>
        <p:grpSpPr>
          <a:xfrm>
            <a:off x="7447175" y="5458120"/>
            <a:ext cx="4203021" cy="674117"/>
            <a:chOff x="8297967" y="5349399"/>
            <a:chExt cx="2600648" cy="533617"/>
          </a:xfrm>
        </p:grpSpPr>
        <p:sp>
          <p:nvSpPr>
            <p:cNvPr id="104" name="Google Shape;104;p13"/>
            <p:cNvSpPr txBox="1"/>
            <p:nvPr/>
          </p:nvSpPr>
          <p:spPr>
            <a:xfrm>
              <a:off x="8297967" y="5349399"/>
              <a:ext cx="857848" cy="2436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400" u="none" cap="none" strike="noStrike">
                  <a:solidFill>
                    <a:schemeClr val="dk1"/>
                  </a:solidFill>
                  <a:latin typeface="Arial"/>
                  <a:ea typeface="Arial"/>
                  <a:cs typeface="Arial"/>
                  <a:sym typeface="Arial"/>
                </a:rPr>
                <a:t>CREATED BY</a:t>
              </a:r>
              <a:r>
                <a:rPr b="1" i="0" lang="en-US" sz="1100" u="none" cap="none" strike="noStrike">
                  <a:solidFill>
                    <a:schemeClr val="dk1"/>
                  </a:solidFill>
                  <a:latin typeface="Arial"/>
                  <a:ea typeface="Arial"/>
                  <a:cs typeface="Arial"/>
                  <a:sym typeface="Arial"/>
                </a:rPr>
                <a:t>:</a:t>
              </a:r>
              <a:endParaRPr b="1" sz="1100">
                <a:solidFill>
                  <a:schemeClr val="dk1"/>
                </a:solidFill>
                <a:latin typeface="Arial"/>
                <a:ea typeface="Arial"/>
                <a:cs typeface="Arial"/>
                <a:sym typeface="Arial"/>
              </a:endParaRPr>
            </a:p>
          </p:txBody>
        </p:sp>
        <p:sp>
          <p:nvSpPr>
            <p:cNvPr id="105" name="Google Shape;105;p13"/>
            <p:cNvSpPr txBox="1"/>
            <p:nvPr/>
          </p:nvSpPr>
          <p:spPr>
            <a:xfrm>
              <a:off x="8297967" y="5575239"/>
              <a:ext cx="260064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Black"/>
                  <a:ea typeface="Arial Black"/>
                  <a:cs typeface="Arial Black"/>
                  <a:sym typeface="Arial Black"/>
                </a:rPr>
                <a:t>Hafiza Muqaddas Hafeez</a:t>
              </a:r>
              <a:endParaRPr sz="1400">
                <a:solidFill>
                  <a:schemeClr val="dk1"/>
                </a:solidFill>
                <a:latin typeface="Arial Black"/>
                <a:ea typeface="Arial Black"/>
                <a:cs typeface="Arial Black"/>
                <a:sym typeface="Arial Black"/>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nvSpPr>
        <p:spPr>
          <a:xfrm>
            <a:off x="131038" y="112765"/>
            <a:ext cx="4184588" cy="369333"/>
          </a:xfrm>
          <a:prstGeom prst="rect">
            <a:avLst/>
          </a:prstGeom>
          <a:noFill/>
          <a:ln>
            <a:noFill/>
          </a:ln>
        </p:spPr>
        <p:txBody>
          <a:bodyPr anchorCtr="0" anchor="ctr" bIns="45700" lIns="91425" spcFirstLastPara="1" rIns="91425" wrap="square" tIns="45700">
            <a:normAutofit fontScale="85000" lnSpcReduction="20000"/>
          </a:bodyPr>
          <a:lstStyle/>
          <a:p>
            <a:pPr indent="0" lvl="0" marL="0" marR="0" rtl="0" algn="ctr">
              <a:lnSpc>
                <a:spcPct val="85000"/>
              </a:lnSpc>
              <a:spcBef>
                <a:spcPts val="0"/>
              </a:spcBef>
              <a:spcAft>
                <a:spcPts val="0"/>
              </a:spcAft>
              <a:buClr>
                <a:schemeClr val="accent2"/>
              </a:buClr>
              <a:buSzPct val="100000"/>
              <a:buFont typeface="Arial Black"/>
              <a:buNone/>
            </a:pPr>
            <a:r>
              <a:rPr b="1" lang="en-US" sz="1600">
                <a:solidFill>
                  <a:schemeClr val="accent2"/>
                </a:solidFill>
                <a:latin typeface="Arial Black"/>
                <a:ea typeface="Arial Black"/>
                <a:cs typeface="Arial Black"/>
                <a:sym typeface="Arial Black"/>
              </a:rPr>
              <a:t>MARKETING CHANNELS AND BRAND AWARENESS</a:t>
            </a:r>
            <a:endParaRPr b="1" sz="1600">
              <a:solidFill>
                <a:schemeClr val="accent2"/>
              </a:solidFill>
              <a:latin typeface="Arial Black"/>
              <a:ea typeface="Arial Black"/>
              <a:cs typeface="Arial Black"/>
              <a:sym typeface="Arial Black"/>
            </a:endParaRPr>
          </a:p>
        </p:txBody>
      </p:sp>
      <p:sp>
        <p:nvSpPr>
          <p:cNvPr id="190" name="Google Shape;190;p22"/>
          <p:cNvSpPr txBox="1"/>
          <p:nvPr>
            <p:ph idx="4294967295" type="title"/>
          </p:nvPr>
        </p:nvSpPr>
        <p:spPr>
          <a:xfrm>
            <a:off x="0" y="476250"/>
            <a:ext cx="5399088" cy="441325"/>
          </a:xfrm>
          <a:prstGeom prst="rect">
            <a:avLst/>
          </a:prstGeom>
          <a:noFill/>
          <a:ln>
            <a:noFill/>
          </a:ln>
        </p:spPr>
        <p:txBody>
          <a:bodyPr anchorCtr="0" anchor="t" bIns="45700" lIns="91425" spcFirstLastPara="1" rIns="91425" wrap="square" tIns="45700">
            <a:normAutofit fontScale="90000"/>
          </a:bodyPr>
          <a:lstStyle/>
          <a:p>
            <a:pPr indent="0" lvl="0" marL="0" rtl="0" algn="l">
              <a:lnSpc>
                <a:spcPct val="85000"/>
              </a:lnSpc>
              <a:spcBef>
                <a:spcPts val="0"/>
              </a:spcBef>
              <a:spcAft>
                <a:spcPts val="0"/>
              </a:spcAft>
              <a:buClr>
                <a:schemeClr val="dk1"/>
              </a:buClr>
              <a:buSzPct val="100000"/>
              <a:buFont typeface="Arial"/>
              <a:buNone/>
            </a:pPr>
            <a:r>
              <a:rPr b="1" lang="en-US" sz="1400">
                <a:solidFill>
                  <a:schemeClr val="dk1"/>
                </a:solidFill>
                <a:latin typeface="Arial"/>
                <a:ea typeface="Arial"/>
                <a:cs typeface="Arial"/>
                <a:sym typeface="Arial"/>
              </a:rPr>
              <a:t>Q4.a Which marketing channel can be used to reach more customers?</a:t>
            </a:r>
            <a:endParaRPr b="1" sz="1400">
              <a:solidFill>
                <a:schemeClr val="dk1"/>
              </a:solidFill>
              <a:latin typeface="Arial"/>
              <a:ea typeface="Arial"/>
              <a:cs typeface="Arial"/>
              <a:sym typeface="Arial"/>
            </a:endParaRPr>
          </a:p>
        </p:txBody>
      </p:sp>
      <p:sp>
        <p:nvSpPr>
          <p:cNvPr id="191" name="Google Shape;191;p22"/>
          <p:cNvSpPr txBox="1"/>
          <p:nvPr/>
        </p:nvSpPr>
        <p:spPr>
          <a:xfrm>
            <a:off x="435835" y="4523943"/>
            <a:ext cx="1308230" cy="369334"/>
          </a:xfrm>
          <a:prstGeom prst="rect">
            <a:avLst/>
          </a:prstGeom>
          <a:noFill/>
          <a:ln>
            <a:noFill/>
          </a:ln>
        </p:spPr>
        <p:txBody>
          <a:bodyPr anchorCtr="0" anchor="ctr" bIns="45700" lIns="91425" spcFirstLastPara="1" rIns="91425" wrap="square" tIns="45700">
            <a:normAutofit fontScale="92500"/>
          </a:bodyPr>
          <a:lstStyle/>
          <a:p>
            <a:pPr indent="0" lvl="0" marL="0" marR="0" rtl="0" algn="ctr">
              <a:lnSpc>
                <a:spcPct val="85000"/>
              </a:lnSpc>
              <a:spcBef>
                <a:spcPts val="0"/>
              </a:spcBef>
              <a:spcAft>
                <a:spcPts val="0"/>
              </a:spcAft>
              <a:buClr>
                <a:schemeClr val="accent2"/>
              </a:buClr>
              <a:buSzPct val="100000"/>
              <a:buFont typeface="Arial Black"/>
              <a:buNone/>
            </a:pPr>
            <a:r>
              <a:rPr b="1" lang="en-US" sz="1600">
                <a:solidFill>
                  <a:schemeClr val="accent2"/>
                </a:solidFill>
                <a:latin typeface="Arial Black"/>
                <a:ea typeface="Arial Black"/>
                <a:cs typeface="Arial Black"/>
                <a:sym typeface="Arial Black"/>
              </a:rPr>
              <a:t>FINDINGS?</a:t>
            </a:r>
            <a:endParaRPr b="1" sz="1600">
              <a:solidFill>
                <a:schemeClr val="accent2"/>
              </a:solidFill>
              <a:latin typeface="Arial Black"/>
              <a:ea typeface="Arial Black"/>
              <a:cs typeface="Arial Black"/>
              <a:sym typeface="Arial Black"/>
            </a:endParaRPr>
          </a:p>
        </p:txBody>
      </p:sp>
      <p:sp>
        <p:nvSpPr>
          <p:cNvPr id="192" name="Google Shape;192;p22"/>
          <p:cNvSpPr txBox="1"/>
          <p:nvPr/>
        </p:nvSpPr>
        <p:spPr>
          <a:xfrm>
            <a:off x="420378" y="4893277"/>
            <a:ext cx="5040000" cy="73866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Online Ad</a:t>
            </a:r>
            <a:r>
              <a:rPr lang="en-US" sz="1400">
                <a:solidFill>
                  <a:schemeClr val="dk1"/>
                </a:solidFill>
                <a:latin typeface="Calibri"/>
                <a:ea typeface="Calibri"/>
                <a:cs typeface="Calibri"/>
                <a:sym typeface="Calibri"/>
              </a:rPr>
              <a:t>s are most effective way of reaching more customers. </a:t>
            </a:r>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Digital Age is mostly using online services.</a:t>
            </a:r>
            <a:endParaRPr sz="1400">
              <a:solidFill>
                <a:schemeClr val="dk1"/>
              </a:solidFill>
              <a:latin typeface="Calibri"/>
              <a:ea typeface="Calibri"/>
              <a:cs typeface="Calibri"/>
              <a:sym typeface="Calibri"/>
            </a:endParaRPr>
          </a:p>
        </p:txBody>
      </p:sp>
      <p:sp>
        <p:nvSpPr>
          <p:cNvPr id="193" name="Google Shape;193;p22"/>
          <p:cNvSpPr txBox="1"/>
          <p:nvPr/>
        </p:nvSpPr>
        <p:spPr>
          <a:xfrm>
            <a:off x="6096000" y="476474"/>
            <a:ext cx="5400000" cy="441538"/>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85000"/>
              </a:lnSpc>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Q4.b How effective are different marketing strategies and channels in reaching our customers? </a:t>
            </a:r>
            <a:endParaRPr b="1" sz="1400">
              <a:solidFill>
                <a:schemeClr val="dk1"/>
              </a:solidFill>
              <a:latin typeface="Arial"/>
              <a:ea typeface="Arial"/>
              <a:cs typeface="Arial"/>
              <a:sym typeface="Arial"/>
            </a:endParaRPr>
          </a:p>
        </p:txBody>
      </p:sp>
      <p:cxnSp>
        <p:nvCxnSpPr>
          <p:cNvPr id="194" name="Google Shape;194;p22"/>
          <p:cNvCxnSpPr/>
          <p:nvPr/>
        </p:nvCxnSpPr>
        <p:spPr>
          <a:xfrm>
            <a:off x="5898818" y="416653"/>
            <a:ext cx="0" cy="5400000"/>
          </a:xfrm>
          <a:prstGeom prst="straightConnector1">
            <a:avLst/>
          </a:prstGeom>
          <a:noFill/>
          <a:ln cap="flat" cmpd="sng" w="12700">
            <a:solidFill>
              <a:schemeClr val="accent1"/>
            </a:solidFill>
            <a:prstDash val="solid"/>
            <a:round/>
            <a:headEnd len="sm" w="sm" type="none"/>
            <a:tailEnd len="sm" w="sm" type="none"/>
          </a:ln>
        </p:spPr>
      </p:cxnSp>
      <p:sp>
        <p:nvSpPr>
          <p:cNvPr id="195" name="Google Shape;195;p22"/>
          <p:cNvSpPr txBox="1"/>
          <p:nvPr/>
        </p:nvSpPr>
        <p:spPr>
          <a:xfrm>
            <a:off x="6096000" y="4893277"/>
            <a:ext cx="5040000" cy="30777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Online ads </a:t>
            </a:r>
            <a:r>
              <a:rPr lang="en-US" sz="1400">
                <a:solidFill>
                  <a:schemeClr val="dk1"/>
                </a:solidFill>
                <a:latin typeface="Calibri"/>
                <a:ea typeface="Calibri"/>
                <a:cs typeface="Calibri"/>
                <a:sym typeface="Calibri"/>
              </a:rPr>
              <a:t>are mostly reaching youth of age </a:t>
            </a:r>
            <a:r>
              <a:rPr b="1" lang="en-US" sz="1400">
                <a:solidFill>
                  <a:schemeClr val="dk1"/>
                </a:solidFill>
                <a:latin typeface="Calibri"/>
                <a:ea typeface="Calibri"/>
                <a:cs typeface="Calibri"/>
                <a:sym typeface="Calibri"/>
              </a:rPr>
              <a:t>19-30</a:t>
            </a:r>
            <a:r>
              <a:rPr lang="en-US"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p:txBody>
      </p:sp>
      <p:sp>
        <p:nvSpPr>
          <p:cNvPr id="196" name="Google Shape;196;p22"/>
          <p:cNvSpPr txBox="1"/>
          <p:nvPr/>
        </p:nvSpPr>
        <p:spPr>
          <a:xfrm>
            <a:off x="7482011" y="1159497"/>
            <a:ext cx="254939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u="sng">
                <a:solidFill>
                  <a:schemeClr val="dk1"/>
                </a:solidFill>
                <a:latin typeface="Calibri"/>
                <a:ea typeface="Calibri"/>
                <a:cs typeface="Calibri"/>
                <a:sym typeface="Calibri"/>
              </a:rPr>
              <a:t>Marketing Channels vs Age</a:t>
            </a:r>
            <a:endParaRPr b="1" sz="1200" u="sng">
              <a:solidFill>
                <a:schemeClr val="dk1"/>
              </a:solidFill>
              <a:latin typeface="Calibri"/>
              <a:ea typeface="Calibri"/>
              <a:cs typeface="Calibri"/>
              <a:sym typeface="Calibri"/>
            </a:endParaRPr>
          </a:p>
        </p:txBody>
      </p:sp>
      <p:pic>
        <p:nvPicPr>
          <p:cNvPr id="197" name="Google Shape;197;p22"/>
          <p:cNvPicPr preferRelativeResize="0"/>
          <p:nvPr/>
        </p:nvPicPr>
        <p:blipFill rotWithShape="1">
          <a:blip r:embed="rId3">
            <a:alphaModFix/>
          </a:blip>
          <a:srcRect b="0" l="0" r="0" t="0"/>
          <a:stretch/>
        </p:blipFill>
        <p:spPr>
          <a:xfrm>
            <a:off x="188234" y="821986"/>
            <a:ext cx="5272143" cy="3266480"/>
          </a:xfrm>
          <a:prstGeom prst="rect">
            <a:avLst/>
          </a:prstGeom>
          <a:noFill/>
          <a:ln>
            <a:noFill/>
          </a:ln>
        </p:spPr>
      </p:pic>
      <p:pic>
        <p:nvPicPr>
          <p:cNvPr id="198" name="Google Shape;198;p22"/>
          <p:cNvPicPr preferRelativeResize="0"/>
          <p:nvPr/>
        </p:nvPicPr>
        <p:blipFill rotWithShape="1">
          <a:blip r:embed="rId4">
            <a:alphaModFix/>
          </a:blip>
          <a:srcRect b="0" l="0" r="0" t="0"/>
          <a:stretch/>
        </p:blipFill>
        <p:spPr>
          <a:xfrm>
            <a:off x="6473963" y="1577642"/>
            <a:ext cx="4875909" cy="251082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nvSpPr>
        <p:spPr>
          <a:xfrm>
            <a:off x="131037" y="112765"/>
            <a:ext cx="2534400" cy="369333"/>
          </a:xfrm>
          <a:prstGeom prst="rect">
            <a:avLst/>
          </a:prstGeom>
          <a:noFill/>
          <a:ln>
            <a:noFill/>
          </a:ln>
        </p:spPr>
        <p:txBody>
          <a:bodyPr anchorCtr="0" anchor="ctr" bIns="45700" lIns="91425" spcFirstLastPara="1" rIns="91425" wrap="square" tIns="45700">
            <a:normAutofit fontScale="92500"/>
          </a:bodyPr>
          <a:lstStyle/>
          <a:p>
            <a:pPr indent="0" lvl="0" marL="0" marR="0" rtl="0" algn="ctr">
              <a:lnSpc>
                <a:spcPct val="85000"/>
              </a:lnSpc>
              <a:spcBef>
                <a:spcPts val="0"/>
              </a:spcBef>
              <a:spcAft>
                <a:spcPts val="0"/>
              </a:spcAft>
              <a:buClr>
                <a:schemeClr val="accent2"/>
              </a:buClr>
              <a:buSzPct val="100000"/>
              <a:buFont typeface="Arial Black"/>
              <a:buNone/>
            </a:pPr>
            <a:r>
              <a:rPr b="1" lang="en-US" sz="1600">
                <a:solidFill>
                  <a:schemeClr val="accent2"/>
                </a:solidFill>
                <a:latin typeface="Arial Black"/>
                <a:ea typeface="Arial Black"/>
                <a:cs typeface="Arial Black"/>
                <a:sym typeface="Arial Black"/>
              </a:rPr>
              <a:t>BRAND PENETRATION</a:t>
            </a:r>
            <a:endParaRPr b="1" sz="1600">
              <a:solidFill>
                <a:schemeClr val="accent2"/>
              </a:solidFill>
              <a:latin typeface="Arial Black"/>
              <a:ea typeface="Arial Black"/>
              <a:cs typeface="Arial Black"/>
              <a:sym typeface="Arial Black"/>
            </a:endParaRPr>
          </a:p>
        </p:txBody>
      </p:sp>
      <p:sp>
        <p:nvSpPr>
          <p:cNvPr id="204" name="Google Shape;204;p23"/>
          <p:cNvSpPr txBox="1"/>
          <p:nvPr>
            <p:ph idx="4294967295" type="title"/>
          </p:nvPr>
        </p:nvSpPr>
        <p:spPr>
          <a:xfrm>
            <a:off x="0" y="476250"/>
            <a:ext cx="5399088" cy="441325"/>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Q5.a What do people think about our brand? (overall rating)</a:t>
            </a:r>
            <a:endParaRPr b="1" sz="1400">
              <a:solidFill>
                <a:schemeClr val="dk1"/>
              </a:solidFill>
              <a:latin typeface="Arial"/>
              <a:ea typeface="Arial"/>
              <a:cs typeface="Arial"/>
              <a:sym typeface="Arial"/>
            </a:endParaRPr>
          </a:p>
        </p:txBody>
      </p:sp>
      <p:sp>
        <p:nvSpPr>
          <p:cNvPr id="205" name="Google Shape;205;p23"/>
          <p:cNvSpPr txBox="1"/>
          <p:nvPr/>
        </p:nvSpPr>
        <p:spPr>
          <a:xfrm>
            <a:off x="435835" y="4588599"/>
            <a:ext cx="1308230" cy="369334"/>
          </a:xfrm>
          <a:prstGeom prst="rect">
            <a:avLst/>
          </a:prstGeom>
          <a:noFill/>
          <a:ln>
            <a:noFill/>
          </a:ln>
        </p:spPr>
        <p:txBody>
          <a:bodyPr anchorCtr="0" anchor="ctr" bIns="45700" lIns="91425" spcFirstLastPara="1" rIns="91425" wrap="square" tIns="45700">
            <a:normAutofit fontScale="92500"/>
          </a:bodyPr>
          <a:lstStyle/>
          <a:p>
            <a:pPr indent="0" lvl="0" marL="0" marR="0" rtl="0" algn="ctr">
              <a:lnSpc>
                <a:spcPct val="85000"/>
              </a:lnSpc>
              <a:spcBef>
                <a:spcPts val="0"/>
              </a:spcBef>
              <a:spcAft>
                <a:spcPts val="0"/>
              </a:spcAft>
              <a:buClr>
                <a:schemeClr val="accent2"/>
              </a:buClr>
              <a:buSzPct val="100000"/>
              <a:buFont typeface="Arial Black"/>
              <a:buNone/>
            </a:pPr>
            <a:r>
              <a:rPr b="1" lang="en-US" sz="1600">
                <a:solidFill>
                  <a:schemeClr val="accent2"/>
                </a:solidFill>
                <a:latin typeface="Arial Black"/>
                <a:ea typeface="Arial Black"/>
                <a:cs typeface="Arial Black"/>
                <a:sym typeface="Arial Black"/>
              </a:rPr>
              <a:t>FINDINGS?</a:t>
            </a:r>
            <a:endParaRPr b="1" sz="1600">
              <a:solidFill>
                <a:schemeClr val="accent2"/>
              </a:solidFill>
              <a:latin typeface="Arial Black"/>
              <a:ea typeface="Arial Black"/>
              <a:cs typeface="Arial Black"/>
              <a:sym typeface="Arial Black"/>
            </a:endParaRPr>
          </a:p>
        </p:txBody>
      </p:sp>
      <p:sp>
        <p:nvSpPr>
          <p:cNvPr id="206" name="Google Shape;206;p23"/>
          <p:cNvSpPr txBox="1"/>
          <p:nvPr/>
        </p:nvSpPr>
        <p:spPr>
          <a:xfrm>
            <a:off x="420378" y="4957933"/>
            <a:ext cx="5040000" cy="116955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6.0k</a:t>
            </a:r>
            <a:r>
              <a:rPr lang="en-US" sz="1400">
                <a:solidFill>
                  <a:schemeClr val="dk1"/>
                </a:solidFill>
                <a:latin typeface="Calibri"/>
                <a:ea typeface="Calibri"/>
                <a:cs typeface="Calibri"/>
                <a:sym typeface="Calibri"/>
              </a:rPr>
              <a:t> of respondents are </a:t>
            </a:r>
            <a:r>
              <a:rPr b="1" lang="en-US" sz="1400">
                <a:solidFill>
                  <a:schemeClr val="dk1"/>
                </a:solidFill>
                <a:latin typeface="Calibri"/>
                <a:ea typeface="Calibri"/>
                <a:cs typeface="Calibri"/>
                <a:sym typeface="Calibri"/>
              </a:rPr>
              <a:t>neutral</a:t>
            </a:r>
            <a:r>
              <a:rPr lang="en-US" sz="1400">
                <a:solidFill>
                  <a:schemeClr val="dk1"/>
                </a:solidFill>
                <a:latin typeface="Calibri"/>
                <a:ea typeface="Calibri"/>
                <a:cs typeface="Calibri"/>
                <a:sym typeface="Calibri"/>
              </a:rPr>
              <a:t> about brand. </a:t>
            </a:r>
            <a:r>
              <a:rPr b="1" lang="en-US" sz="1400">
                <a:solidFill>
                  <a:schemeClr val="dk1"/>
                </a:solidFill>
                <a:latin typeface="Calibri"/>
                <a:ea typeface="Calibri"/>
                <a:cs typeface="Calibri"/>
                <a:sym typeface="Calibri"/>
              </a:rPr>
              <a:t>2.3k</a:t>
            </a:r>
            <a:r>
              <a:rPr lang="en-US" sz="1400">
                <a:solidFill>
                  <a:schemeClr val="dk1"/>
                </a:solidFill>
                <a:latin typeface="Calibri"/>
                <a:ea typeface="Calibri"/>
                <a:cs typeface="Calibri"/>
                <a:sym typeface="Calibri"/>
              </a:rPr>
              <a:t> are </a:t>
            </a:r>
            <a:r>
              <a:rPr b="1" lang="en-US" sz="1400">
                <a:solidFill>
                  <a:schemeClr val="dk1"/>
                </a:solidFill>
                <a:latin typeface="Calibri"/>
                <a:ea typeface="Calibri"/>
                <a:cs typeface="Calibri"/>
                <a:sym typeface="Calibri"/>
              </a:rPr>
              <a:t>positive</a:t>
            </a:r>
            <a:r>
              <a:rPr lang="en-US" sz="1400">
                <a:solidFill>
                  <a:schemeClr val="dk1"/>
                </a:solidFill>
                <a:latin typeface="Calibri"/>
                <a:ea typeface="Calibri"/>
                <a:cs typeface="Calibri"/>
                <a:sym typeface="Calibri"/>
              </a:rPr>
              <a:t> about brand.</a:t>
            </a:r>
            <a:r>
              <a:rPr b="1" lang="en-US" sz="1400">
                <a:solidFill>
                  <a:schemeClr val="dk1"/>
                </a:solidFill>
                <a:latin typeface="Calibri"/>
                <a:ea typeface="Calibri"/>
                <a:cs typeface="Calibri"/>
                <a:sym typeface="Calibri"/>
              </a:rPr>
              <a:t>1.8k</a:t>
            </a:r>
            <a:r>
              <a:rPr lang="en-US" sz="1400">
                <a:solidFill>
                  <a:schemeClr val="dk1"/>
                </a:solidFill>
                <a:latin typeface="Calibri"/>
                <a:ea typeface="Calibri"/>
                <a:cs typeface="Calibri"/>
                <a:sym typeface="Calibri"/>
              </a:rPr>
              <a:t> are </a:t>
            </a:r>
            <a:r>
              <a:rPr b="1" lang="en-US" sz="1400">
                <a:solidFill>
                  <a:schemeClr val="dk1"/>
                </a:solidFill>
                <a:latin typeface="Calibri"/>
                <a:ea typeface="Calibri"/>
                <a:cs typeface="Calibri"/>
                <a:sym typeface="Calibri"/>
              </a:rPr>
              <a:t>negative</a:t>
            </a:r>
            <a:r>
              <a:rPr lang="en-US" sz="1400">
                <a:solidFill>
                  <a:schemeClr val="dk1"/>
                </a:solidFill>
                <a:latin typeface="Calibri"/>
                <a:ea typeface="Calibri"/>
                <a:cs typeface="Calibri"/>
                <a:sym typeface="Calibri"/>
              </a:rPr>
              <a:t> about brand.</a:t>
            </a:r>
            <a:endParaRPr sz="14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Average Rating of </a:t>
            </a:r>
            <a:r>
              <a:rPr b="1" lang="en-US" sz="1400">
                <a:solidFill>
                  <a:schemeClr val="dk1"/>
                </a:solidFill>
                <a:latin typeface="Calibri"/>
                <a:ea typeface="Calibri"/>
                <a:cs typeface="Calibri"/>
                <a:sym typeface="Calibri"/>
              </a:rPr>
              <a:t>3.28</a:t>
            </a:r>
            <a:r>
              <a:rPr lang="en-US" sz="1400">
                <a:solidFill>
                  <a:schemeClr val="dk1"/>
                </a:solidFill>
                <a:latin typeface="Calibri"/>
                <a:ea typeface="Calibri"/>
                <a:cs typeface="Calibri"/>
                <a:sym typeface="Calibri"/>
              </a:rPr>
              <a:t> is given by respondents who have tried and heard about our brand before.</a:t>
            </a:r>
            <a:endParaRPr/>
          </a:p>
          <a:p>
            <a:pPr indent="-285750" lvl="0" marL="2857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2026</a:t>
            </a:r>
            <a:r>
              <a:rPr lang="en-US" sz="1400">
                <a:solidFill>
                  <a:schemeClr val="dk1"/>
                </a:solidFill>
                <a:latin typeface="Calibri"/>
                <a:ea typeface="Calibri"/>
                <a:cs typeface="Calibri"/>
                <a:sym typeface="Calibri"/>
              </a:rPr>
              <a:t> respondents tried and heard about CodeX before.</a:t>
            </a:r>
            <a:endParaRPr sz="1400">
              <a:solidFill>
                <a:schemeClr val="dk1"/>
              </a:solidFill>
              <a:latin typeface="Calibri"/>
              <a:ea typeface="Calibri"/>
              <a:cs typeface="Calibri"/>
              <a:sym typeface="Calibri"/>
            </a:endParaRPr>
          </a:p>
        </p:txBody>
      </p:sp>
      <p:sp>
        <p:nvSpPr>
          <p:cNvPr id="207" name="Google Shape;207;p23"/>
          <p:cNvSpPr txBox="1"/>
          <p:nvPr/>
        </p:nvSpPr>
        <p:spPr>
          <a:xfrm>
            <a:off x="6096000" y="476474"/>
            <a:ext cx="5400000" cy="441538"/>
          </a:xfrm>
          <a:prstGeom prst="rect">
            <a:avLst/>
          </a:prstGeom>
          <a:noFill/>
          <a:ln>
            <a:noFill/>
          </a:ln>
        </p:spPr>
        <p:txBody>
          <a:bodyPr anchorCtr="0" anchor="t" bIns="45700" lIns="91425" spcFirstLastPara="1" rIns="91425" wrap="square" tIns="45700">
            <a:normAutofit/>
          </a:bodyPr>
          <a:lstStyle/>
          <a:p>
            <a:pPr indent="0" lvl="0" marL="0" marR="0" rtl="0" algn="l">
              <a:lnSpc>
                <a:spcPct val="85000"/>
              </a:lnSpc>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Q5.b Which cities do we need to focus more on?</a:t>
            </a:r>
            <a:endParaRPr b="1" sz="1400">
              <a:solidFill>
                <a:schemeClr val="dk1"/>
              </a:solidFill>
              <a:latin typeface="Arial"/>
              <a:ea typeface="Arial"/>
              <a:cs typeface="Arial"/>
              <a:sym typeface="Arial"/>
            </a:endParaRPr>
          </a:p>
        </p:txBody>
      </p:sp>
      <p:cxnSp>
        <p:nvCxnSpPr>
          <p:cNvPr id="208" name="Google Shape;208;p23"/>
          <p:cNvCxnSpPr/>
          <p:nvPr/>
        </p:nvCxnSpPr>
        <p:spPr>
          <a:xfrm>
            <a:off x="5898818" y="416653"/>
            <a:ext cx="0" cy="5400000"/>
          </a:xfrm>
          <a:prstGeom prst="straightConnector1">
            <a:avLst/>
          </a:prstGeom>
          <a:noFill/>
          <a:ln cap="flat" cmpd="sng" w="12700">
            <a:solidFill>
              <a:schemeClr val="accent1"/>
            </a:solidFill>
            <a:prstDash val="solid"/>
            <a:round/>
            <a:headEnd len="sm" w="sm" type="none"/>
            <a:tailEnd len="sm" w="sm" type="none"/>
          </a:ln>
        </p:spPr>
      </p:cxnSp>
      <p:sp>
        <p:nvSpPr>
          <p:cNvPr id="209" name="Google Shape;209;p23"/>
          <p:cNvSpPr txBox="1"/>
          <p:nvPr/>
        </p:nvSpPr>
        <p:spPr>
          <a:xfrm>
            <a:off x="6096000" y="4957933"/>
            <a:ext cx="5040000" cy="52322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Out of </a:t>
            </a:r>
            <a:r>
              <a:rPr b="1" lang="en-US" sz="1400">
                <a:solidFill>
                  <a:schemeClr val="dk1"/>
                </a:solidFill>
                <a:latin typeface="Calibri"/>
                <a:ea typeface="Calibri"/>
                <a:cs typeface="Calibri"/>
                <a:sym typeface="Calibri"/>
              </a:rPr>
              <a:t>2828 </a:t>
            </a:r>
            <a:r>
              <a:rPr lang="en-US" sz="1400">
                <a:solidFill>
                  <a:schemeClr val="dk1"/>
                </a:solidFill>
                <a:latin typeface="Calibri"/>
                <a:ea typeface="Calibri"/>
                <a:cs typeface="Calibri"/>
                <a:sym typeface="Calibri"/>
              </a:rPr>
              <a:t>respondents from </a:t>
            </a:r>
            <a:r>
              <a:rPr b="1" lang="en-US" sz="1400">
                <a:solidFill>
                  <a:schemeClr val="dk1"/>
                </a:solidFill>
                <a:latin typeface="Calibri"/>
                <a:ea typeface="Calibri"/>
                <a:cs typeface="Calibri"/>
                <a:sym typeface="Calibri"/>
              </a:rPr>
              <a:t>Bangalore, </a:t>
            </a:r>
            <a:r>
              <a:rPr lang="en-US" sz="1400">
                <a:solidFill>
                  <a:schemeClr val="dk1"/>
                </a:solidFill>
                <a:latin typeface="Calibri"/>
                <a:ea typeface="Calibri"/>
                <a:cs typeface="Calibri"/>
                <a:sym typeface="Calibri"/>
              </a:rPr>
              <a:t>1670 has not heard about our brand before, which accounts to</a:t>
            </a:r>
            <a:r>
              <a:rPr b="1" lang="en-US" sz="1400">
                <a:solidFill>
                  <a:schemeClr val="dk1"/>
                </a:solidFill>
                <a:latin typeface="Calibri"/>
                <a:ea typeface="Calibri"/>
                <a:cs typeface="Calibri"/>
                <a:sym typeface="Calibri"/>
              </a:rPr>
              <a:t> 30%</a:t>
            </a:r>
            <a:endParaRPr sz="1400">
              <a:solidFill>
                <a:schemeClr val="dk1"/>
              </a:solidFill>
              <a:latin typeface="Calibri"/>
              <a:ea typeface="Calibri"/>
              <a:cs typeface="Calibri"/>
              <a:sym typeface="Calibri"/>
            </a:endParaRPr>
          </a:p>
        </p:txBody>
      </p:sp>
      <p:pic>
        <p:nvPicPr>
          <p:cNvPr id="210" name="Google Shape;210;p23"/>
          <p:cNvPicPr preferRelativeResize="0"/>
          <p:nvPr/>
        </p:nvPicPr>
        <p:blipFill rotWithShape="1">
          <a:blip r:embed="rId3">
            <a:alphaModFix/>
          </a:blip>
          <a:srcRect b="0" l="0" r="0" t="0"/>
          <a:stretch/>
        </p:blipFill>
        <p:spPr>
          <a:xfrm>
            <a:off x="6530111" y="918012"/>
            <a:ext cx="4765959" cy="2743200"/>
          </a:xfrm>
          <a:prstGeom prst="rect">
            <a:avLst/>
          </a:prstGeom>
          <a:noFill/>
          <a:ln>
            <a:noFill/>
          </a:ln>
        </p:spPr>
      </p:pic>
      <p:pic>
        <p:nvPicPr>
          <p:cNvPr id="211" name="Google Shape;211;p23"/>
          <p:cNvPicPr preferRelativeResize="0"/>
          <p:nvPr/>
        </p:nvPicPr>
        <p:blipFill rotWithShape="1">
          <a:blip r:embed="rId4">
            <a:alphaModFix/>
          </a:blip>
          <a:srcRect b="0" l="0" r="0" t="0"/>
          <a:stretch/>
        </p:blipFill>
        <p:spPr>
          <a:xfrm>
            <a:off x="420378" y="979082"/>
            <a:ext cx="4978710" cy="286705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nvSpPr>
        <p:spPr>
          <a:xfrm>
            <a:off x="131038" y="112765"/>
            <a:ext cx="2533825" cy="369333"/>
          </a:xfrm>
          <a:prstGeom prst="rect">
            <a:avLst/>
          </a:prstGeom>
          <a:noFill/>
          <a:ln>
            <a:noFill/>
          </a:ln>
        </p:spPr>
        <p:txBody>
          <a:bodyPr anchorCtr="0" anchor="ctr" bIns="45700" lIns="91425" spcFirstLastPara="1" rIns="91425" wrap="square" tIns="45700">
            <a:normAutofit fontScale="92500"/>
          </a:bodyPr>
          <a:lstStyle/>
          <a:p>
            <a:pPr indent="0" lvl="0" marL="0" marR="0" rtl="0" algn="ctr">
              <a:lnSpc>
                <a:spcPct val="85000"/>
              </a:lnSpc>
              <a:spcBef>
                <a:spcPts val="0"/>
              </a:spcBef>
              <a:spcAft>
                <a:spcPts val="0"/>
              </a:spcAft>
              <a:buClr>
                <a:schemeClr val="accent2"/>
              </a:buClr>
              <a:buSzPct val="100000"/>
              <a:buFont typeface="Arial Black"/>
              <a:buNone/>
            </a:pPr>
            <a:r>
              <a:rPr b="1" lang="en-US" sz="1600">
                <a:solidFill>
                  <a:schemeClr val="accent2"/>
                </a:solidFill>
                <a:latin typeface="Arial Black"/>
                <a:ea typeface="Arial Black"/>
                <a:cs typeface="Arial Black"/>
                <a:sym typeface="Arial Black"/>
              </a:rPr>
              <a:t>PURCHASE BEHAVIOR</a:t>
            </a:r>
            <a:endParaRPr b="1" sz="1600">
              <a:solidFill>
                <a:schemeClr val="accent2"/>
              </a:solidFill>
              <a:latin typeface="Arial Black"/>
              <a:ea typeface="Arial Black"/>
              <a:cs typeface="Arial Black"/>
              <a:sym typeface="Arial Black"/>
            </a:endParaRPr>
          </a:p>
        </p:txBody>
      </p:sp>
      <p:sp>
        <p:nvSpPr>
          <p:cNvPr id="217" name="Google Shape;217;p24"/>
          <p:cNvSpPr txBox="1"/>
          <p:nvPr>
            <p:ph idx="4294967295" type="title"/>
          </p:nvPr>
        </p:nvSpPr>
        <p:spPr>
          <a:xfrm>
            <a:off x="0" y="476250"/>
            <a:ext cx="3598863" cy="441325"/>
          </a:xfrm>
          <a:prstGeom prst="rect">
            <a:avLst/>
          </a:prstGeom>
          <a:noFill/>
          <a:ln>
            <a:noFill/>
          </a:ln>
        </p:spPr>
        <p:txBody>
          <a:bodyPr anchorCtr="0" anchor="t" bIns="45700" lIns="91425" spcFirstLastPara="1" rIns="91425" wrap="square" tIns="45700">
            <a:normAutofit fontScale="90000"/>
          </a:bodyPr>
          <a:lstStyle/>
          <a:p>
            <a:pPr indent="0" lvl="0" marL="0" rtl="0" algn="l">
              <a:lnSpc>
                <a:spcPct val="85000"/>
              </a:lnSpc>
              <a:spcBef>
                <a:spcPts val="0"/>
              </a:spcBef>
              <a:spcAft>
                <a:spcPts val="0"/>
              </a:spcAft>
              <a:buClr>
                <a:schemeClr val="dk1"/>
              </a:buClr>
              <a:buSzPct val="100000"/>
              <a:buFont typeface="Arial"/>
              <a:buNone/>
            </a:pPr>
            <a:r>
              <a:rPr b="1" lang="en-US" sz="1400">
                <a:solidFill>
                  <a:schemeClr val="dk1"/>
                </a:solidFill>
                <a:latin typeface="Arial"/>
                <a:ea typeface="Arial"/>
                <a:cs typeface="Arial"/>
                <a:sym typeface="Arial"/>
              </a:rPr>
              <a:t>Q6.a Where do respondents prefer to purchase energy drinks?</a:t>
            </a:r>
            <a:endParaRPr b="1" sz="1400">
              <a:solidFill>
                <a:schemeClr val="dk1"/>
              </a:solidFill>
              <a:latin typeface="Arial"/>
              <a:ea typeface="Arial"/>
              <a:cs typeface="Arial"/>
              <a:sym typeface="Arial"/>
            </a:endParaRPr>
          </a:p>
        </p:txBody>
      </p:sp>
      <p:sp>
        <p:nvSpPr>
          <p:cNvPr id="218" name="Google Shape;218;p24"/>
          <p:cNvSpPr txBox="1"/>
          <p:nvPr/>
        </p:nvSpPr>
        <p:spPr>
          <a:xfrm>
            <a:off x="435835" y="4480868"/>
            <a:ext cx="1308230" cy="369334"/>
          </a:xfrm>
          <a:prstGeom prst="rect">
            <a:avLst/>
          </a:prstGeom>
          <a:noFill/>
          <a:ln>
            <a:noFill/>
          </a:ln>
        </p:spPr>
        <p:txBody>
          <a:bodyPr anchorCtr="0" anchor="ctr" bIns="45700" lIns="91425" spcFirstLastPara="1" rIns="91425" wrap="square" tIns="45700">
            <a:normAutofit fontScale="92500"/>
          </a:bodyPr>
          <a:lstStyle/>
          <a:p>
            <a:pPr indent="0" lvl="0" marL="0" marR="0" rtl="0" algn="ctr">
              <a:lnSpc>
                <a:spcPct val="85000"/>
              </a:lnSpc>
              <a:spcBef>
                <a:spcPts val="0"/>
              </a:spcBef>
              <a:spcAft>
                <a:spcPts val="0"/>
              </a:spcAft>
              <a:buClr>
                <a:schemeClr val="accent2"/>
              </a:buClr>
              <a:buSzPct val="100000"/>
              <a:buFont typeface="Arial Black"/>
              <a:buNone/>
            </a:pPr>
            <a:r>
              <a:rPr b="1" lang="en-US" sz="1600">
                <a:solidFill>
                  <a:schemeClr val="accent2"/>
                </a:solidFill>
                <a:latin typeface="Arial Black"/>
                <a:ea typeface="Arial Black"/>
                <a:cs typeface="Arial Black"/>
                <a:sym typeface="Arial Black"/>
              </a:rPr>
              <a:t>FINDINGS?</a:t>
            </a:r>
            <a:endParaRPr b="1" sz="1600">
              <a:solidFill>
                <a:schemeClr val="accent2"/>
              </a:solidFill>
              <a:latin typeface="Arial Black"/>
              <a:ea typeface="Arial Black"/>
              <a:cs typeface="Arial Black"/>
              <a:sym typeface="Arial Black"/>
            </a:endParaRPr>
          </a:p>
        </p:txBody>
      </p:sp>
      <p:sp>
        <p:nvSpPr>
          <p:cNvPr id="219" name="Google Shape;219;p24"/>
          <p:cNvSpPr txBox="1"/>
          <p:nvPr/>
        </p:nvSpPr>
        <p:spPr>
          <a:xfrm>
            <a:off x="584815" y="4850201"/>
            <a:ext cx="3240000" cy="73866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4.5k </a:t>
            </a:r>
            <a:r>
              <a:rPr lang="en-US" sz="1400">
                <a:solidFill>
                  <a:schemeClr val="dk1"/>
                </a:solidFill>
                <a:latin typeface="Calibri"/>
                <a:ea typeface="Calibri"/>
                <a:cs typeface="Calibri"/>
                <a:sym typeface="Calibri"/>
              </a:rPr>
              <a:t>of respondents prefers purchasing drink from </a:t>
            </a:r>
            <a:r>
              <a:rPr b="1" lang="en-US" sz="1400">
                <a:solidFill>
                  <a:schemeClr val="dk1"/>
                </a:solidFill>
                <a:latin typeface="Calibri"/>
                <a:ea typeface="Calibri"/>
                <a:cs typeface="Calibri"/>
                <a:sym typeface="Calibri"/>
              </a:rPr>
              <a:t>Supermarkets &amp; 26% </a:t>
            </a:r>
            <a:r>
              <a:rPr lang="en-US" sz="1400">
                <a:solidFill>
                  <a:schemeClr val="dk1"/>
                </a:solidFill>
                <a:latin typeface="Calibri"/>
                <a:ea typeface="Calibri"/>
                <a:cs typeface="Calibri"/>
                <a:sym typeface="Calibri"/>
              </a:rPr>
              <a:t>from</a:t>
            </a:r>
            <a:r>
              <a:rPr b="1" lang="en-US" sz="1400">
                <a:solidFill>
                  <a:schemeClr val="dk1"/>
                </a:solidFill>
                <a:latin typeface="Calibri"/>
                <a:ea typeface="Calibri"/>
                <a:cs typeface="Calibri"/>
                <a:sym typeface="Calibri"/>
              </a:rPr>
              <a:t> Online Retailers.</a:t>
            </a:r>
            <a:endParaRPr sz="1400">
              <a:solidFill>
                <a:schemeClr val="dk1"/>
              </a:solidFill>
              <a:latin typeface="Calibri"/>
              <a:ea typeface="Calibri"/>
              <a:cs typeface="Calibri"/>
              <a:sym typeface="Calibri"/>
            </a:endParaRPr>
          </a:p>
        </p:txBody>
      </p:sp>
      <p:sp>
        <p:nvSpPr>
          <p:cNvPr id="220" name="Google Shape;220;p24"/>
          <p:cNvSpPr txBox="1"/>
          <p:nvPr/>
        </p:nvSpPr>
        <p:spPr>
          <a:xfrm>
            <a:off x="4219677" y="476474"/>
            <a:ext cx="3600000" cy="441539"/>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Q6.</a:t>
            </a:r>
            <a:r>
              <a:rPr b="1" lang="en-US" sz="1300">
                <a:solidFill>
                  <a:schemeClr val="dk1"/>
                </a:solidFill>
                <a:latin typeface="Arial"/>
                <a:ea typeface="Arial"/>
                <a:cs typeface="Arial"/>
                <a:sym typeface="Arial"/>
              </a:rPr>
              <a:t>b What are the typical consumption situations for energy drinks among respondents?</a:t>
            </a:r>
            <a:endParaRPr b="1" sz="1300">
              <a:solidFill>
                <a:schemeClr val="dk1"/>
              </a:solidFill>
              <a:latin typeface="Arial"/>
              <a:ea typeface="Arial"/>
              <a:cs typeface="Arial"/>
              <a:sym typeface="Arial"/>
            </a:endParaRPr>
          </a:p>
        </p:txBody>
      </p:sp>
      <p:sp>
        <p:nvSpPr>
          <p:cNvPr id="221" name="Google Shape;221;p24"/>
          <p:cNvSpPr txBox="1"/>
          <p:nvPr/>
        </p:nvSpPr>
        <p:spPr>
          <a:xfrm>
            <a:off x="8003519" y="438767"/>
            <a:ext cx="3600000" cy="523220"/>
          </a:xfrm>
          <a:prstGeom prst="rect">
            <a:avLst/>
          </a:prstGeom>
          <a:noFill/>
          <a:ln>
            <a:noFill/>
          </a:ln>
        </p:spPr>
        <p:txBody>
          <a:bodyPr anchorCtr="0" anchor="t" bIns="45700" lIns="91425" spcFirstLastPara="1" rIns="91425" wrap="square" tIns="45700">
            <a:normAutofit fontScale="92500" lnSpcReduction="20000"/>
          </a:bodyPr>
          <a:lstStyle/>
          <a:p>
            <a:pPr indent="0" lvl="0" marL="0" marR="0" rtl="0" algn="l">
              <a:lnSpc>
                <a:spcPct val="85000"/>
              </a:lnSpc>
              <a:spcBef>
                <a:spcPts val="0"/>
              </a:spcBef>
              <a:spcAft>
                <a:spcPts val="0"/>
              </a:spcAft>
              <a:buClr>
                <a:schemeClr val="dk1"/>
              </a:buClr>
              <a:buSzPct val="100000"/>
              <a:buFont typeface="Arial"/>
              <a:buNone/>
            </a:pPr>
            <a:r>
              <a:rPr b="1" lang="en-US" sz="1400">
                <a:solidFill>
                  <a:schemeClr val="dk1"/>
                </a:solidFill>
                <a:latin typeface="Arial"/>
                <a:ea typeface="Arial"/>
                <a:cs typeface="Arial"/>
                <a:sym typeface="Arial"/>
              </a:rPr>
              <a:t>Q6.c What factors influence respondents' purchase decisions, such as price range and limited edition packaging? </a:t>
            </a:r>
            <a:endParaRPr b="1" sz="1400">
              <a:solidFill>
                <a:schemeClr val="dk1"/>
              </a:solidFill>
              <a:latin typeface="Arial"/>
              <a:ea typeface="Arial"/>
              <a:cs typeface="Arial"/>
              <a:sym typeface="Arial"/>
            </a:endParaRPr>
          </a:p>
        </p:txBody>
      </p:sp>
      <p:cxnSp>
        <p:nvCxnSpPr>
          <p:cNvPr id="222" name="Google Shape;222;p24"/>
          <p:cNvCxnSpPr/>
          <p:nvPr/>
        </p:nvCxnSpPr>
        <p:spPr>
          <a:xfrm>
            <a:off x="3973794" y="476474"/>
            <a:ext cx="0" cy="5400000"/>
          </a:xfrm>
          <a:prstGeom prst="straightConnector1">
            <a:avLst/>
          </a:prstGeom>
          <a:noFill/>
          <a:ln cap="flat" cmpd="sng" w="12700">
            <a:solidFill>
              <a:schemeClr val="accent1"/>
            </a:solidFill>
            <a:prstDash val="solid"/>
            <a:round/>
            <a:headEnd len="sm" w="sm" type="none"/>
            <a:tailEnd len="sm" w="sm" type="none"/>
          </a:ln>
        </p:spPr>
      </p:cxnSp>
      <p:cxnSp>
        <p:nvCxnSpPr>
          <p:cNvPr id="223" name="Google Shape;223;p24"/>
          <p:cNvCxnSpPr/>
          <p:nvPr/>
        </p:nvCxnSpPr>
        <p:spPr>
          <a:xfrm>
            <a:off x="7647061" y="476474"/>
            <a:ext cx="0" cy="5400000"/>
          </a:xfrm>
          <a:prstGeom prst="straightConnector1">
            <a:avLst/>
          </a:prstGeom>
          <a:noFill/>
          <a:ln cap="flat" cmpd="sng" w="12700">
            <a:solidFill>
              <a:schemeClr val="accent1"/>
            </a:solidFill>
            <a:prstDash val="solid"/>
            <a:round/>
            <a:headEnd len="sm" w="sm" type="none"/>
            <a:tailEnd len="sm" w="sm" type="none"/>
          </a:ln>
        </p:spPr>
      </p:cxnSp>
      <p:sp>
        <p:nvSpPr>
          <p:cNvPr id="224" name="Google Shape;224;p24"/>
          <p:cNvSpPr txBox="1"/>
          <p:nvPr/>
        </p:nvSpPr>
        <p:spPr>
          <a:xfrm>
            <a:off x="4219677" y="4850201"/>
            <a:ext cx="3240000" cy="95410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77%</a:t>
            </a:r>
            <a:r>
              <a:rPr lang="en-US" sz="1400">
                <a:solidFill>
                  <a:schemeClr val="dk1"/>
                </a:solidFill>
                <a:latin typeface="Calibri"/>
                <a:ea typeface="Calibri"/>
                <a:cs typeface="Calibri"/>
                <a:sym typeface="Calibri"/>
              </a:rPr>
              <a:t> of Respondents typically consume energy drinks during </a:t>
            </a:r>
            <a:r>
              <a:rPr b="1" lang="en-US" sz="1400">
                <a:solidFill>
                  <a:schemeClr val="dk1"/>
                </a:solidFill>
                <a:latin typeface="Calibri"/>
                <a:ea typeface="Calibri"/>
                <a:cs typeface="Calibri"/>
                <a:sym typeface="Calibri"/>
              </a:rPr>
              <a:t>Sports/exercise</a:t>
            </a:r>
            <a:r>
              <a:rPr lang="en-US" sz="1400">
                <a:solidFill>
                  <a:schemeClr val="dk1"/>
                </a:solidFill>
                <a:latin typeface="Calibri"/>
                <a:ea typeface="Calibri"/>
                <a:cs typeface="Calibri"/>
                <a:sym typeface="Calibri"/>
              </a:rPr>
              <a:t> and </a:t>
            </a:r>
            <a:r>
              <a:rPr b="1" lang="en-US" sz="1400">
                <a:solidFill>
                  <a:schemeClr val="dk1"/>
                </a:solidFill>
                <a:latin typeface="Calibri"/>
                <a:ea typeface="Calibri"/>
                <a:cs typeface="Calibri"/>
                <a:sym typeface="Calibri"/>
              </a:rPr>
              <a:t>Studying/working late</a:t>
            </a:r>
            <a:r>
              <a:rPr lang="en-US"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p:txBody>
      </p:sp>
      <p:sp>
        <p:nvSpPr>
          <p:cNvPr id="225" name="Google Shape;225;p24"/>
          <p:cNvSpPr txBox="1"/>
          <p:nvPr/>
        </p:nvSpPr>
        <p:spPr>
          <a:xfrm>
            <a:off x="8003519" y="4854767"/>
            <a:ext cx="3240000" cy="95410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74% </a:t>
            </a:r>
            <a:r>
              <a:rPr lang="en-US" sz="1400">
                <a:solidFill>
                  <a:schemeClr val="dk1"/>
                </a:solidFill>
                <a:latin typeface="Calibri"/>
                <a:ea typeface="Calibri"/>
                <a:cs typeface="Calibri"/>
                <a:sym typeface="Calibri"/>
              </a:rPr>
              <a:t>of respondents want price range to be </a:t>
            </a:r>
            <a:r>
              <a:rPr b="1" lang="en-US" sz="1400">
                <a:solidFill>
                  <a:schemeClr val="dk1"/>
                </a:solidFill>
                <a:latin typeface="Calibri"/>
                <a:ea typeface="Calibri"/>
                <a:cs typeface="Calibri"/>
                <a:sym typeface="Calibri"/>
              </a:rPr>
              <a:t>50-150.</a:t>
            </a:r>
            <a:endParaRPr/>
          </a:p>
          <a:p>
            <a:pPr indent="-285750" lvl="0" marL="2857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Limited edition packaging </a:t>
            </a:r>
            <a:r>
              <a:rPr lang="en-US" sz="1400">
                <a:solidFill>
                  <a:schemeClr val="dk1"/>
                </a:solidFill>
                <a:latin typeface="Calibri"/>
                <a:ea typeface="Calibri"/>
                <a:cs typeface="Calibri"/>
                <a:sym typeface="Calibri"/>
              </a:rPr>
              <a:t>is not a influencing factor</a:t>
            </a:r>
            <a:endParaRPr sz="1400">
              <a:solidFill>
                <a:schemeClr val="dk1"/>
              </a:solidFill>
              <a:latin typeface="Calibri"/>
              <a:ea typeface="Calibri"/>
              <a:cs typeface="Calibri"/>
              <a:sym typeface="Calibri"/>
            </a:endParaRPr>
          </a:p>
        </p:txBody>
      </p:sp>
      <p:sp>
        <p:nvSpPr>
          <p:cNvPr id="226" name="Google Shape;226;p24"/>
          <p:cNvSpPr txBox="1"/>
          <p:nvPr/>
        </p:nvSpPr>
        <p:spPr>
          <a:xfrm>
            <a:off x="9552599" y="1022195"/>
            <a:ext cx="92999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u="sng">
                <a:solidFill>
                  <a:schemeClr val="dk1"/>
                </a:solidFill>
                <a:latin typeface="Calibri"/>
                <a:ea typeface="Calibri"/>
                <a:cs typeface="Calibri"/>
                <a:sym typeface="Calibri"/>
              </a:rPr>
              <a:t>Price Range</a:t>
            </a:r>
            <a:endParaRPr b="1" sz="1200" u="sng">
              <a:solidFill>
                <a:schemeClr val="dk1"/>
              </a:solidFill>
              <a:latin typeface="Calibri"/>
              <a:ea typeface="Calibri"/>
              <a:cs typeface="Calibri"/>
              <a:sym typeface="Calibri"/>
            </a:endParaRPr>
          </a:p>
        </p:txBody>
      </p:sp>
      <p:pic>
        <p:nvPicPr>
          <p:cNvPr id="227" name="Google Shape;227;p24"/>
          <p:cNvPicPr preferRelativeResize="0"/>
          <p:nvPr/>
        </p:nvPicPr>
        <p:blipFill rotWithShape="1">
          <a:blip r:embed="rId3">
            <a:alphaModFix/>
          </a:blip>
          <a:srcRect b="0" l="0" r="0" t="0"/>
          <a:stretch/>
        </p:blipFill>
        <p:spPr>
          <a:xfrm>
            <a:off x="8003519" y="3176474"/>
            <a:ext cx="3316809" cy="1688646"/>
          </a:xfrm>
          <a:prstGeom prst="rect">
            <a:avLst/>
          </a:prstGeom>
          <a:noFill/>
          <a:ln>
            <a:noFill/>
          </a:ln>
        </p:spPr>
      </p:pic>
      <p:pic>
        <p:nvPicPr>
          <p:cNvPr id="228" name="Google Shape;228;p24"/>
          <p:cNvPicPr preferRelativeResize="0"/>
          <p:nvPr/>
        </p:nvPicPr>
        <p:blipFill rotWithShape="1">
          <a:blip r:embed="rId4">
            <a:alphaModFix/>
          </a:blip>
          <a:srcRect b="0" l="0" r="0" t="0"/>
          <a:stretch/>
        </p:blipFill>
        <p:spPr>
          <a:xfrm>
            <a:off x="131037" y="1036113"/>
            <a:ext cx="3650579" cy="2772316"/>
          </a:xfrm>
          <a:prstGeom prst="rect">
            <a:avLst/>
          </a:prstGeom>
          <a:noFill/>
          <a:ln>
            <a:noFill/>
          </a:ln>
        </p:spPr>
      </p:pic>
      <p:pic>
        <p:nvPicPr>
          <p:cNvPr id="229" name="Google Shape;229;p24"/>
          <p:cNvPicPr preferRelativeResize="0"/>
          <p:nvPr/>
        </p:nvPicPr>
        <p:blipFill rotWithShape="1">
          <a:blip r:embed="rId5">
            <a:alphaModFix/>
          </a:blip>
          <a:srcRect b="0" l="0" r="0" t="0"/>
          <a:stretch/>
        </p:blipFill>
        <p:spPr>
          <a:xfrm>
            <a:off x="4282028" y="1160693"/>
            <a:ext cx="3197898" cy="2647735"/>
          </a:xfrm>
          <a:prstGeom prst="rect">
            <a:avLst/>
          </a:prstGeom>
          <a:noFill/>
          <a:ln>
            <a:noFill/>
          </a:ln>
        </p:spPr>
      </p:pic>
      <p:pic>
        <p:nvPicPr>
          <p:cNvPr id="230" name="Google Shape;230;p24"/>
          <p:cNvPicPr preferRelativeResize="0"/>
          <p:nvPr/>
        </p:nvPicPr>
        <p:blipFill rotWithShape="1">
          <a:blip r:embed="rId6">
            <a:alphaModFix/>
          </a:blip>
          <a:srcRect b="0" l="0" r="0" t="0"/>
          <a:stretch/>
        </p:blipFill>
        <p:spPr>
          <a:xfrm>
            <a:off x="8003519" y="1321695"/>
            <a:ext cx="3316809" cy="175904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5"/>
          <p:cNvSpPr txBox="1"/>
          <p:nvPr/>
        </p:nvSpPr>
        <p:spPr>
          <a:xfrm>
            <a:off x="131038" y="112765"/>
            <a:ext cx="2851444" cy="369333"/>
          </a:xfrm>
          <a:prstGeom prst="rect">
            <a:avLst/>
          </a:prstGeom>
          <a:noFill/>
          <a:ln>
            <a:noFill/>
          </a:ln>
        </p:spPr>
        <p:txBody>
          <a:bodyPr anchorCtr="0" anchor="ctr" bIns="45700" lIns="91425" spcFirstLastPara="1" rIns="91425" wrap="square" tIns="45700">
            <a:normAutofit/>
          </a:bodyPr>
          <a:lstStyle/>
          <a:p>
            <a:pPr indent="0" lvl="0" marL="0" marR="0" rtl="0" algn="ctr">
              <a:lnSpc>
                <a:spcPct val="85000"/>
              </a:lnSpc>
              <a:spcBef>
                <a:spcPts val="0"/>
              </a:spcBef>
              <a:spcAft>
                <a:spcPts val="0"/>
              </a:spcAft>
              <a:buClr>
                <a:schemeClr val="accent2"/>
              </a:buClr>
              <a:buSzPts val="1500"/>
              <a:buFont typeface="Arial Black"/>
              <a:buNone/>
            </a:pPr>
            <a:r>
              <a:rPr b="1" lang="en-US" sz="1500">
                <a:solidFill>
                  <a:schemeClr val="accent2"/>
                </a:solidFill>
                <a:latin typeface="Arial Black"/>
                <a:ea typeface="Arial Black"/>
                <a:cs typeface="Arial Black"/>
                <a:sym typeface="Arial Black"/>
              </a:rPr>
              <a:t>PRODUCT DEVELOPMENT</a:t>
            </a:r>
            <a:endParaRPr b="1" sz="1500">
              <a:solidFill>
                <a:schemeClr val="accent2"/>
              </a:solidFill>
              <a:latin typeface="Arial Black"/>
              <a:ea typeface="Arial Black"/>
              <a:cs typeface="Arial Black"/>
              <a:sym typeface="Arial Black"/>
            </a:endParaRPr>
          </a:p>
        </p:txBody>
      </p:sp>
      <p:sp>
        <p:nvSpPr>
          <p:cNvPr id="236" name="Google Shape;236;p25"/>
          <p:cNvSpPr txBox="1"/>
          <p:nvPr>
            <p:ph idx="4294967295" type="title"/>
          </p:nvPr>
        </p:nvSpPr>
        <p:spPr>
          <a:xfrm>
            <a:off x="0" y="476250"/>
            <a:ext cx="6178550" cy="441325"/>
          </a:xfrm>
          <a:prstGeom prst="rect">
            <a:avLst/>
          </a:prstGeom>
          <a:noFill/>
          <a:ln>
            <a:noFill/>
          </a:ln>
        </p:spPr>
        <p:txBody>
          <a:bodyPr anchorCtr="0" anchor="t" bIns="45700" lIns="91425" spcFirstLastPara="1" rIns="91425" wrap="square" tIns="45700">
            <a:normAutofit fontScale="90000"/>
          </a:bodyPr>
          <a:lstStyle/>
          <a:p>
            <a:pPr indent="0" lvl="0" marL="0" rtl="0" algn="l">
              <a:lnSpc>
                <a:spcPct val="85000"/>
              </a:lnSpc>
              <a:spcBef>
                <a:spcPts val="0"/>
              </a:spcBef>
              <a:spcAft>
                <a:spcPts val="0"/>
              </a:spcAft>
              <a:buClr>
                <a:schemeClr val="dk1"/>
              </a:buClr>
              <a:buSzPct val="100000"/>
              <a:buFont typeface="Arial"/>
              <a:buNone/>
            </a:pPr>
            <a:r>
              <a:rPr b="1" lang="en-US" sz="1400">
                <a:solidFill>
                  <a:schemeClr val="dk1"/>
                </a:solidFill>
                <a:latin typeface="Arial"/>
                <a:ea typeface="Arial"/>
                <a:cs typeface="Arial"/>
                <a:sym typeface="Arial"/>
              </a:rPr>
              <a:t>Q7.a Which area of business should we focus more on our product development? (Branding/taste/availability)</a:t>
            </a:r>
            <a:endParaRPr b="1" sz="1400">
              <a:solidFill>
                <a:schemeClr val="dk1"/>
              </a:solidFill>
              <a:latin typeface="Arial"/>
              <a:ea typeface="Arial"/>
              <a:cs typeface="Arial"/>
              <a:sym typeface="Arial"/>
            </a:endParaRPr>
          </a:p>
        </p:txBody>
      </p:sp>
      <p:sp>
        <p:nvSpPr>
          <p:cNvPr id="237" name="Google Shape;237;p25"/>
          <p:cNvSpPr txBox="1"/>
          <p:nvPr/>
        </p:nvSpPr>
        <p:spPr>
          <a:xfrm>
            <a:off x="435835" y="4551656"/>
            <a:ext cx="1308230" cy="369334"/>
          </a:xfrm>
          <a:prstGeom prst="rect">
            <a:avLst/>
          </a:prstGeom>
          <a:noFill/>
          <a:ln>
            <a:noFill/>
          </a:ln>
        </p:spPr>
        <p:txBody>
          <a:bodyPr anchorCtr="0" anchor="ctr" bIns="45700" lIns="91425" spcFirstLastPara="1" rIns="91425" wrap="square" tIns="45700">
            <a:normAutofit fontScale="92500"/>
          </a:bodyPr>
          <a:lstStyle/>
          <a:p>
            <a:pPr indent="0" lvl="0" marL="0" marR="0" rtl="0" algn="ctr">
              <a:lnSpc>
                <a:spcPct val="85000"/>
              </a:lnSpc>
              <a:spcBef>
                <a:spcPts val="0"/>
              </a:spcBef>
              <a:spcAft>
                <a:spcPts val="0"/>
              </a:spcAft>
              <a:buClr>
                <a:schemeClr val="accent2"/>
              </a:buClr>
              <a:buSzPct val="100000"/>
              <a:buFont typeface="Arial Black"/>
              <a:buNone/>
            </a:pPr>
            <a:r>
              <a:rPr b="1" lang="en-US" sz="1600">
                <a:solidFill>
                  <a:schemeClr val="accent2"/>
                </a:solidFill>
                <a:latin typeface="Arial Black"/>
                <a:ea typeface="Arial Black"/>
                <a:cs typeface="Arial Black"/>
                <a:sym typeface="Arial Black"/>
              </a:rPr>
              <a:t>FINDINGS?</a:t>
            </a:r>
            <a:endParaRPr b="1" sz="1600">
              <a:solidFill>
                <a:schemeClr val="accent2"/>
              </a:solidFill>
              <a:latin typeface="Arial Black"/>
              <a:ea typeface="Arial Black"/>
              <a:cs typeface="Arial Black"/>
              <a:sym typeface="Arial Black"/>
            </a:endParaRPr>
          </a:p>
        </p:txBody>
      </p:sp>
      <p:sp>
        <p:nvSpPr>
          <p:cNvPr id="238" name="Google Shape;238;p25"/>
          <p:cNvSpPr txBox="1"/>
          <p:nvPr/>
        </p:nvSpPr>
        <p:spPr>
          <a:xfrm>
            <a:off x="420377" y="4920990"/>
            <a:ext cx="7024131" cy="116955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51%</a:t>
            </a:r>
            <a:r>
              <a:rPr lang="en-US" sz="1400">
                <a:solidFill>
                  <a:schemeClr val="dk1"/>
                </a:solidFill>
                <a:latin typeface="Calibri"/>
                <a:ea typeface="Calibri"/>
                <a:cs typeface="Calibri"/>
                <a:sym typeface="Calibri"/>
              </a:rPr>
              <a:t> of respondents have not tried our product before.</a:t>
            </a:r>
            <a:endParaRPr/>
          </a:p>
          <a:p>
            <a:pPr indent="-285750" lvl="0" marL="2857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Availability </a:t>
            </a:r>
            <a:r>
              <a:rPr lang="en-US" sz="1400">
                <a:solidFill>
                  <a:schemeClr val="dk1"/>
                </a:solidFill>
                <a:latin typeface="Calibri"/>
                <a:ea typeface="Calibri"/>
                <a:cs typeface="Calibri"/>
                <a:sym typeface="Calibri"/>
              </a:rPr>
              <a:t>and </a:t>
            </a:r>
            <a:r>
              <a:rPr b="1" lang="en-US" sz="1400">
                <a:solidFill>
                  <a:schemeClr val="dk1"/>
                </a:solidFill>
                <a:latin typeface="Calibri"/>
                <a:ea typeface="Calibri"/>
                <a:cs typeface="Calibri"/>
                <a:sym typeface="Calibri"/>
              </a:rPr>
              <a:t>Health concerns </a:t>
            </a:r>
            <a:r>
              <a:rPr lang="en-US" sz="1400">
                <a:solidFill>
                  <a:schemeClr val="dk1"/>
                </a:solidFill>
                <a:latin typeface="Calibri"/>
                <a:ea typeface="Calibri"/>
                <a:cs typeface="Calibri"/>
                <a:sym typeface="Calibri"/>
              </a:rPr>
              <a:t>are two major factors preventing users from trying.</a:t>
            </a:r>
            <a:endParaRPr/>
          </a:p>
          <a:p>
            <a:pPr indent="-285750" lvl="0" marL="2857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3.0k</a:t>
            </a:r>
            <a:r>
              <a:rPr lang="en-US" sz="1400">
                <a:solidFill>
                  <a:schemeClr val="dk1"/>
                </a:solidFill>
                <a:latin typeface="Calibri"/>
                <a:ea typeface="Calibri"/>
                <a:cs typeface="Calibri"/>
                <a:sym typeface="Calibri"/>
              </a:rPr>
              <a:t> of respondents who have tried out product rated taste experience 3.</a:t>
            </a:r>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We should focus on increasing brand presence and availability of our products.</a:t>
            </a:r>
            <a:endParaRPr/>
          </a:p>
          <a:p>
            <a:pPr indent="-196850" lvl="0" marL="285750" marR="0" rtl="0" algn="l">
              <a:spcBef>
                <a:spcPts val="0"/>
              </a:spcBef>
              <a:spcAft>
                <a:spcPts val="0"/>
              </a:spcAft>
              <a:buClr>
                <a:schemeClr val="dk1"/>
              </a:buClr>
              <a:buSzPts val="1400"/>
              <a:buFont typeface="Arial"/>
              <a:buNone/>
            </a:pPr>
            <a:r>
              <a:t/>
            </a:r>
            <a:endParaRPr sz="1400">
              <a:solidFill>
                <a:schemeClr val="dk1"/>
              </a:solidFill>
              <a:latin typeface="Calibri"/>
              <a:ea typeface="Calibri"/>
              <a:cs typeface="Calibri"/>
              <a:sym typeface="Calibri"/>
            </a:endParaRPr>
          </a:p>
        </p:txBody>
      </p:sp>
      <p:pic>
        <p:nvPicPr>
          <p:cNvPr id="239" name="Google Shape;239;p25"/>
          <p:cNvPicPr preferRelativeResize="0"/>
          <p:nvPr/>
        </p:nvPicPr>
        <p:blipFill rotWithShape="1">
          <a:blip r:embed="rId3">
            <a:alphaModFix/>
          </a:blip>
          <a:srcRect b="0" l="0" r="0" t="0"/>
          <a:stretch/>
        </p:blipFill>
        <p:spPr>
          <a:xfrm>
            <a:off x="235670" y="1185643"/>
            <a:ext cx="2988297" cy="2839278"/>
          </a:xfrm>
          <a:prstGeom prst="rect">
            <a:avLst/>
          </a:prstGeom>
          <a:noFill/>
          <a:ln>
            <a:noFill/>
          </a:ln>
        </p:spPr>
      </p:pic>
      <p:pic>
        <p:nvPicPr>
          <p:cNvPr id="240" name="Google Shape;240;p25"/>
          <p:cNvPicPr preferRelativeResize="0"/>
          <p:nvPr/>
        </p:nvPicPr>
        <p:blipFill rotWithShape="1">
          <a:blip r:embed="rId4">
            <a:alphaModFix/>
          </a:blip>
          <a:srcRect b="0" l="0" r="0" t="0"/>
          <a:stretch/>
        </p:blipFill>
        <p:spPr>
          <a:xfrm>
            <a:off x="3562216" y="1140404"/>
            <a:ext cx="3882292" cy="2884517"/>
          </a:xfrm>
          <a:prstGeom prst="rect">
            <a:avLst/>
          </a:prstGeom>
          <a:noFill/>
          <a:ln>
            <a:noFill/>
          </a:ln>
        </p:spPr>
      </p:pic>
      <p:pic>
        <p:nvPicPr>
          <p:cNvPr id="241" name="Google Shape;241;p25"/>
          <p:cNvPicPr preferRelativeResize="0"/>
          <p:nvPr/>
        </p:nvPicPr>
        <p:blipFill rotWithShape="1">
          <a:blip r:embed="rId5">
            <a:alphaModFix/>
          </a:blip>
          <a:srcRect b="0" l="0" r="0" t="0"/>
          <a:stretch/>
        </p:blipFill>
        <p:spPr>
          <a:xfrm>
            <a:off x="7624412" y="1140403"/>
            <a:ext cx="4083679" cy="288451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6"/>
          <p:cNvSpPr txBox="1"/>
          <p:nvPr/>
        </p:nvSpPr>
        <p:spPr>
          <a:xfrm>
            <a:off x="131038" y="112765"/>
            <a:ext cx="2159580" cy="369333"/>
          </a:xfrm>
          <a:prstGeom prst="rect">
            <a:avLst/>
          </a:prstGeom>
          <a:noFill/>
          <a:ln>
            <a:noFill/>
          </a:ln>
        </p:spPr>
        <p:txBody>
          <a:bodyPr anchorCtr="0" anchor="ctr" bIns="45700" lIns="91425" spcFirstLastPara="1" rIns="91425" wrap="square" tIns="45700">
            <a:normAutofit/>
          </a:bodyPr>
          <a:lstStyle/>
          <a:p>
            <a:pPr indent="0" lvl="0" marL="0" marR="0" rtl="0" algn="ctr">
              <a:lnSpc>
                <a:spcPct val="85000"/>
              </a:lnSpc>
              <a:spcBef>
                <a:spcPts val="0"/>
              </a:spcBef>
              <a:spcAft>
                <a:spcPts val="0"/>
              </a:spcAft>
              <a:buClr>
                <a:srgbClr val="002060"/>
              </a:buClr>
              <a:buSzPts val="1400"/>
              <a:buFont typeface="Arial Black"/>
              <a:buNone/>
            </a:pPr>
            <a:r>
              <a:rPr b="1" lang="en-US" sz="1400">
                <a:solidFill>
                  <a:srgbClr val="002060"/>
                </a:solidFill>
                <a:latin typeface="Arial Black"/>
                <a:ea typeface="Arial Black"/>
                <a:cs typeface="Arial Black"/>
                <a:sym typeface="Arial Black"/>
              </a:rPr>
              <a:t>RECOMMENDATIONS</a:t>
            </a:r>
            <a:endParaRPr b="1" sz="1500">
              <a:solidFill>
                <a:srgbClr val="002060"/>
              </a:solidFill>
              <a:latin typeface="Arial Black"/>
              <a:ea typeface="Arial Black"/>
              <a:cs typeface="Arial Black"/>
              <a:sym typeface="Arial Black"/>
            </a:endParaRPr>
          </a:p>
        </p:txBody>
      </p:sp>
      <p:grpSp>
        <p:nvGrpSpPr>
          <p:cNvPr id="247" name="Google Shape;247;p26"/>
          <p:cNvGrpSpPr/>
          <p:nvPr/>
        </p:nvGrpSpPr>
        <p:grpSpPr>
          <a:xfrm>
            <a:off x="951488" y="624766"/>
            <a:ext cx="10713521" cy="5437575"/>
            <a:chOff x="0" y="73538"/>
            <a:chExt cx="10713521" cy="5437575"/>
          </a:xfrm>
        </p:grpSpPr>
        <p:sp>
          <p:nvSpPr>
            <p:cNvPr id="248" name="Google Shape;248;p26"/>
            <p:cNvSpPr/>
            <p:nvPr/>
          </p:nvSpPr>
          <p:spPr>
            <a:xfrm>
              <a:off x="0" y="265418"/>
              <a:ext cx="10713521" cy="1187550"/>
            </a:xfrm>
            <a:prstGeom prst="rect">
              <a:avLst/>
            </a:prstGeom>
            <a:solidFill>
              <a:schemeClr val="lt1">
                <a:alpha val="89803"/>
              </a:schemeClr>
            </a:solidFill>
            <a:ln cap="flat" cmpd="sng" w="15875">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6"/>
            <p:cNvSpPr txBox="1"/>
            <p:nvPr/>
          </p:nvSpPr>
          <p:spPr>
            <a:xfrm>
              <a:off x="0" y="265418"/>
              <a:ext cx="10713521" cy="1187550"/>
            </a:xfrm>
            <a:prstGeom prst="rect">
              <a:avLst/>
            </a:prstGeom>
            <a:noFill/>
            <a:ln>
              <a:noFill/>
            </a:ln>
          </p:spPr>
          <p:txBody>
            <a:bodyPr anchorCtr="0" anchor="t" bIns="92450" lIns="831475" spcFirstLastPara="1" rIns="831475" wrap="square" tIns="270750">
              <a:noAutofit/>
            </a:bodyPr>
            <a:lstStyle/>
            <a:p>
              <a:pPr indent="-114300" lvl="1" marL="114300" marR="0" rtl="0" algn="l">
                <a:lnSpc>
                  <a:spcPct val="90000"/>
                </a:lnSpc>
                <a:spcBef>
                  <a:spcPts val="0"/>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We should reduce sugar content.</a:t>
              </a:r>
              <a:endParaRPr b="0" i="0" sz="1300" u="none" cap="none" strike="noStrike">
                <a:solidFill>
                  <a:schemeClr val="dk1"/>
                </a:solidFill>
                <a:latin typeface="Calibri"/>
                <a:ea typeface="Calibri"/>
                <a:cs typeface="Calibri"/>
                <a:sym typeface="Calibri"/>
              </a:endParaRPr>
            </a:p>
            <a:p>
              <a:pPr indent="-114300" lvl="1" marL="114300" marR="0" rtl="0" algn="l">
                <a:lnSpc>
                  <a:spcPct val="90000"/>
                </a:lnSpc>
                <a:spcBef>
                  <a:spcPts val="195"/>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Add more natural and organic ingredients.</a:t>
              </a:r>
              <a:endParaRPr b="0" i="0" sz="1300" u="none" cap="none" strike="noStrike">
                <a:solidFill>
                  <a:schemeClr val="dk1"/>
                </a:solidFill>
                <a:latin typeface="Calibri"/>
                <a:ea typeface="Calibri"/>
                <a:cs typeface="Calibri"/>
                <a:sym typeface="Calibri"/>
              </a:endParaRPr>
            </a:p>
            <a:p>
              <a:pPr indent="-114300" lvl="1" marL="114300" marR="0" rtl="0" algn="l">
                <a:lnSpc>
                  <a:spcPct val="90000"/>
                </a:lnSpc>
                <a:spcBef>
                  <a:spcPts val="195"/>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Launch different flavors.</a:t>
              </a:r>
              <a:endParaRPr b="0" i="0" sz="1300" u="none" cap="none" strike="noStrike">
                <a:solidFill>
                  <a:schemeClr val="dk1"/>
                </a:solidFill>
                <a:latin typeface="Calibri"/>
                <a:ea typeface="Calibri"/>
                <a:cs typeface="Calibri"/>
                <a:sym typeface="Calibri"/>
              </a:endParaRPr>
            </a:p>
            <a:p>
              <a:pPr indent="-114300" lvl="1" marL="114300" marR="0" rtl="0" algn="l">
                <a:lnSpc>
                  <a:spcPct val="90000"/>
                </a:lnSpc>
                <a:spcBef>
                  <a:spcPts val="195"/>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Add Caffeine and Vitamins.</a:t>
              </a:r>
              <a:endParaRPr b="0" i="0" sz="1300" u="none" cap="none" strike="noStrike">
                <a:solidFill>
                  <a:schemeClr val="dk1"/>
                </a:solidFill>
                <a:latin typeface="Calibri"/>
                <a:ea typeface="Calibri"/>
                <a:cs typeface="Calibri"/>
                <a:sym typeface="Calibri"/>
              </a:endParaRPr>
            </a:p>
          </p:txBody>
        </p:sp>
        <p:sp>
          <p:nvSpPr>
            <p:cNvPr id="250" name="Google Shape;250;p26"/>
            <p:cNvSpPr/>
            <p:nvPr/>
          </p:nvSpPr>
          <p:spPr>
            <a:xfrm>
              <a:off x="535676" y="73538"/>
              <a:ext cx="7499464" cy="383760"/>
            </a:xfrm>
            <a:prstGeom prst="roundRect">
              <a:avLst>
                <a:gd fmla="val 16667" name="adj"/>
              </a:avLst>
            </a:prstGeom>
            <a:solidFill>
              <a:srgbClr val="D2CDCD"/>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
            <p:cNvSpPr txBox="1"/>
            <p:nvPr/>
          </p:nvSpPr>
          <p:spPr>
            <a:xfrm>
              <a:off x="554410" y="92272"/>
              <a:ext cx="7461996" cy="346292"/>
            </a:xfrm>
            <a:prstGeom prst="rect">
              <a:avLst/>
            </a:prstGeom>
            <a:noFill/>
            <a:ln>
              <a:noFill/>
            </a:ln>
          </p:spPr>
          <p:txBody>
            <a:bodyPr anchorCtr="0" anchor="ctr" bIns="0" lIns="283450" spcFirstLastPara="1" rIns="283450" wrap="square" tIns="0">
              <a:noAutofit/>
            </a:bodyPr>
            <a:lstStyle/>
            <a:p>
              <a:pPr indent="0" lvl="0" marL="0" marR="0" rtl="0" algn="l">
                <a:lnSpc>
                  <a:spcPct val="90000"/>
                </a:lnSpc>
                <a:spcBef>
                  <a:spcPts val="0"/>
                </a:spcBef>
                <a:spcAft>
                  <a:spcPts val="0"/>
                </a:spcAft>
                <a:buNone/>
              </a:pPr>
              <a:r>
                <a:rPr b="1" lang="en-US" sz="1300">
                  <a:solidFill>
                    <a:schemeClr val="dk1"/>
                  </a:solidFill>
                  <a:latin typeface="Calibri"/>
                  <a:ea typeface="Calibri"/>
                  <a:cs typeface="Calibri"/>
                  <a:sym typeface="Calibri"/>
                </a:rPr>
                <a:t>What immediate improvements can we bring to the product?</a:t>
              </a:r>
              <a:endParaRPr b="1" sz="1300">
                <a:solidFill>
                  <a:schemeClr val="dk1"/>
                </a:solidFill>
                <a:latin typeface="Calibri"/>
                <a:ea typeface="Calibri"/>
                <a:cs typeface="Calibri"/>
                <a:sym typeface="Calibri"/>
              </a:endParaRPr>
            </a:p>
          </p:txBody>
        </p:sp>
        <p:sp>
          <p:nvSpPr>
            <p:cNvPr id="252" name="Google Shape;252;p26"/>
            <p:cNvSpPr/>
            <p:nvPr/>
          </p:nvSpPr>
          <p:spPr>
            <a:xfrm>
              <a:off x="0" y="1715048"/>
              <a:ext cx="10713521" cy="552825"/>
            </a:xfrm>
            <a:prstGeom prst="rect">
              <a:avLst/>
            </a:prstGeom>
            <a:solidFill>
              <a:schemeClr val="lt1">
                <a:alpha val="89803"/>
              </a:schemeClr>
            </a:solidFill>
            <a:ln cap="flat" cmpd="sng" w="15875">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6"/>
            <p:cNvSpPr txBox="1"/>
            <p:nvPr/>
          </p:nvSpPr>
          <p:spPr>
            <a:xfrm>
              <a:off x="0" y="1715048"/>
              <a:ext cx="10713521" cy="552825"/>
            </a:xfrm>
            <a:prstGeom prst="rect">
              <a:avLst/>
            </a:prstGeom>
            <a:noFill/>
            <a:ln>
              <a:noFill/>
            </a:ln>
          </p:spPr>
          <p:txBody>
            <a:bodyPr anchorCtr="0" anchor="t" bIns="92450" lIns="831475" spcFirstLastPara="1" rIns="831475" wrap="square" tIns="270750">
              <a:noAutofit/>
            </a:bodyPr>
            <a:lstStyle/>
            <a:p>
              <a:pPr indent="-114300" lvl="1" marL="114300" marR="0" rtl="0" algn="l">
                <a:lnSpc>
                  <a:spcPct val="90000"/>
                </a:lnSpc>
                <a:spcBef>
                  <a:spcPts val="0"/>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Ideal price range will be between 51-150.</a:t>
              </a:r>
              <a:endParaRPr b="0" i="0" sz="1300" u="none" cap="none" strike="noStrike">
                <a:solidFill>
                  <a:schemeClr val="dk1"/>
                </a:solidFill>
                <a:latin typeface="Calibri"/>
                <a:ea typeface="Calibri"/>
                <a:cs typeface="Calibri"/>
                <a:sym typeface="Calibri"/>
              </a:endParaRPr>
            </a:p>
          </p:txBody>
        </p:sp>
        <p:sp>
          <p:nvSpPr>
            <p:cNvPr id="254" name="Google Shape;254;p26"/>
            <p:cNvSpPr/>
            <p:nvPr/>
          </p:nvSpPr>
          <p:spPr>
            <a:xfrm>
              <a:off x="535676" y="1523168"/>
              <a:ext cx="7499464" cy="383760"/>
            </a:xfrm>
            <a:prstGeom prst="roundRect">
              <a:avLst>
                <a:gd fmla="val 16667" name="adj"/>
              </a:avLst>
            </a:prstGeom>
            <a:solidFill>
              <a:srgbClr val="D2CDCD"/>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6"/>
            <p:cNvSpPr txBox="1"/>
            <p:nvPr/>
          </p:nvSpPr>
          <p:spPr>
            <a:xfrm>
              <a:off x="554410" y="1541902"/>
              <a:ext cx="7461996" cy="346292"/>
            </a:xfrm>
            <a:prstGeom prst="rect">
              <a:avLst/>
            </a:prstGeom>
            <a:noFill/>
            <a:ln>
              <a:noFill/>
            </a:ln>
          </p:spPr>
          <p:txBody>
            <a:bodyPr anchorCtr="0" anchor="ctr" bIns="0" lIns="283450" spcFirstLastPara="1" rIns="283450" wrap="square" tIns="0">
              <a:noAutofit/>
            </a:bodyPr>
            <a:lstStyle/>
            <a:p>
              <a:pPr indent="0" lvl="0" marL="0" marR="0" rtl="0" algn="l">
                <a:lnSpc>
                  <a:spcPct val="90000"/>
                </a:lnSpc>
                <a:spcBef>
                  <a:spcPts val="0"/>
                </a:spcBef>
                <a:spcAft>
                  <a:spcPts val="0"/>
                </a:spcAft>
                <a:buNone/>
              </a:pPr>
              <a:r>
                <a:rPr b="1" lang="en-US" sz="1300">
                  <a:solidFill>
                    <a:schemeClr val="dk1"/>
                  </a:solidFill>
                  <a:latin typeface="Calibri"/>
                  <a:ea typeface="Calibri"/>
                  <a:cs typeface="Calibri"/>
                  <a:sym typeface="Calibri"/>
                </a:rPr>
                <a:t>What should be the ideal price of our product?</a:t>
              </a:r>
              <a:endParaRPr b="1" sz="1300">
                <a:solidFill>
                  <a:schemeClr val="dk1"/>
                </a:solidFill>
                <a:latin typeface="Calibri"/>
                <a:ea typeface="Calibri"/>
                <a:cs typeface="Calibri"/>
                <a:sym typeface="Calibri"/>
              </a:endParaRPr>
            </a:p>
          </p:txBody>
        </p:sp>
        <p:sp>
          <p:nvSpPr>
            <p:cNvPr id="256" name="Google Shape;256;p26"/>
            <p:cNvSpPr/>
            <p:nvPr/>
          </p:nvSpPr>
          <p:spPr>
            <a:xfrm>
              <a:off x="0" y="2529953"/>
              <a:ext cx="10713521" cy="982800"/>
            </a:xfrm>
            <a:prstGeom prst="rect">
              <a:avLst/>
            </a:prstGeom>
            <a:solidFill>
              <a:schemeClr val="lt1">
                <a:alpha val="89803"/>
              </a:schemeClr>
            </a:solidFill>
            <a:ln cap="flat" cmpd="sng" w="15875">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6"/>
            <p:cNvSpPr txBox="1"/>
            <p:nvPr/>
          </p:nvSpPr>
          <p:spPr>
            <a:xfrm>
              <a:off x="0" y="2529953"/>
              <a:ext cx="10713521" cy="982800"/>
            </a:xfrm>
            <a:prstGeom prst="rect">
              <a:avLst/>
            </a:prstGeom>
            <a:noFill/>
            <a:ln>
              <a:noFill/>
            </a:ln>
          </p:spPr>
          <p:txBody>
            <a:bodyPr anchorCtr="0" anchor="t" bIns="92450" lIns="831475" spcFirstLastPara="1" rIns="831475" wrap="square" tIns="270750">
              <a:noAutofit/>
            </a:bodyPr>
            <a:lstStyle/>
            <a:p>
              <a:pPr indent="-114300" lvl="1" marL="114300" marR="0" rtl="0" algn="l">
                <a:lnSpc>
                  <a:spcPct val="90000"/>
                </a:lnSpc>
                <a:spcBef>
                  <a:spcPts val="0"/>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We can run Online Ads promoting as healthy energy drink having less sugar, and natural, organic ingredients.</a:t>
              </a:r>
              <a:endParaRPr b="0" i="0" sz="1300" u="none" cap="none" strike="noStrike">
                <a:solidFill>
                  <a:schemeClr val="dk1"/>
                </a:solidFill>
                <a:latin typeface="Calibri"/>
                <a:ea typeface="Calibri"/>
                <a:cs typeface="Calibri"/>
                <a:sym typeface="Calibri"/>
              </a:endParaRPr>
            </a:p>
            <a:p>
              <a:pPr indent="-114300" lvl="1" marL="114300" marR="0" rtl="0" algn="l">
                <a:lnSpc>
                  <a:spcPct val="90000"/>
                </a:lnSpc>
                <a:spcBef>
                  <a:spcPts val="195"/>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Collaborate with Influencers and ask them to promote our product.</a:t>
              </a:r>
              <a:endParaRPr b="0" i="0" sz="1300" u="none" cap="none" strike="noStrike">
                <a:solidFill>
                  <a:schemeClr val="dk1"/>
                </a:solidFill>
                <a:latin typeface="Calibri"/>
                <a:ea typeface="Calibri"/>
                <a:cs typeface="Calibri"/>
                <a:sym typeface="Calibri"/>
              </a:endParaRPr>
            </a:p>
            <a:p>
              <a:pPr indent="-114300" lvl="1" marL="114300" marR="0" rtl="0" algn="l">
                <a:lnSpc>
                  <a:spcPct val="90000"/>
                </a:lnSpc>
                <a:spcBef>
                  <a:spcPts val="195"/>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We should run a campaign of giving trial packs to consumers and ask them to try and review.</a:t>
              </a:r>
              <a:endParaRPr b="0" i="0" sz="1300" u="none" cap="none" strike="noStrike">
                <a:solidFill>
                  <a:schemeClr val="dk1"/>
                </a:solidFill>
                <a:latin typeface="Calibri"/>
                <a:ea typeface="Calibri"/>
                <a:cs typeface="Calibri"/>
                <a:sym typeface="Calibri"/>
              </a:endParaRPr>
            </a:p>
          </p:txBody>
        </p:sp>
        <p:sp>
          <p:nvSpPr>
            <p:cNvPr id="258" name="Google Shape;258;p26"/>
            <p:cNvSpPr/>
            <p:nvPr/>
          </p:nvSpPr>
          <p:spPr>
            <a:xfrm>
              <a:off x="535676" y="2338073"/>
              <a:ext cx="7499464" cy="383760"/>
            </a:xfrm>
            <a:prstGeom prst="roundRect">
              <a:avLst>
                <a:gd fmla="val 16667" name="adj"/>
              </a:avLst>
            </a:prstGeom>
            <a:solidFill>
              <a:srgbClr val="D2CDCD"/>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6"/>
            <p:cNvSpPr txBox="1"/>
            <p:nvPr/>
          </p:nvSpPr>
          <p:spPr>
            <a:xfrm>
              <a:off x="554410" y="2356807"/>
              <a:ext cx="7461996" cy="346292"/>
            </a:xfrm>
            <a:prstGeom prst="rect">
              <a:avLst/>
            </a:prstGeom>
            <a:noFill/>
            <a:ln>
              <a:noFill/>
            </a:ln>
          </p:spPr>
          <p:txBody>
            <a:bodyPr anchorCtr="0" anchor="ctr" bIns="0" lIns="283450" spcFirstLastPara="1" rIns="283450" wrap="square" tIns="0">
              <a:noAutofit/>
            </a:bodyPr>
            <a:lstStyle/>
            <a:p>
              <a:pPr indent="0" lvl="0" marL="0" marR="0" rtl="0" algn="l">
                <a:lnSpc>
                  <a:spcPct val="90000"/>
                </a:lnSpc>
                <a:spcBef>
                  <a:spcPts val="0"/>
                </a:spcBef>
                <a:spcAft>
                  <a:spcPts val="0"/>
                </a:spcAft>
                <a:buNone/>
              </a:pPr>
              <a:r>
                <a:rPr b="1" lang="en-US" sz="1300">
                  <a:solidFill>
                    <a:schemeClr val="dk1"/>
                  </a:solidFill>
                  <a:latin typeface="Calibri"/>
                  <a:ea typeface="Calibri"/>
                  <a:cs typeface="Calibri"/>
                  <a:sym typeface="Calibri"/>
                </a:rPr>
                <a:t>What kind of marketing campaigns, offers, and discounts we can run?</a:t>
              </a:r>
              <a:endParaRPr b="1" sz="1300">
                <a:solidFill>
                  <a:schemeClr val="dk1"/>
                </a:solidFill>
                <a:latin typeface="Calibri"/>
                <a:ea typeface="Calibri"/>
                <a:cs typeface="Calibri"/>
                <a:sym typeface="Calibri"/>
              </a:endParaRPr>
            </a:p>
          </p:txBody>
        </p:sp>
        <p:sp>
          <p:nvSpPr>
            <p:cNvPr id="260" name="Google Shape;260;p26"/>
            <p:cNvSpPr/>
            <p:nvPr/>
          </p:nvSpPr>
          <p:spPr>
            <a:xfrm>
              <a:off x="0" y="3774833"/>
              <a:ext cx="10713521" cy="737100"/>
            </a:xfrm>
            <a:prstGeom prst="rect">
              <a:avLst/>
            </a:prstGeom>
            <a:solidFill>
              <a:schemeClr val="lt1">
                <a:alpha val="89803"/>
              </a:schemeClr>
            </a:solidFill>
            <a:ln cap="flat" cmpd="sng" w="15875">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6"/>
            <p:cNvSpPr txBox="1"/>
            <p:nvPr/>
          </p:nvSpPr>
          <p:spPr>
            <a:xfrm>
              <a:off x="0" y="3774833"/>
              <a:ext cx="10713521" cy="737100"/>
            </a:xfrm>
            <a:prstGeom prst="rect">
              <a:avLst/>
            </a:prstGeom>
            <a:noFill/>
            <a:ln>
              <a:noFill/>
            </a:ln>
          </p:spPr>
          <p:txBody>
            <a:bodyPr anchorCtr="0" anchor="t" bIns="92450" lIns="831475" spcFirstLastPara="1" rIns="831475" wrap="square" tIns="270750">
              <a:noAutofit/>
            </a:bodyPr>
            <a:lstStyle/>
            <a:p>
              <a:pPr indent="-114300" lvl="1" marL="114300" marR="0" rtl="0" algn="l">
                <a:lnSpc>
                  <a:spcPct val="90000"/>
                </a:lnSpc>
                <a:spcBef>
                  <a:spcPts val="0"/>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Virat Kohli should be our brand ambassador, because he is a famous sports person, having wider presence in social media with 255M followers on Instagram.</a:t>
              </a:r>
              <a:endParaRPr b="0" i="0" sz="1300" u="none" cap="none" strike="noStrike">
                <a:solidFill>
                  <a:schemeClr val="dk1"/>
                </a:solidFill>
                <a:latin typeface="Calibri"/>
                <a:ea typeface="Calibri"/>
                <a:cs typeface="Calibri"/>
                <a:sym typeface="Calibri"/>
              </a:endParaRPr>
            </a:p>
          </p:txBody>
        </p:sp>
        <p:sp>
          <p:nvSpPr>
            <p:cNvPr id="262" name="Google Shape;262;p26"/>
            <p:cNvSpPr/>
            <p:nvPr/>
          </p:nvSpPr>
          <p:spPr>
            <a:xfrm>
              <a:off x="535676" y="3582953"/>
              <a:ext cx="7499464" cy="383760"/>
            </a:xfrm>
            <a:prstGeom prst="roundRect">
              <a:avLst>
                <a:gd fmla="val 16667" name="adj"/>
              </a:avLst>
            </a:prstGeom>
            <a:solidFill>
              <a:srgbClr val="D2CDCD"/>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6"/>
            <p:cNvSpPr txBox="1"/>
            <p:nvPr/>
          </p:nvSpPr>
          <p:spPr>
            <a:xfrm>
              <a:off x="554410" y="3601687"/>
              <a:ext cx="7461996" cy="346292"/>
            </a:xfrm>
            <a:prstGeom prst="rect">
              <a:avLst/>
            </a:prstGeom>
            <a:noFill/>
            <a:ln>
              <a:noFill/>
            </a:ln>
          </p:spPr>
          <p:txBody>
            <a:bodyPr anchorCtr="0" anchor="ctr" bIns="0" lIns="283450" spcFirstLastPara="1" rIns="283450" wrap="square" tIns="0">
              <a:noAutofit/>
            </a:bodyPr>
            <a:lstStyle/>
            <a:p>
              <a:pPr indent="0" lvl="0" marL="0" marR="0" rtl="0" algn="l">
                <a:lnSpc>
                  <a:spcPct val="90000"/>
                </a:lnSpc>
                <a:spcBef>
                  <a:spcPts val="0"/>
                </a:spcBef>
                <a:spcAft>
                  <a:spcPts val="0"/>
                </a:spcAft>
                <a:buNone/>
              </a:pPr>
              <a:r>
                <a:rPr b="1" lang="en-US" sz="1300">
                  <a:solidFill>
                    <a:schemeClr val="dk1"/>
                  </a:solidFill>
                  <a:latin typeface="Calibri"/>
                  <a:ea typeface="Calibri"/>
                  <a:cs typeface="Calibri"/>
                  <a:sym typeface="Calibri"/>
                </a:rPr>
                <a:t>Who can be a brand ambassador, and why?</a:t>
              </a:r>
              <a:endParaRPr b="1" sz="1300">
                <a:solidFill>
                  <a:schemeClr val="dk1"/>
                </a:solidFill>
                <a:latin typeface="Calibri"/>
                <a:ea typeface="Calibri"/>
                <a:cs typeface="Calibri"/>
                <a:sym typeface="Calibri"/>
              </a:endParaRPr>
            </a:p>
          </p:txBody>
        </p:sp>
        <p:sp>
          <p:nvSpPr>
            <p:cNvPr id="264" name="Google Shape;264;p26"/>
            <p:cNvSpPr/>
            <p:nvPr/>
          </p:nvSpPr>
          <p:spPr>
            <a:xfrm>
              <a:off x="0" y="4774013"/>
              <a:ext cx="10713521" cy="737100"/>
            </a:xfrm>
            <a:prstGeom prst="rect">
              <a:avLst/>
            </a:prstGeom>
            <a:solidFill>
              <a:schemeClr val="lt1">
                <a:alpha val="89803"/>
              </a:schemeClr>
            </a:solidFill>
            <a:ln cap="flat" cmpd="sng" w="15875">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6"/>
            <p:cNvSpPr txBox="1"/>
            <p:nvPr/>
          </p:nvSpPr>
          <p:spPr>
            <a:xfrm>
              <a:off x="0" y="4774013"/>
              <a:ext cx="10713521" cy="737100"/>
            </a:xfrm>
            <a:prstGeom prst="rect">
              <a:avLst/>
            </a:prstGeom>
            <a:noFill/>
            <a:ln>
              <a:noFill/>
            </a:ln>
          </p:spPr>
          <p:txBody>
            <a:bodyPr anchorCtr="0" anchor="t" bIns="92450" lIns="831475" spcFirstLastPara="1" rIns="831475" wrap="square" tIns="270750">
              <a:noAutofit/>
            </a:bodyPr>
            <a:lstStyle/>
            <a:p>
              <a:pPr indent="-114300" lvl="1" marL="114300" marR="0" rtl="0" algn="l">
                <a:lnSpc>
                  <a:spcPct val="90000"/>
                </a:lnSpc>
                <a:spcBef>
                  <a:spcPts val="0"/>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Our target audience should be youth of age group 19-30, because they consume mostly during Sports/Exercise and Studying/working late.</a:t>
              </a:r>
              <a:endParaRPr b="0" i="0" sz="1300" u="none" cap="none" strike="noStrike">
                <a:solidFill>
                  <a:schemeClr val="dk1"/>
                </a:solidFill>
                <a:latin typeface="Calibri"/>
                <a:ea typeface="Calibri"/>
                <a:cs typeface="Calibri"/>
                <a:sym typeface="Calibri"/>
              </a:endParaRPr>
            </a:p>
          </p:txBody>
        </p:sp>
        <p:sp>
          <p:nvSpPr>
            <p:cNvPr id="266" name="Google Shape;266;p26"/>
            <p:cNvSpPr/>
            <p:nvPr/>
          </p:nvSpPr>
          <p:spPr>
            <a:xfrm>
              <a:off x="535676" y="4582133"/>
              <a:ext cx="7499464" cy="383760"/>
            </a:xfrm>
            <a:prstGeom prst="roundRect">
              <a:avLst>
                <a:gd fmla="val 16667" name="adj"/>
              </a:avLst>
            </a:prstGeom>
            <a:solidFill>
              <a:srgbClr val="D2CDCD"/>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6"/>
            <p:cNvSpPr txBox="1"/>
            <p:nvPr/>
          </p:nvSpPr>
          <p:spPr>
            <a:xfrm>
              <a:off x="554410" y="4600867"/>
              <a:ext cx="7461996" cy="346292"/>
            </a:xfrm>
            <a:prstGeom prst="rect">
              <a:avLst/>
            </a:prstGeom>
            <a:noFill/>
            <a:ln>
              <a:noFill/>
            </a:ln>
          </p:spPr>
          <p:txBody>
            <a:bodyPr anchorCtr="0" anchor="ctr" bIns="0" lIns="283450" spcFirstLastPara="1" rIns="283450" wrap="square" tIns="0">
              <a:noAutofit/>
            </a:bodyPr>
            <a:lstStyle/>
            <a:p>
              <a:pPr indent="0" lvl="0" marL="0" marR="0" rtl="0" algn="l">
                <a:lnSpc>
                  <a:spcPct val="90000"/>
                </a:lnSpc>
                <a:spcBef>
                  <a:spcPts val="0"/>
                </a:spcBef>
                <a:spcAft>
                  <a:spcPts val="0"/>
                </a:spcAft>
                <a:buNone/>
              </a:pPr>
              <a:r>
                <a:rPr b="1" lang="en-US" sz="1300">
                  <a:solidFill>
                    <a:schemeClr val="dk1"/>
                  </a:solidFill>
                  <a:latin typeface="Calibri"/>
                  <a:ea typeface="Calibri"/>
                  <a:cs typeface="Calibri"/>
                  <a:sym typeface="Calibri"/>
                </a:rPr>
                <a:t>Who should be our target audience, and why?</a:t>
              </a:r>
              <a:endParaRPr b="1" sz="1300">
                <a:solidFill>
                  <a:schemeClr val="dk1"/>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descr="sapno ki udan: my first blog about my first dream" id="272" name="Google Shape;272;p27"/>
          <p:cNvPicPr preferRelativeResize="0"/>
          <p:nvPr/>
        </p:nvPicPr>
        <p:blipFill rotWithShape="1">
          <a:blip r:embed="rId3">
            <a:alphaModFix/>
          </a:blip>
          <a:srcRect b="0" l="0" r="0" t="0"/>
          <a:stretch/>
        </p:blipFill>
        <p:spPr>
          <a:xfrm>
            <a:off x="1476866" y="967966"/>
            <a:ext cx="9144000" cy="483894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4"/>
          <p:cNvSpPr txBox="1"/>
          <p:nvPr>
            <p:ph idx="1" type="body"/>
          </p:nvPr>
        </p:nvSpPr>
        <p:spPr>
          <a:xfrm>
            <a:off x="1097280" y="1845734"/>
            <a:ext cx="10058400" cy="4130860"/>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Char char=" "/>
            </a:pPr>
            <a:r>
              <a:rPr b="1" lang="en-US" sz="2400">
                <a:solidFill>
                  <a:schemeClr val="accent2"/>
                </a:solidFill>
              </a:rPr>
              <a:t>About CodeX</a:t>
            </a:r>
            <a:endParaRPr b="1" sz="2400">
              <a:solidFill>
                <a:schemeClr val="accent2"/>
              </a:solidFill>
            </a:endParaRPr>
          </a:p>
          <a:p>
            <a:pPr indent="-127000" lvl="0" marL="91440" rtl="0" algn="l">
              <a:lnSpc>
                <a:spcPct val="90000"/>
              </a:lnSpc>
              <a:spcBef>
                <a:spcPts val="1400"/>
              </a:spcBef>
              <a:spcAft>
                <a:spcPts val="0"/>
              </a:spcAft>
              <a:buSzPts val="2000"/>
              <a:buChar char=" "/>
            </a:pPr>
            <a:r>
              <a:rPr lang="en-US"/>
              <a:t>German company operating in Food &amp; Beverage Industry.</a:t>
            </a:r>
            <a:endParaRPr/>
          </a:p>
          <a:p>
            <a:pPr indent="-127000" lvl="0" marL="91440" rtl="0" algn="l">
              <a:lnSpc>
                <a:spcPct val="90000"/>
              </a:lnSpc>
              <a:spcBef>
                <a:spcPts val="1400"/>
              </a:spcBef>
              <a:spcAft>
                <a:spcPts val="0"/>
              </a:spcAft>
              <a:buSzPts val="2000"/>
              <a:buChar char=" "/>
            </a:pPr>
            <a:r>
              <a:rPr lang="en-US"/>
              <a:t>Recently launched their energy drink product in 10 cities of India.</a:t>
            </a:r>
            <a:endParaRPr/>
          </a:p>
          <a:p>
            <a:pPr indent="-127000" lvl="0" marL="91440" rtl="0" algn="l">
              <a:lnSpc>
                <a:spcPct val="90000"/>
              </a:lnSpc>
              <a:spcBef>
                <a:spcPts val="1400"/>
              </a:spcBef>
              <a:spcAft>
                <a:spcPts val="0"/>
              </a:spcAft>
              <a:buSzPts val="2000"/>
              <a:buChar char=" "/>
            </a:pPr>
            <a:r>
              <a:rPr lang="en-US"/>
              <a:t>CodeX is at 5</a:t>
            </a:r>
            <a:r>
              <a:rPr baseline="30000" lang="en-US"/>
              <a:t>th</a:t>
            </a:r>
            <a:r>
              <a:rPr lang="en-US"/>
              <a:t> position in terms of market capitalization.</a:t>
            </a:r>
            <a:endParaRPr/>
          </a:p>
          <a:p>
            <a:pPr indent="-177800" lvl="0" marL="91440" rtl="0" algn="l">
              <a:lnSpc>
                <a:spcPct val="90000"/>
              </a:lnSpc>
              <a:spcBef>
                <a:spcPts val="1400"/>
              </a:spcBef>
              <a:spcAft>
                <a:spcPts val="0"/>
              </a:spcAft>
              <a:buSzPts val="2800"/>
              <a:buChar char=" "/>
            </a:pPr>
            <a:r>
              <a:rPr b="1" lang="en-US" sz="2800">
                <a:solidFill>
                  <a:schemeClr val="accent2"/>
                </a:solidFill>
              </a:rPr>
              <a:t>Objective</a:t>
            </a:r>
            <a:endParaRPr b="1" sz="2800">
              <a:solidFill>
                <a:schemeClr val="accent2"/>
              </a:solidFill>
            </a:endParaRPr>
          </a:p>
          <a:p>
            <a:pPr indent="-127000" lvl="0" marL="91440" rtl="0" algn="l">
              <a:lnSpc>
                <a:spcPct val="90000"/>
              </a:lnSpc>
              <a:spcBef>
                <a:spcPts val="1400"/>
              </a:spcBef>
              <a:spcAft>
                <a:spcPts val="0"/>
              </a:spcAft>
              <a:buSzPts val="2000"/>
              <a:buChar char=" "/>
            </a:pPr>
            <a:r>
              <a:rPr lang="en-US"/>
              <a:t>The company wishes to increase brand awareness, market share and product development.</a:t>
            </a:r>
            <a:endParaRPr/>
          </a:p>
          <a:p>
            <a:pPr indent="-127000" lvl="0" marL="91440" rtl="0" algn="l">
              <a:lnSpc>
                <a:spcPct val="90000"/>
              </a:lnSpc>
              <a:spcBef>
                <a:spcPts val="1400"/>
              </a:spcBef>
              <a:spcAft>
                <a:spcPts val="0"/>
              </a:spcAft>
              <a:buSzPts val="2000"/>
              <a:buChar char=" "/>
            </a:pPr>
            <a:r>
              <a:rPr lang="en-US"/>
              <a:t>They conducted a survey in those 10 cities and received responses from 10k respondents.</a:t>
            </a:r>
            <a:endParaRPr/>
          </a:p>
          <a:p>
            <a:pPr indent="0" lvl="0" marL="9144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1. Introduction</a:t>
            </a:r>
            <a:endParaRPr/>
          </a:p>
        </p:txBody>
      </p:sp>
      <p:sp>
        <p:nvSpPr>
          <p:cNvPr id="116" name="Google Shape;116;p1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SzPts val="2000"/>
              <a:buNone/>
            </a:pPr>
            <a:r>
              <a:rPr lang="en-US"/>
              <a:t>The objective of this report is to present a comprehensive analysis of the energy drink market based on survey data collected from respondents. The analysis aims to uncover key insights into consumer preferences, demographics, brand perception, and purchase behavior, with the goal of informing marketing strategies and product development initiatives in the food and beverage industry.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 Dataset Description</a:t>
            </a:r>
            <a:endParaRPr/>
          </a:p>
        </p:txBody>
      </p:sp>
      <p:sp>
        <p:nvSpPr>
          <p:cNvPr id="122" name="Google Shape;122;p1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The dataset used for analysis consists of three main sheets:</a:t>
            </a:r>
            <a:endParaRPr/>
          </a:p>
          <a:p>
            <a:pPr indent="-127000" lvl="0" marL="91440" rtl="0" algn="l">
              <a:lnSpc>
                <a:spcPct val="90000"/>
              </a:lnSpc>
              <a:spcBef>
                <a:spcPts val="1400"/>
              </a:spcBef>
              <a:spcAft>
                <a:spcPts val="0"/>
              </a:spcAft>
              <a:buSzPts val="2000"/>
              <a:buChar char=" "/>
            </a:pPr>
            <a:r>
              <a:rPr lang="en-US"/>
              <a:t> </a:t>
            </a:r>
            <a:endParaRPr/>
          </a:p>
          <a:p>
            <a:pPr indent="-127000" lvl="0" marL="91440" rtl="0" algn="l">
              <a:lnSpc>
                <a:spcPct val="90000"/>
              </a:lnSpc>
              <a:spcBef>
                <a:spcPts val="1400"/>
              </a:spcBef>
              <a:spcAft>
                <a:spcPts val="0"/>
              </a:spcAft>
              <a:buSzPts val="2000"/>
              <a:buChar char=" "/>
            </a:pPr>
            <a:r>
              <a:rPr lang="en-US"/>
              <a:t>dim_respondents: This sheet contains information about survey respondents, including unique identifiers (Respondent_ID), respondent names (Name), categorized age groups (Age_Group), genders, city IDs (City_ID), and tier classifications (Tier).</a:t>
            </a:r>
            <a:endParaRPr/>
          </a:p>
          <a:p>
            <a:pPr indent="-127000" lvl="0" marL="91440" rtl="0" algn="l">
              <a:lnSpc>
                <a:spcPct val="90000"/>
              </a:lnSpc>
              <a:spcBef>
                <a:spcPts val="1400"/>
              </a:spcBef>
              <a:spcAft>
                <a:spcPts val="0"/>
              </a:spcAft>
              <a:buSzPts val="2000"/>
              <a:buChar char=" "/>
            </a:pPr>
            <a:r>
              <a:rPr lang="en-US"/>
              <a:t>dim_cities: Provides details about cities, including unique city identifiers (City_ID), city names, and tier classifications.</a:t>
            </a:r>
            <a:endParaRPr/>
          </a:p>
          <a:p>
            <a:pPr indent="-127000" lvl="0" marL="91440" rtl="0" algn="l">
              <a:lnSpc>
                <a:spcPct val="90000"/>
              </a:lnSpc>
              <a:spcBef>
                <a:spcPts val="1400"/>
              </a:spcBef>
              <a:spcAft>
                <a:spcPts val="0"/>
              </a:spcAft>
              <a:buSzPts val="2000"/>
              <a:buChar char=" "/>
            </a:pPr>
            <a:r>
              <a:rPr lang="en-US"/>
              <a:t>fact_survey_responses: Contains responses to various survey questions related to energy drink consumption, brand perception, marketing channels, packaging preferences, and more.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Data Preprocessing</a:t>
            </a:r>
            <a:endParaRPr b="1"/>
          </a:p>
        </p:txBody>
      </p:sp>
      <p:sp>
        <p:nvSpPr>
          <p:cNvPr id="128" name="Google Shape;128;p1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Prior to analysis, the dataset underwent several preprocessing steps to clean and organize the data:</a:t>
            </a:r>
            <a:endParaRPr/>
          </a:p>
          <a:p>
            <a:pPr indent="-127000" lvl="0" marL="91440" rtl="0" algn="l">
              <a:lnSpc>
                <a:spcPct val="90000"/>
              </a:lnSpc>
              <a:spcBef>
                <a:spcPts val="1400"/>
              </a:spcBef>
              <a:spcAft>
                <a:spcPts val="0"/>
              </a:spcAft>
              <a:buSzPts val="2000"/>
              <a:buChar char=" "/>
            </a:pPr>
            <a:r>
              <a:rPr lang="en-US"/>
              <a:t>Merged the dim_respondents and dim_cities sheets with the fact_survey_responses sheet using VLOOKUP functions to create a unified dataset with comprehensive respondent information.</a:t>
            </a:r>
            <a:endParaRPr/>
          </a:p>
          <a:p>
            <a:pPr indent="-127000" lvl="0" marL="91440" rtl="0" algn="l">
              <a:lnSpc>
                <a:spcPct val="90000"/>
              </a:lnSpc>
              <a:spcBef>
                <a:spcPts val="1400"/>
              </a:spcBef>
              <a:spcAft>
                <a:spcPts val="0"/>
              </a:spcAft>
              <a:buSzPts val="2000"/>
              <a:buChar char=" "/>
            </a:pPr>
            <a:r>
              <a:rPr lang="en-US"/>
              <a:t>Standardized responses in the "Heard_before" and "Tried_before" columns to ensure consistency and accuracy.</a:t>
            </a:r>
            <a:endParaRPr/>
          </a:p>
          <a:p>
            <a:pPr indent="-127000" lvl="0" marL="91440" rtl="0" algn="l">
              <a:lnSpc>
                <a:spcPct val="90000"/>
              </a:lnSpc>
              <a:spcBef>
                <a:spcPts val="1400"/>
              </a:spcBef>
              <a:spcAft>
                <a:spcPts val="0"/>
              </a:spcAft>
              <a:buSzPts val="2000"/>
              <a:buChar char=" "/>
            </a:pPr>
            <a:r>
              <a:rPr lang="en-US"/>
              <a:t>Entries where respondents indicated they had not tried the product but provided a response in the "Taste_experience" column were converted to </a:t>
            </a:r>
            <a:r>
              <a:rPr b="1" lang="en-US"/>
              <a:t>0</a:t>
            </a:r>
            <a:r>
              <a:rPr lang="en-US"/>
              <a:t> to maintain uniformity and facilitate accurate analysis.</a:t>
            </a:r>
            <a:endParaRPr/>
          </a:p>
          <a:p>
            <a:pPr indent="-127000" lvl="0" marL="91440" rtl="0" algn="l">
              <a:lnSpc>
                <a:spcPct val="90000"/>
              </a:lnSpc>
              <a:spcBef>
                <a:spcPts val="1400"/>
              </a:spcBef>
              <a:spcAft>
                <a:spcPts val="0"/>
              </a:spcAft>
              <a:buSzPts val="2000"/>
              <a:buChar char=" "/>
            </a:pPr>
            <a:r>
              <a:rPr lang="en-US"/>
              <a:t>Created an "Age_Category" column using the IF formula to categorize respondents into age groups (Youth, Middle Age, Senior) based on their age.</a:t>
            </a:r>
            <a:endParaRPr/>
          </a:p>
          <a:p>
            <a:pPr indent="0" lvl="0" marL="91440" rtl="0" algn="l">
              <a:lnSpc>
                <a:spcPct val="90000"/>
              </a:lnSpc>
              <a:spcBef>
                <a:spcPts val="1400"/>
              </a:spcBef>
              <a:spcAft>
                <a:spcPts val="0"/>
              </a:spcAft>
              <a:buSzPts val="2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grpSp>
        <p:nvGrpSpPr>
          <p:cNvPr id="133" name="Google Shape;133;p18"/>
          <p:cNvGrpSpPr/>
          <p:nvPr/>
        </p:nvGrpSpPr>
        <p:grpSpPr>
          <a:xfrm>
            <a:off x="207224" y="131151"/>
            <a:ext cx="1926377" cy="465513"/>
            <a:chOff x="207224" y="131151"/>
            <a:chExt cx="1926377" cy="465513"/>
          </a:xfrm>
        </p:grpSpPr>
        <p:sp>
          <p:nvSpPr>
            <p:cNvPr id="134" name="Google Shape;134;p18"/>
            <p:cNvSpPr txBox="1"/>
            <p:nvPr/>
          </p:nvSpPr>
          <p:spPr>
            <a:xfrm>
              <a:off x="207224" y="131151"/>
              <a:ext cx="835761" cy="338555"/>
            </a:xfrm>
            <a:prstGeom prst="rect">
              <a:avLst/>
            </a:prstGeom>
            <a:noFill/>
            <a:ln>
              <a:noFill/>
            </a:ln>
          </p:spPr>
          <p:txBody>
            <a:bodyPr anchorCtr="0" anchor="ctr" bIns="45700" lIns="91425" spcFirstLastPara="1" rIns="91425" wrap="square" tIns="45700">
              <a:normAutofit/>
            </a:bodyPr>
            <a:lstStyle/>
            <a:p>
              <a:pPr indent="0" lvl="0" marL="0" marR="0" rtl="0" algn="ctr">
                <a:lnSpc>
                  <a:spcPct val="85000"/>
                </a:lnSpc>
                <a:spcBef>
                  <a:spcPts val="0"/>
                </a:spcBef>
                <a:spcAft>
                  <a:spcPts val="0"/>
                </a:spcAft>
                <a:buClr>
                  <a:srgbClr val="002060"/>
                </a:buClr>
                <a:buSzPts val="1200"/>
                <a:buFont typeface="Arial Black"/>
                <a:buNone/>
              </a:pPr>
              <a:r>
                <a:rPr b="1" lang="en-US" sz="1200">
                  <a:solidFill>
                    <a:srgbClr val="002060"/>
                  </a:solidFill>
                  <a:latin typeface="Arial Black"/>
                  <a:ea typeface="Arial Black"/>
                  <a:cs typeface="Arial Black"/>
                  <a:sym typeface="Arial Black"/>
                </a:rPr>
                <a:t>HOW?</a:t>
              </a:r>
              <a:endParaRPr b="1" sz="1200">
                <a:solidFill>
                  <a:srgbClr val="002060"/>
                </a:solidFill>
                <a:latin typeface="Arial Black"/>
                <a:ea typeface="Arial Black"/>
                <a:cs typeface="Arial Black"/>
                <a:sym typeface="Arial Black"/>
              </a:endParaRPr>
            </a:p>
          </p:txBody>
        </p:sp>
        <p:sp>
          <p:nvSpPr>
            <p:cNvPr id="135" name="Google Shape;135;p18"/>
            <p:cNvSpPr txBox="1"/>
            <p:nvPr/>
          </p:nvSpPr>
          <p:spPr>
            <a:xfrm>
              <a:off x="295563" y="342748"/>
              <a:ext cx="1838038"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050">
                  <a:solidFill>
                    <a:srgbClr val="0070C0"/>
                  </a:solidFill>
                  <a:latin typeface="Arial"/>
                  <a:ea typeface="Arial"/>
                  <a:cs typeface="Arial"/>
                  <a:sym typeface="Arial"/>
                </a:rPr>
                <a:t>Data, Requests and tools</a:t>
              </a:r>
              <a:endParaRPr b="1" sz="1000">
                <a:solidFill>
                  <a:srgbClr val="0070C0"/>
                </a:solidFill>
                <a:latin typeface="Arial"/>
                <a:ea typeface="Arial"/>
                <a:cs typeface="Arial"/>
                <a:sym typeface="Arial"/>
              </a:endParaRPr>
            </a:p>
          </p:txBody>
        </p:sp>
      </p:grpSp>
      <p:pic>
        <p:nvPicPr>
          <p:cNvPr id="136" name="Google Shape;136;p18"/>
          <p:cNvPicPr preferRelativeResize="0"/>
          <p:nvPr/>
        </p:nvPicPr>
        <p:blipFill rotWithShape="1">
          <a:blip r:embed="rId3">
            <a:alphaModFix/>
          </a:blip>
          <a:srcRect b="0" l="0" r="0" t="0"/>
          <a:stretch/>
        </p:blipFill>
        <p:spPr>
          <a:xfrm>
            <a:off x="423428" y="808260"/>
            <a:ext cx="4296353" cy="5287739"/>
          </a:xfrm>
          <a:prstGeom prst="rect">
            <a:avLst/>
          </a:prstGeom>
          <a:noFill/>
          <a:ln>
            <a:noFill/>
          </a:ln>
        </p:spPr>
      </p:pic>
      <p:pic>
        <p:nvPicPr>
          <p:cNvPr id="137" name="Google Shape;137;p18"/>
          <p:cNvPicPr preferRelativeResize="0"/>
          <p:nvPr/>
        </p:nvPicPr>
        <p:blipFill rotWithShape="1">
          <a:blip r:embed="rId4">
            <a:alphaModFix/>
          </a:blip>
          <a:srcRect b="0" l="0" r="0" t="0"/>
          <a:stretch/>
        </p:blipFill>
        <p:spPr>
          <a:xfrm>
            <a:off x="5726551" y="728780"/>
            <a:ext cx="3078084" cy="3616977"/>
          </a:xfrm>
          <a:prstGeom prst="rect">
            <a:avLst/>
          </a:prstGeom>
          <a:noFill/>
          <a:ln>
            <a:noFill/>
          </a:ln>
          <a:effectLst>
            <a:outerShdw blurRad="292100" rotWithShape="0" algn="tl" dir="2700000" dist="139700">
              <a:srgbClr val="333333">
                <a:alpha val="64705"/>
              </a:srgbClr>
            </a:outerShdw>
          </a:effectLst>
        </p:spPr>
      </p:pic>
      <p:pic>
        <p:nvPicPr>
          <p:cNvPr id="138" name="Google Shape;138;p18"/>
          <p:cNvPicPr preferRelativeResize="0"/>
          <p:nvPr/>
        </p:nvPicPr>
        <p:blipFill rotWithShape="1">
          <a:blip r:embed="rId5">
            <a:alphaModFix/>
          </a:blip>
          <a:srcRect b="0" l="0" r="0" t="0"/>
          <a:stretch/>
        </p:blipFill>
        <p:spPr>
          <a:xfrm>
            <a:off x="8672951" y="2743200"/>
            <a:ext cx="2704505" cy="3102798"/>
          </a:xfrm>
          <a:prstGeom prst="rect">
            <a:avLst/>
          </a:prstGeom>
          <a:noFill/>
          <a:ln>
            <a:noFill/>
          </a:ln>
          <a:effectLst>
            <a:outerShdw blurRad="292100" rotWithShape="0" algn="tl" dir="2700000" dist="139700">
              <a:srgbClr val="333333">
                <a:alpha val="64705"/>
              </a:srgbClr>
            </a:outerShdw>
          </a:effectLst>
        </p:spPr>
      </p:pic>
      <p:sp>
        <p:nvSpPr>
          <p:cNvPr id="139" name="Google Shape;139;p18"/>
          <p:cNvSpPr txBox="1"/>
          <p:nvPr/>
        </p:nvSpPr>
        <p:spPr>
          <a:xfrm>
            <a:off x="5158220" y="4857121"/>
            <a:ext cx="242021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u="sng">
                <a:solidFill>
                  <a:schemeClr val="dk1"/>
                </a:solidFill>
                <a:latin typeface="Calibri"/>
                <a:ea typeface="Calibri"/>
                <a:cs typeface="Calibri"/>
                <a:sym typeface="Calibri"/>
              </a:rPr>
              <a:t>Tools for Analysis and Visualization</a:t>
            </a:r>
            <a:endParaRPr b="1" sz="1200" u="sng">
              <a:solidFill>
                <a:schemeClr val="dk1"/>
              </a:solidFill>
              <a:latin typeface="Calibri"/>
              <a:ea typeface="Calibri"/>
              <a:cs typeface="Calibri"/>
              <a:sym typeface="Calibri"/>
            </a:endParaRPr>
          </a:p>
        </p:txBody>
      </p:sp>
      <p:sp>
        <p:nvSpPr>
          <p:cNvPr id="140" name="Google Shape;140;p18"/>
          <p:cNvSpPr/>
          <p:nvPr/>
        </p:nvSpPr>
        <p:spPr>
          <a:xfrm>
            <a:off x="5070473" y="4784436"/>
            <a:ext cx="2595709" cy="1163044"/>
          </a:xfrm>
          <a:prstGeom prst="roundRect">
            <a:avLst>
              <a:gd fmla="val 16667" name="adj"/>
            </a:avLst>
          </a:prstGeom>
          <a:noFill/>
          <a:ln cap="flat"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141" name="Google Shape;141;p18"/>
          <p:cNvPicPr preferRelativeResize="0"/>
          <p:nvPr/>
        </p:nvPicPr>
        <p:blipFill rotWithShape="1">
          <a:blip r:embed="rId6">
            <a:alphaModFix/>
          </a:blip>
          <a:srcRect b="0" l="0" r="0" t="0"/>
          <a:stretch/>
        </p:blipFill>
        <p:spPr>
          <a:xfrm>
            <a:off x="5158220" y="5134120"/>
            <a:ext cx="2420214" cy="82326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nvSpPr>
        <p:spPr>
          <a:xfrm>
            <a:off x="131038" y="112765"/>
            <a:ext cx="2533825" cy="369333"/>
          </a:xfrm>
          <a:prstGeom prst="rect">
            <a:avLst/>
          </a:prstGeom>
          <a:noFill/>
          <a:ln>
            <a:noFill/>
          </a:ln>
        </p:spPr>
        <p:txBody>
          <a:bodyPr anchorCtr="0" anchor="ctr" bIns="45700" lIns="91425" spcFirstLastPara="1" rIns="91425" wrap="square" tIns="45700">
            <a:normAutofit fontScale="85000" lnSpcReduction="20000"/>
          </a:bodyPr>
          <a:lstStyle/>
          <a:p>
            <a:pPr indent="0" lvl="0" marL="0" marR="0" rtl="0" algn="ctr">
              <a:lnSpc>
                <a:spcPct val="85000"/>
              </a:lnSpc>
              <a:spcBef>
                <a:spcPts val="0"/>
              </a:spcBef>
              <a:spcAft>
                <a:spcPts val="0"/>
              </a:spcAft>
              <a:buClr>
                <a:schemeClr val="accent2"/>
              </a:buClr>
              <a:buSzPct val="100000"/>
              <a:buFont typeface="Arial Black"/>
              <a:buNone/>
            </a:pPr>
            <a:r>
              <a:rPr b="1" lang="en-US" sz="1600">
                <a:solidFill>
                  <a:schemeClr val="accent2"/>
                </a:solidFill>
                <a:latin typeface="Arial Black"/>
                <a:ea typeface="Arial Black"/>
                <a:cs typeface="Arial Black"/>
                <a:sym typeface="Arial Black"/>
              </a:rPr>
              <a:t>DEMOGRAPHIC INSIGHTS</a:t>
            </a:r>
            <a:endParaRPr b="1" sz="1600">
              <a:solidFill>
                <a:schemeClr val="accent2"/>
              </a:solidFill>
              <a:latin typeface="Arial Black"/>
              <a:ea typeface="Arial Black"/>
              <a:cs typeface="Arial Black"/>
              <a:sym typeface="Arial Black"/>
            </a:endParaRPr>
          </a:p>
        </p:txBody>
      </p:sp>
      <p:sp>
        <p:nvSpPr>
          <p:cNvPr id="147" name="Google Shape;147;p19"/>
          <p:cNvSpPr txBox="1"/>
          <p:nvPr>
            <p:ph idx="4294967295" type="title"/>
          </p:nvPr>
        </p:nvSpPr>
        <p:spPr>
          <a:xfrm>
            <a:off x="0" y="476250"/>
            <a:ext cx="3598863" cy="441325"/>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Q1.a Who prefers energy drink more?</a:t>
            </a:r>
            <a:endParaRPr b="1" sz="1400">
              <a:solidFill>
                <a:schemeClr val="dk1"/>
              </a:solidFill>
              <a:latin typeface="Arial"/>
              <a:ea typeface="Arial"/>
              <a:cs typeface="Arial"/>
              <a:sym typeface="Arial"/>
            </a:endParaRPr>
          </a:p>
        </p:txBody>
      </p:sp>
      <p:sp>
        <p:nvSpPr>
          <p:cNvPr id="148" name="Google Shape;148;p19"/>
          <p:cNvSpPr txBox="1"/>
          <p:nvPr/>
        </p:nvSpPr>
        <p:spPr>
          <a:xfrm>
            <a:off x="435835" y="4138873"/>
            <a:ext cx="1308230" cy="369334"/>
          </a:xfrm>
          <a:prstGeom prst="rect">
            <a:avLst/>
          </a:prstGeom>
          <a:noFill/>
          <a:ln>
            <a:noFill/>
          </a:ln>
        </p:spPr>
        <p:txBody>
          <a:bodyPr anchorCtr="0" anchor="ctr" bIns="45700" lIns="91425" spcFirstLastPara="1" rIns="91425" wrap="square" tIns="45700">
            <a:normAutofit fontScale="92500"/>
          </a:bodyPr>
          <a:lstStyle/>
          <a:p>
            <a:pPr indent="0" lvl="0" marL="0" marR="0" rtl="0" algn="ctr">
              <a:lnSpc>
                <a:spcPct val="85000"/>
              </a:lnSpc>
              <a:spcBef>
                <a:spcPts val="0"/>
              </a:spcBef>
              <a:spcAft>
                <a:spcPts val="0"/>
              </a:spcAft>
              <a:buClr>
                <a:schemeClr val="accent2"/>
              </a:buClr>
              <a:buSzPct val="100000"/>
              <a:buFont typeface="Arial Black"/>
              <a:buNone/>
            </a:pPr>
            <a:r>
              <a:rPr b="1" lang="en-US" sz="1600">
                <a:solidFill>
                  <a:schemeClr val="accent2"/>
                </a:solidFill>
                <a:latin typeface="Arial Black"/>
                <a:ea typeface="Arial Black"/>
                <a:cs typeface="Arial Black"/>
                <a:sym typeface="Arial Black"/>
              </a:rPr>
              <a:t>FINDINGS?</a:t>
            </a:r>
            <a:endParaRPr b="1" sz="1600">
              <a:solidFill>
                <a:schemeClr val="accent2"/>
              </a:solidFill>
              <a:latin typeface="Arial Black"/>
              <a:ea typeface="Arial Black"/>
              <a:cs typeface="Arial Black"/>
              <a:sym typeface="Arial Black"/>
            </a:endParaRPr>
          </a:p>
        </p:txBody>
      </p:sp>
      <p:sp>
        <p:nvSpPr>
          <p:cNvPr id="149" name="Google Shape;149;p19"/>
          <p:cNvSpPr txBox="1"/>
          <p:nvPr/>
        </p:nvSpPr>
        <p:spPr>
          <a:xfrm>
            <a:off x="584815" y="4499657"/>
            <a:ext cx="3240000" cy="73866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60% Male consumers</a:t>
            </a:r>
            <a:r>
              <a:rPr lang="en-US" sz="1400">
                <a:solidFill>
                  <a:schemeClr val="dk1"/>
                </a:solidFill>
                <a:latin typeface="Calibri"/>
                <a:ea typeface="Calibri"/>
                <a:cs typeface="Calibri"/>
                <a:sym typeface="Calibri"/>
              </a:rPr>
              <a:t> prefer energy drink as compared to other respondents.</a:t>
            </a:r>
            <a:endParaRPr sz="1400">
              <a:solidFill>
                <a:schemeClr val="dk1"/>
              </a:solidFill>
              <a:latin typeface="Calibri"/>
              <a:ea typeface="Calibri"/>
              <a:cs typeface="Calibri"/>
              <a:sym typeface="Calibri"/>
            </a:endParaRPr>
          </a:p>
        </p:txBody>
      </p:sp>
      <p:sp>
        <p:nvSpPr>
          <p:cNvPr id="150" name="Google Shape;150;p19"/>
          <p:cNvSpPr txBox="1"/>
          <p:nvPr/>
        </p:nvSpPr>
        <p:spPr>
          <a:xfrm>
            <a:off x="4219677" y="476474"/>
            <a:ext cx="3600000" cy="441539"/>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Q1.b Which age group prefers energy drinks more?</a:t>
            </a:r>
            <a:endParaRPr b="1" sz="1400">
              <a:solidFill>
                <a:schemeClr val="dk1"/>
              </a:solidFill>
              <a:latin typeface="Arial"/>
              <a:ea typeface="Arial"/>
              <a:cs typeface="Arial"/>
              <a:sym typeface="Arial"/>
            </a:endParaRPr>
          </a:p>
        </p:txBody>
      </p:sp>
      <p:sp>
        <p:nvSpPr>
          <p:cNvPr id="151" name="Google Shape;151;p19"/>
          <p:cNvSpPr txBox="1"/>
          <p:nvPr/>
        </p:nvSpPr>
        <p:spPr>
          <a:xfrm>
            <a:off x="8003519" y="476474"/>
            <a:ext cx="3600000" cy="441538"/>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85000"/>
              </a:lnSpc>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Q1.c Which type of marketing reaches the most Youth (15-30)?</a:t>
            </a:r>
            <a:endParaRPr b="1" sz="1400">
              <a:solidFill>
                <a:schemeClr val="dk1"/>
              </a:solidFill>
              <a:latin typeface="Arial"/>
              <a:ea typeface="Arial"/>
              <a:cs typeface="Arial"/>
              <a:sym typeface="Arial"/>
            </a:endParaRPr>
          </a:p>
        </p:txBody>
      </p:sp>
      <p:cxnSp>
        <p:nvCxnSpPr>
          <p:cNvPr id="152" name="Google Shape;152;p19"/>
          <p:cNvCxnSpPr/>
          <p:nvPr/>
        </p:nvCxnSpPr>
        <p:spPr>
          <a:xfrm>
            <a:off x="3973794" y="476474"/>
            <a:ext cx="0" cy="5400000"/>
          </a:xfrm>
          <a:prstGeom prst="straightConnector1">
            <a:avLst/>
          </a:prstGeom>
          <a:noFill/>
          <a:ln cap="flat" cmpd="sng" w="12700">
            <a:solidFill>
              <a:schemeClr val="accent1"/>
            </a:solidFill>
            <a:prstDash val="solid"/>
            <a:round/>
            <a:headEnd len="sm" w="sm" type="none"/>
            <a:tailEnd len="sm" w="sm" type="none"/>
          </a:ln>
        </p:spPr>
      </p:cxnSp>
      <p:cxnSp>
        <p:nvCxnSpPr>
          <p:cNvPr id="153" name="Google Shape;153;p19"/>
          <p:cNvCxnSpPr/>
          <p:nvPr/>
        </p:nvCxnSpPr>
        <p:spPr>
          <a:xfrm>
            <a:off x="7647061" y="476474"/>
            <a:ext cx="0" cy="5400000"/>
          </a:xfrm>
          <a:prstGeom prst="straightConnector1">
            <a:avLst/>
          </a:prstGeom>
          <a:noFill/>
          <a:ln cap="flat" cmpd="sng" w="12700">
            <a:solidFill>
              <a:schemeClr val="accent1"/>
            </a:solidFill>
            <a:prstDash val="solid"/>
            <a:round/>
            <a:headEnd len="sm" w="sm" type="none"/>
            <a:tailEnd len="sm" w="sm" type="none"/>
          </a:ln>
        </p:spPr>
      </p:cxnSp>
      <p:sp>
        <p:nvSpPr>
          <p:cNvPr id="154" name="Google Shape;154;p19"/>
          <p:cNvSpPr txBox="1"/>
          <p:nvPr/>
        </p:nvSpPr>
        <p:spPr>
          <a:xfrm>
            <a:off x="4219677" y="4499657"/>
            <a:ext cx="3240000" cy="73866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55% Youth</a:t>
            </a:r>
            <a:r>
              <a:rPr lang="en-US" sz="1400">
                <a:solidFill>
                  <a:schemeClr val="dk1"/>
                </a:solidFill>
                <a:latin typeface="Calibri"/>
                <a:ea typeface="Calibri"/>
                <a:cs typeface="Calibri"/>
                <a:sym typeface="Calibri"/>
              </a:rPr>
              <a:t> of age group </a:t>
            </a:r>
            <a:r>
              <a:rPr b="1" lang="en-US" sz="1400">
                <a:solidFill>
                  <a:schemeClr val="dk1"/>
                </a:solidFill>
                <a:latin typeface="Calibri"/>
                <a:ea typeface="Calibri"/>
                <a:cs typeface="Calibri"/>
                <a:sym typeface="Calibri"/>
              </a:rPr>
              <a:t>19-30</a:t>
            </a:r>
            <a:r>
              <a:rPr lang="en-US" sz="1400">
                <a:solidFill>
                  <a:schemeClr val="dk1"/>
                </a:solidFill>
                <a:latin typeface="Calibri"/>
                <a:ea typeface="Calibri"/>
                <a:cs typeface="Calibri"/>
                <a:sym typeface="Calibri"/>
              </a:rPr>
              <a:t> years accounted for energy drink consumption.</a:t>
            </a:r>
            <a:endParaRPr sz="1400">
              <a:solidFill>
                <a:schemeClr val="dk1"/>
              </a:solidFill>
              <a:latin typeface="Calibri"/>
              <a:ea typeface="Calibri"/>
              <a:cs typeface="Calibri"/>
              <a:sym typeface="Calibri"/>
            </a:endParaRPr>
          </a:p>
        </p:txBody>
      </p:sp>
      <p:sp>
        <p:nvSpPr>
          <p:cNvPr id="155" name="Google Shape;155;p19"/>
          <p:cNvSpPr txBox="1"/>
          <p:nvPr/>
        </p:nvSpPr>
        <p:spPr>
          <a:xfrm>
            <a:off x="8003519" y="4504223"/>
            <a:ext cx="3240000" cy="52322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48% </a:t>
            </a:r>
            <a:r>
              <a:rPr lang="en-US" sz="1400">
                <a:solidFill>
                  <a:schemeClr val="dk1"/>
                </a:solidFill>
                <a:latin typeface="Calibri"/>
                <a:ea typeface="Calibri"/>
                <a:cs typeface="Calibri"/>
                <a:sym typeface="Calibri"/>
              </a:rPr>
              <a:t>of youths are coming from</a:t>
            </a:r>
            <a:r>
              <a:rPr b="1" lang="en-US" sz="1400">
                <a:solidFill>
                  <a:schemeClr val="dk1"/>
                </a:solidFill>
                <a:latin typeface="Calibri"/>
                <a:ea typeface="Calibri"/>
                <a:cs typeface="Calibri"/>
                <a:sym typeface="Calibri"/>
              </a:rPr>
              <a:t> Online Ads.</a:t>
            </a:r>
            <a:endParaRPr sz="1400">
              <a:solidFill>
                <a:schemeClr val="dk1"/>
              </a:solidFill>
              <a:latin typeface="Calibri"/>
              <a:ea typeface="Calibri"/>
              <a:cs typeface="Calibri"/>
              <a:sym typeface="Calibri"/>
            </a:endParaRPr>
          </a:p>
        </p:txBody>
      </p:sp>
      <p:pic>
        <p:nvPicPr>
          <p:cNvPr id="156" name="Google Shape;156;p19"/>
          <p:cNvPicPr preferRelativeResize="0"/>
          <p:nvPr/>
        </p:nvPicPr>
        <p:blipFill rotWithShape="1">
          <a:blip r:embed="rId3">
            <a:alphaModFix/>
          </a:blip>
          <a:srcRect b="0" l="0" r="0" t="0"/>
          <a:stretch/>
        </p:blipFill>
        <p:spPr>
          <a:xfrm>
            <a:off x="4161180" y="1062182"/>
            <a:ext cx="3240000" cy="2501150"/>
          </a:xfrm>
          <a:prstGeom prst="rect">
            <a:avLst/>
          </a:prstGeom>
          <a:noFill/>
          <a:ln>
            <a:noFill/>
          </a:ln>
        </p:spPr>
      </p:pic>
      <p:pic>
        <p:nvPicPr>
          <p:cNvPr id="157" name="Google Shape;157;p19"/>
          <p:cNvPicPr preferRelativeResize="0"/>
          <p:nvPr/>
        </p:nvPicPr>
        <p:blipFill rotWithShape="1">
          <a:blip r:embed="rId4">
            <a:alphaModFix/>
          </a:blip>
          <a:srcRect b="0" l="0" r="0" t="0"/>
          <a:stretch/>
        </p:blipFill>
        <p:spPr>
          <a:xfrm>
            <a:off x="187651" y="842882"/>
            <a:ext cx="3429686" cy="2720450"/>
          </a:xfrm>
          <a:prstGeom prst="rect">
            <a:avLst/>
          </a:prstGeom>
          <a:noFill/>
          <a:ln>
            <a:noFill/>
          </a:ln>
        </p:spPr>
      </p:pic>
      <p:pic>
        <p:nvPicPr>
          <p:cNvPr id="158" name="Google Shape;158;p19"/>
          <p:cNvPicPr preferRelativeResize="0"/>
          <p:nvPr/>
        </p:nvPicPr>
        <p:blipFill rotWithShape="1">
          <a:blip r:embed="rId5">
            <a:alphaModFix/>
          </a:blip>
          <a:srcRect b="0" l="0" r="0" t="0"/>
          <a:stretch/>
        </p:blipFill>
        <p:spPr>
          <a:xfrm>
            <a:off x="7947700" y="980668"/>
            <a:ext cx="4024341" cy="264865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0"/>
          <p:cNvSpPr txBox="1"/>
          <p:nvPr/>
        </p:nvSpPr>
        <p:spPr>
          <a:xfrm>
            <a:off x="131038" y="112765"/>
            <a:ext cx="2533825" cy="369333"/>
          </a:xfrm>
          <a:prstGeom prst="rect">
            <a:avLst/>
          </a:prstGeom>
          <a:noFill/>
          <a:ln>
            <a:noFill/>
          </a:ln>
        </p:spPr>
        <p:txBody>
          <a:bodyPr anchorCtr="0" anchor="ctr" bIns="45700" lIns="91425" spcFirstLastPara="1" rIns="91425" wrap="square" tIns="45700">
            <a:normAutofit fontScale="85000" lnSpcReduction="20000"/>
          </a:bodyPr>
          <a:lstStyle/>
          <a:p>
            <a:pPr indent="0" lvl="0" marL="0" marR="0" rtl="0" algn="ctr">
              <a:lnSpc>
                <a:spcPct val="85000"/>
              </a:lnSpc>
              <a:spcBef>
                <a:spcPts val="0"/>
              </a:spcBef>
              <a:spcAft>
                <a:spcPts val="0"/>
              </a:spcAft>
              <a:buClr>
                <a:schemeClr val="accent2"/>
              </a:buClr>
              <a:buSzPct val="100000"/>
              <a:buFont typeface="Arial Black"/>
              <a:buNone/>
            </a:pPr>
            <a:r>
              <a:rPr b="1" lang="en-US" sz="1600">
                <a:solidFill>
                  <a:schemeClr val="accent2"/>
                </a:solidFill>
                <a:latin typeface="Arial Black"/>
                <a:ea typeface="Arial Black"/>
                <a:cs typeface="Arial Black"/>
                <a:sym typeface="Arial Black"/>
              </a:rPr>
              <a:t>CONSUMER PREFERENCES</a:t>
            </a:r>
            <a:endParaRPr b="1" sz="1600">
              <a:solidFill>
                <a:schemeClr val="accent2"/>
              </a:solidFill>
              <a:latin typeface="Arial Black"/>
              <a:ea typeface="Arial Black"/>
              <a:cs typeface="Arial Black"/>
              <a:sym typeface="Arial Black"/>
            </a:endParaRPr>
          </a:p>
        </p:txBody>
      </p:sp>
      <p:sp>
        <p:nvSpPr>
          <p:cNvPr id="164" name="Google Shape;164;p20"/>
          <p:cNvSpPr txBox="1"/>
          <p:nvPr>
            <p:ph idx="4294967295" type="title"/>
          </p:nvPr>
        </p:nvSpPr>
        <p:spPr>
          <a:xfrm>
            <a:off x="0" y="476250"/>
            <a:ext cx="5399088" cy="441325"/>
          </a:xfrm>
          <a:prstGeom prst="rect">
            <a:avLst/>
          </a:prstGeom>
          <a:noFill/>
          <a:ln>
            <a:noFill/>
          </a:ln>
        </p:spPr>
        <p:txBody>
          <a:bodyPr anchorCtr="0" anchor="t" bIns="45700" lIns="91425" spcFirstLastPara="1" rIns="91425" wrap="square" tIns="45700">
            <a:normAutofit fontScale="90000"/>
          </a:bodyPr>
          <a:lstStyle/>
          <a:p>
            <a:pPr indent="0" lvl="0" marL="0" rtl="0" algn="l">
              <a:lnSpc>
                <a:spcPct val="85000"/>
              </a:lnSpc>
              <a:spcBef>
                <a:spcPts val="0"/>
              </a:spcBef>
              <a:spcAft>
                <a:spcPts val="0"/>
              </a:spcAft>
              <a:buClr>
                <a:schemeClr val="dk1"/>
              </a:buClr>
              <a:buSzPct val="100000"/>
              <a:buFont typeface="Arial"/>
              <a:buNone/>
            </a:pPr>
            <a:r>
              <a:rPr b="1" lang="en-US" sz="1400">
                <a:solidFill>
                  <a:schemeClr val="dk1"/>
                </a:solidFill>
                <a:latin typeface="Arial"/>
                <a:ea typeface="Arial"/>
                <a:cs typeface="Arial"/>
                <a:sym typeface="Arial"/>
              </a:rPr>
              <a:t>Q2.a What are the preferred ingredients of energy drinks among respondents?</a:t>
            </a:r>
            <a:endParaRPr b="1" sz="1400">
              <a:solidFill>
                <a:schemeClr val="dk1"/>
              </a:solidFill>
              <a:latin typeface="Arial"/>
              <a:ea typeface="Arial"/>
              <a:cs typeface="Arial"/>
              <a:sym typeface="Arial"/>
            </a:endParaRPr>
          </a:p>
        </p:txBody>
      </p:sp>
      <p:sp>
        <p:nvSpPr>
          <p:cNvPr id="165" name="Google Shape;165;p20"/>
          <p:cNvSpPr txBox="1"/>
          <p:nvPr/>
        </p:nvSpPr>
        <p:spPr>
          <a:xfrm>
            <a:off x="435835" y="4425452"/>
            <a:ext cx="1308230" cy="369334"/>
          </a:xfrm>
          <a:prstGeom prst="rect">
            <a:avLst/>
          </a:prstGeom>
          <a:noFill/>
          <a:ln>
            <a:noFill/>
          </a:ln>
        </p:spPr>
        <p:txBody>
          <a:bodyPr anchorCtr="0" anchor="ctr" bIns="45700" lIns="91425" spcFirstLastPara="1" rIns="91425" wrap="square" tIns="45700">
            <a:normAutofit fontScale="92500"/>
          </a:bodyPr>
          <a:lstStyle/>
          <a:p>
            <a:pPr indent="0" lvl="0" marL="0" marR="0" rtl="0" algn="ctr">
              <a:lnSpc>
                <a:spcPct val="85000"/>
              </a:lnSpc>
              <a:spcBef>
                <a:spcPts val="0"/>
              </a:spcBef>
              <a:spcAft>
                <a:spcPts val="0"/>
              </a:spcAft>
              <a:buClr>
                <a:schemeClr val="accent2"/>
              </a:buClr>
              <a:buSzPct val="100000"/>
              <a:buFont typeface="Arial Black"/>
              <a:buNone/>
            </a:pPr>
            <a:r>
              <a:rPr b="1" lang="en-US" sz="1600">
                <a:solidFill>
                  <a:schemeClr val="accent2"/>
                </a:solidFill>
                <a:latin typeface="Arial Black"/>
                <a:ea typeface="Arial Black"/>
                <a:cs typeface="Arial Black"/>
                <a:sym typeface="Arial Black"/>
              </a:rPr>
              <a:t>FINDINGS?</a:t>
            </a:r>
            <a:endParaRPr b="1" sz="1600">
              <a:solidFill>
                <a:schemeClr val="accent2"/>
              </a:solidFill>
              <a:latin typeface="Arial Black"/>
              <a:ea typeface="Arial Black"/>
              <a:cs typeface="Arial Black"/>
              <a:sym typeface="Arial Black"/>
            </a:endParaRPr>
          </a:p>
        </p:txBody>
      </p:sp>
      <p:sp>
        <p:nvSpPr>
          <p:cNvPr id="166" name="Google Shape;166;p20"/>
          <p:cNvSpPr txBox="1"/>
          <p:nvPr/>
        </p:nvSpPr>
        <p:spPr>
          <a:xfrm>
            <a:off x="420378" y="4794786"/>
            <a:ext cx="5040000" cy="52322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Caffeine</a:t>
            </a:r>
            <a:r>
              <a:rPr lang="en-US" sz="1400">
                <a:solidFill>
                  <a:schemeClr val="dk1"/>
                </a:solidFill>
                <a:latin typeface="Calibri"/>
                <a:ea typeface="Calibri"/>
                <a:cs typeface="Calibri"/>
                <a:sym typeface="Calibri"/>
              </a:rPr>
              <a:t> and </a:t>
            </a:r>
            <a:r>
              <a:rPr b="1" lang="en-US" sz="1400">
                <a:solidFill>
                  <a:schemeClr val="dk1"/>
                </a:solidFill>
                <a:latin typeface="Calibri"/>
                <a:ea typeface="Calibri"/>
                <a:cs typeface="Calibri"/>
                <a:sym typeface="Calibri"/>
              </a:rPr>
              <a:t>Vitamins</a:t>
            </a:r>
            <a:r>
              <a:rPr lang="en-US" sz="1400">
                <a:solidFill>
                  <a:schemeClr val="dk1"/>
                </a:solidFill>
                <a:latin typeface="Calibri"/>
                <a:ea typeface="Calibri"/>
                <a:cs typeface="Calibri"/>
                <a:sym typeface="Calibri"/>
              </a:rPr>
              <a:t> are most preferred ingredients of energy drink among respondents.</a:t>
            </a:r>
            <a:endParaRPr sz="1400">
              <a:solidFill>
                <a:schemeClr val="dk1"/>
              </a:solidFill>
              <a:latin typeface="Calibri"/>
              <a:ea typeface="Calibri"/>
              <a:cs typeface="Calibri"/>
              <a:sym typeface="Calibri"/>
            </a:endParaRPr>
          </a:p>
        </p:txBody>
      </p:sp>
      <p:sp>
        <p:nvSpPr>
          <p:cNvPr id="167" name="Google Shape;167;p20"/>
          <p:cNvSpPr txBox="1"/>
          <p:nvPr/>
        </p:nvSpPr>
        <p:spPr>
          <a:xfrm>
            <a:off x="6096000" y="476474"/>
            <a:ext cx="5400000" cy="441538"/>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85000"/>
              </a:lnSpc>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Q2.b What packaging preferences do respondents have for energy drinks?</a:t>
            </a:r>
            <a:endParaRPr b="1" sz="1400">
              <a:solidFill>
                <a:schemeClr val="dk1"/>
              </a:solidFill>
              <a:latin typeface="Arial"/>
              <a:ea typeface="Arial"/>
              <a:cs typeface="Arial"/>
              <a:sym typeface="Arial"/>
            </a:endParaRPr>
          </a:p>
        </p:txBody>
      </p:sp>
      <p:cxnSp>
        <p:nvCxnSpPr>
          <p:cNvPr id="168" name="Google Shape;168;p20"/>
          <p:cNvCxnSpPr/>
          <p:nvPr/>
        </p:nvCxnSpPr>
        <p:spPr>
          <a:xfrm>
            <a:off x="5898818" y="416653"/>
            <a:ext cx="0" cy="5400000"/>
          </a:xfrm>
          <a:prstGeom prst="straightConnector1">
            <a:avLst/>
          </a:prstGeom>
          <a:noFill/>
          <a:ln cap="flat" cmpd="sng" w="12700">
            <a:solidFill>
              <a:schemeClr val="accent1"/>
            </a:solidFill>
            <a:prstDash val="solid"/>
            <a:round/>
            <a:headEnd len="sm" w="sm" type="none"/>
            <a:tailEnd len="sm" w="sm" type="none"/>
          </a:ln>
        </p:spPr>
      </p:cxnSp>
      <p:sp>
        <p:nvSpPr>
          <p:cNvPr id="169" name="Google Shape;169;p20"/>
          <p:cNvSpPr txBox="1"/>
          <p:nvPr/>
        </p:nvSpPr>
        <p:spPr>
          <a:xfrm>
            <a:off x="6096000" y="4794786"/>
            <a:ext cx="5040000" cy="95410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Compact and portable cans</a:t>
            </a:r>
            <a:r>
              <a:rPr lang="en-US" sz="1400">
                <a:solidFill>
                  <a:schemeClr val="dk1"/>
                </a:solidFill>
                <a:latin typeface="Calibri"/>
                <a:ea typeface="Calibri"/>
                <a:cs typeface="Calibri"/>
                <a:sym typeface="Calibri"/>
              </a:rPr>
              <a:t> are preferred by </a:t>
            </a:r>
            <a:r>
              <a:rPr b="1" lang="en-US" sz="1400">
                <a:solidFill>
                  <a:schemeClr val="dk1"/>
                </a:solidFill>
                <a:latin typeface="Calibri"/>
                <a:ea typeface="Calibri"/>
                <a:cs typeface="Calibri"/>
                <a:sym typeface="Calibri"/>
              </a:rPr>
              <a:t>40%</a:t>
            </a:r>
            <a:r>
              <a:rPr lang="en-US" sz="1400">
                <a:solidFill>
                  <a:schemeClr val="dk1"/>
                </a:solidFill>
                <a:latin typeface="Calibri"/>
                <a:ea typeface="Calibri"/>
                <a:cs typeface="Calibri"/>
                <a:sym typeface="Calibri"/>
              </a:rPr>
              <a:t> of respondents.</a:t>
            </a:r>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However, </a:t>
            </a:r>
            <a:r>
              <a:rPr b="1" lang="en-US" sz="1400">
                <a:solidFill>
                  <a:schemeClr val="dk1"/>
                </a:solidFill>
                <a:latin typeface="Calibri"/>
                <a:ea typeface="Calibri"/>
                <a:cs typeface="Calibri"/>
                <a:sym typeface="Calibri"/>
              </a:rPr>
              <a:t>30%</a:t>
            </a:r>
            <a:r>
              <a:rPr lang="en-US" sz="1400">
                <a:solidFill>
                  <a:schemeClr val="dk1"/>
                </a:solidFill>
                <a:latin typeface="Calibri"/>
                <a:ea typeface="Calibri"/>
                <a:cs typeface="Calibri"/>
                <a:sym typeface="Calibri"/>
              </a:rPr>
              <a:t> of respondents chosen </a:t>
            </a:r>
            <a:r>
              <a:rPr b="1" lang="en-US" sz="1400">
                <a:solidFill>
                  <a:schemeClr val="dk1"/>
                </a:solidFill>
                <a:latin typeface="Calibri"/>
                <a:ea typeface="Calibri"/>
                <a:cs typeface="Calibri"/>
                <a:sym typeface="Calibri"/>
              </a:rPr>
              <a:t>Innovative bottle design</a:t>
            </a:r>
            <a:r>
              <a:rPr lang="en-US" sz="1400">
                <a:solidFill>
                  <a:schemeClr val="dk1"/>
                </a:solidFill>
                <a:latin typeface="Calibri"/>
                <a:ea typeface="Calibri"/>
                <a:cs typeface="Calibri"/>
                <a:sym typeface="Calibri"/>
              </a:rPr>
              <a:t> as their preference.</a:t>
            </a:r>
            <a:endParaRPr sz="1400">
              <a:solidFill>
                <a:schemeClr val="dk1"/>
              </a:solidFill>
              <a:latin typeface="Calibri"/>
              <a:ea typeface="Calibri"/>
              <a:cs typeface="Calibri"/>
              <a:sym typeface="Calibri"/>
            </a:endParaRPr>
          </a:p>
        </p:txBody>
      </p:sp>
      <p:pic>
        <p:nvPicPr>
          <p:cNvPr id="170" name="Google Shape;170;p20"/>
          <p:cNvPicPr preferRelativeResize="0"/>
          <p:nvPr/>
        </p:nvPicPr>
        <p:blipFill rotWithShape="1">
          <a:blip r:embed="rId3">
            <a:alphaModFix/>
          </a:blip>
          <a:srcRect b="0" l="0" r="0" t="0"/>
          <a:stretch/>
        </p:blipFill>
        <p:spPr>
          <a:xfrm>
            <a:off x="281837" y="950095"/>
            <a:ext cx="5178541" cy="3039880"/>
          </a:xfrm>
          <a:prstGeom prst="rect">
            <a:avLst/>
          </a:prstGeom>
          <a:noFill/>
          <a:ln>
            <a:noFill/>
          </a:ln>
        </p:spPr>
      </p:pic>
      <p:pic>
        <p:nvPicPr>
          <p:cNvPr id="171" name="Google Shape;171;p20"/>
          <p:cNvPicPr preferRelativeResize="0"/>
          <p:nvPr/>
        </p:nvPicPr>
        <p:blipFill rotWithShape="1">
          <a:blip r:embed="rId4">
            <a:alphaModFix/>
          </a:blip>
          <a:srcRect b="0" l="0" r="0" t="0"/>
          <a:stretch/>
        </p:blipFill>
        <p:spPr>
          <a:xfrm>
            <a:off x="6164064" y="959522"/>
            <a:ext cx="5647721" cy="316941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nvSpPr>
        <p:spPr>
          <a:xfrm>
            <a:off x="131038" y="112765"/>
            <a:ext cx="2533825" cy="369333"/>
          </a:xfrm>
          <a:prstGeom prst="rect">
            <a:avLst/>
          </a:prstGeom>
          <a:noFill/>
          <a:ln>
            <a:noFill/>
          </a:ln>
        </p:spPr>
        <p:txBody>
          <a:bodyPr anchorCtr="0" anchor="ctr" bIns="45700" lIns="91425" spcFirstLastPara="1" rIns="91425" wrap="square" tIns="45700">
            <a:normAutofit fontScale="85000" lnSpcReduction="10000"/>
          </a:bodyPr>
          <a:lstStyle/>
          <a:p>
            <a:pPr indent="0" lvl="0" marL="0" marR="0" rtl="0" algn="ctr">
              <a:lnSpc>
                <a:spcPct val="85000"/>
              </a:lnSpc>
              <a:spcBef>
                <a:spcPts val="0"/>
              </a:spcBef>
              <a:spcAft>
                <a:spcPts val="0"/>
              </a:spcAft>
              <a:buClr>
                <a:schemeClr val="accent2"/>
              </a:buClr>
              <a:buSzPct val="100000"/>
              <a:buFont typeface="Arial Black"/>
              <a:buNone/>
            </a:pPr>
            <a:r>
              <a:rPr b="1" lang="en-US" sz="1600">
                <a:solidFill>
                  <a:schemeClr val="accent2"/>
                </a:solidFill>
                <a:latin typeface="Arial Black"/>
                <a:ea typeface="Arial Black"/>
                <a:cs typeface="Arial Black"/>
                <a:sym typeface="Arial Black"/>
              </a:rPr>
              <a:t>COMPETITION ANALYSIS</a:t>
            </a:r>
            <a:endParaRPr b="1" sz="1600">
              <a:solidFill>
                <a:schemeClr val="accent2"/>
              </a:solidFill>
              <a:latin typeface="Arial Black"/>
              <a:ea typeface="Arial Black"/>
              <a:cs typeface="Arial Black"/>
              <a:sym typeface="Arial Black"/>
            </a:endParaRPr>
          </a:p>
        </p:txBody>
      </p:sp>
      <p:sp>
        <p:nvSpPr>
          <p:cNvPr id="177" name="Google Shape;177;p21"/>
          <p:cNvSpPr txBox="1"/>
          <p:nvPr>
            <p:ph idx="4294967295" type="title"/>
          </p:nvPr>
        </p:nvSpPr>
        <p:spPr>
          <a:xfrm>
            <a:off x="0" y="476250"/>
            <a:ext cx="5399088" cy="441325"/>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Q3.a Who are the current market leaders?</a:t>
            </a:r>
            <a:endParaRPr b="1" sz="1400">
              <a:solidFill>
                <a:schemeClr val="dk1"/>
              </a:solidFill>
              <a:latin typeface="Arial"/>
              <a:ea typeface="Arial"/>
              <a:cs typeface="Arial"/>
              <a:sym typeface="Arial"/>
            </a:endParaRPr>
          </a:p>
        </p:txBody>
      </p:sp>
      <p:sp>
        <p:nvSpPr>
          <p:cNvPr id="178" name="Google Shape;178;p21"/>
          <p:cNvSpPr txBox="1"/>
          <p:nvPr/>
        </p:nvSpPr>
        <p:spPr>
          <a:xfrm>
            <a:off x="435835" y="4111413"/>
            <a:ext cx="1308230" cy="369334"/>
          </a:xfrm>
          <a:prstGeom prst="rect">
            <a:avLst/>
          </a:prstGeom>
          <a:noFill/>
          <a:ln>
            <a:noFill/>
          </a:ln>
        </p:spPr>
        <p:txBody>
          <a:bodyPr anchorCtr="0" anchor="ctr" bIns="45700" lIns="91425" spcFirstLastPara="1" rIns="91425" wrap="square" tIns="45700">
            <a:normAutofit fontScale="92500"/>
          </a:bodyPr>
          <a:lstStyle/>
          <a:p>
            <a:pPr indent="0" lvl="0" marL="0" marR="0" rtl="0" algn="ctr">
              <a:lnSpc>
                <a:spcPct val="85000"/>
              </a:lnSpc>
              <a:spcBef>
                <a:spcPts val="0"/>
              </a:spcBef>
              <a:spcAft>
                <a:spcPts val="0"/>
              </a:spcAft>
              <a:buClr>
                <a:schemeClr val="accent2"/>
              </a:buClr>
              <a:buSzPct val="100000"/>
              <a:buFont typeface="Arial Black"/>
              <a:buNone/>
            </a:pPr>
            <a:r>
              <a:rPr b="1" lang="en-US" sz="1600">
                <a:solidFill>
                  <a:schemeClr val="accent2"/>
                </a:solidFill>
                <a:latin typeface="Arial Black"/>
                <a:ea typeface="Arial Black"/>
                <a:cs typeface="Arial Black"/>
                <a:sym typeface="Arial Black"/>
              </a:rPr>
              <a:t>FINDINGS?</a:t>
            </a:r>
            <a:endParaRPr b="1" sz="1600">
              <a:solidFill>
                <a:schemeClr val="accent2"/>
              </a:solidFill>
              <a:latin typeface="Arial Black"/>
              <a:ea typeface="Arial Black"/>
              <a:cs typeface="Arial Black"/>
              <a:sym typeface="Arial Black"/>
            </a:endParaRPr>
          </a:p>
        </p:txBody>
      </p:sp>
      <p:sp>
        <p:nvSpPr>
          <p:cNvPr id="179" name="Google Shape;179;p21"/>
          <p:cNvSpPr txBox="1"/>
          <p:nvPr/>
        </p:nvSpPr>
        <p:spPr>
          <a:xfrm>
            <a:off x="420378" y="4480747"/>
            <a:ext cx="5040000" cy="73866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With </a:t>
            </a:r>
            <a:r>
              <a:rPr b="1" lang="en-US" sz="1400">
                <a:solidFill>
                  <a:schemeClr val="dk1"/>
                </a:solidFill>
                <a:latin typeface="Calibri"/>
                <a:ea typeface="Calibri"/>
                <a:cs typeface="Calibri"/>
                <a:sym typeface="Calibri"/>
              </a:rPr>
              <a:t>25.38% </a:t>
            </a:r>
            <a:r>
              <a:rPr lang="en-US" sz="1400">
                <a:solidFill>
                  <a:schemeClr val="dk1"/>
                </a:solidFill>
                <a:latin typeface="Calibri"/>
                <a:ea typeface="Calibri"/>
                <a:cs typeface="Calibri"/>
                <a:sym typeface="Calibri"/>
              </a:rPr>
              <a:t>of market share </a:t>
            </a:r>
            <a:r>
              <a:rPr b="1" lang="en-US" sz="1400">
                <a:solidFill>
                  <a:schemeClr val="dk1"/>
                </a:solidFill>
                <a:latin typeface="Calibri"/>
                <a:ea typeface="Calibri"/>
                <a:cs typeface="Calibri"/>
                <a:sym typeface="Calibri"/>
              </a:rPr>
              <a:t>Cola-Coka</a:t>
            </a:r>
            <a:r>
              <a:rPr lang="en-US" sz="1400">
                <a:solidFill>
                  <a:schemeClr val="dk1"/>
                </a:solidFill>
                <a:latin typeface="Calibri"/>
                <a:ea typeface="Calibri"/>
                <a:cs typeface="Calibri"/>
                <a:sym typeface="Calibri"/>
              </a:rPr>
              <a:t> is current market leader.</a:t>
            </a:r>
            <a:endParaRPr/>
          </a:p>
          <a:p>
            <a:pPr indent="-285750" lvl="0" marL="2857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CodeX</a:t>
            </a:r>
            <a:r>
              <a:rPr lang="en-US" sz="1400">
                <a:solidFill>
                  <a:schemeClr val="dk1"/>
                </a:solidFill>
                <a:latin typeface="Calibri"/>
                <a:ea typeface="Calibri"/>
                <a:cs typeface="Calibri"/>
                <a:sym typeface="Calibri"/>
              </a:rPr>
              <a:t> holds </a:t>
            </a:r>
            <a:r>
              <a:rPr b="1" lang="en-US" sz="1400">
                <a:solidFill>
                  <a:schemeClr val="dk1"/>
                </a:solidFill>
                <a:latin typeface="Calibri"/>
                <a:ea typeface="Calibri"/>
                <a:cs typeface="Calibri"/>
                <a:sym typeface="Calibri"/>
              </a:rPr>
              <a:t>10%</a:t>
            </a:r>
            <a:r>
              <a:rPr lang="en-US" sz="1400">
                <a:solidFill>
                  <a:schemeClr val="dk1"/>
                </a:solidFill>
                <a:latin typeface="Calibri"/>
                <a:ea typeface="Calibri"/>
                <a:cs typeface="Calibri"/>
                <a:sym typeface="Calibri"/>
              </a:rPr>
              <a:t> of market share.</a:t>
            </a:r>
            <a:endParaRPr sz="1400">
              <a:solidFill>
                <a:schemeClr val="dk1"/>
              </a:solidFill>
              <a:latin typeface="Calibri"/>
              <a:ea typeface="Calibri"/>
              <a:cs typeface="Calibri"/>
              <a:sym typeface="Calibri"/>
            </a:endParaRPr>
          </a:p>
        </p:txBody>
      </p:sp>
      <p:sp>
        <p:nvSpPr>
          <p:cNvPr id="180" name="Google Shape;180;p21"/>
          <p:cNvSpPr txBox="1"/>
          <p:nvPr/>
        </p:nvSpPr>
        <p:spPr>
          <a:xfrm>
            <a:off x="6096000" y="476474"/>
            <a:ext cx="5400000" cy="441538"/>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85000"/>
              </a:lnSpc>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Q3.b What are the primary reasons consumers prefer those brands over ours?</a:t>
            </a:r>
            <a:endParaRPr b="1" sz="1400">
              <a:solidFill>
                <a:schemeClr val="dk1"/>
              </a:solidFill>
              <a:latin typeface="Arial"/>
              <a:ea typeface="Arial"/>
              <a:cs typeface="Arial"/>
              <a:sym typeface="Arial"/>
            </a:endParaRPr>
          </a:p>
        </p:txBody>
      </p:sp>
      <p:cxnSp>
        <p:nvCxnSpPr>
          <p:cNvPr id="181" name="Google Shape;181;p21"/>
          <p:cNvCxnSpPr/>
          <p:nvPr/>
        </p:nvCxnSpPr>
        <p:spPr>
          <a:xfrm>
            <a:off x="5898818" y="416653"/>
            <a:ext cx="0" cy="5400000"/>
          </a:xfrm>
          <a:prstGeom prst="straightConnector1">
            <a:avLst/>
          </a:prstGeom>
          <a:noFill/>
          <a:ln cap="flat" cmpd="sng" w="12700">
            <a:solidFill>
              <a:schemeClr val="accent1"/>
            </a:solidFill>
            <a:prstDash val="solid"/>
            <a:round/>
            <a:headEnd len="sm" w="sm" type="none"/>
            <a:tailEnd len="sm" w="sm" type="none"/>
          </a:ln>
        </p:spPr>
      </p:cxnSp>
      <p:sp>
        <p:nvSpPr>
          <p:cNvPr id="182" name="Google Shape;182;p21"/>
          <p:cNvSpPr txBox="1"/>
          <p:nvPr/>
        </p:nvSpPr>
        <p:spPr>
          <a:xfrm>
            <a:off x="6096000" y="4480747"/>
            <a:ext cx="5040000" cy="95410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For </a:t>
            </a:r>
            <a:r>
              <a:rPr b="1" lang="en-US" sz="1400">
                <a:solidFill>
                  <a:schemeClr val="dk1"/>
                </a:solidFill>
                <a:latin typeface="Calibri"/>
                <a:ea typeface="Calibri"/>
                <a:cs typeface="Calibri"/>
                <a:sym typeface="Calibri"/>
              </a:rPr>
              <a:t>26.52% </a:t>
            </a:r>
            <a:r>
              <a:rPr lang="en-US" sz="1400">
                <a:solidFill>
                  <a:schemeClr val="dk1"/>
                </a:solidFill>
                <a:latin typeface="Calibri"/>
                <a:ea typeface="Calibri"/>
                <a:cs typeface="Calibri"/>
                <a:sym typeface="Calibri"/>
              </a:rPr>
              <a:t>of respondents, </a:t>
            </a:r>
            <a:r>
              <a:rPr b="1" lang="en-US" sz="1400">
                <a:solidFill>
                  <a:schemeClr val="dk1"/>
                </a:solidFill>
                <a:latin typeface="Calibri"/>
                <a:ea typeface="Calibri"/>
                <a:cs typeface="Calibri"/>
                <a:sym typeface="Calibri"/>
              </a:rPr>
              <a:t>Brand Reputation</a:t>
            </a:r>
            <a:r>
              <a:rPr lang="en-US" sz="1400">
                <a:solidFill>
                  <a:schemeClr val="dk1"/>
                </a:solidFill>
                <a:latin typeface="Calibri"/>
                <a:ea typeface="Calibri"/>
                <a:cs typeface="Calibri"/>
                <a:sym typeface="Calibri"/>
              </a:rPr>
              <a:t> is primary reason for choosing other brands over ours.</a:t>
            </a:r>
            <a:endParaRPr/>
          </a:p>
          <a:p>
            <a:pPr indent="-285750" lvl="0" marL="2857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Taste/flavour preference</a:t>
            </a:r>
            <a:r>
              <a:rPr lang="en-US" sz="1400">
                <a:solidFill>
                  <a:schemeClr val="dk1"/>
                </a:solidFill>
                <a:latin typeface="Calibri"/>
                <a:ea typeface="Calibri"/>
                <a:cs typeface="Calibri"/>
                <a:sym typeface="Calibri"/>
              </a:rPr>
              <a:t> and </a:t>
            </a:r>
            <a:r>
              <a:rPr b="1" lang="en-US" sz="1400">
                <a:solidFill>
                  <a:schemeClr val="dk1"/>
                </a:solidFill>
                <a:latin typeface="Calibri"/>
                <a:ea typeface="Calibri"/>
                <a:cs typeface="Calibri"/>
                <a:sym typeface="Calibri"/>
              </a:rPr>
              <a:t>Availability</a:t>
            </a:r>
            <a:r>
              <a:rPr lang="en-US" sz="1400">
                <a:solidFill>
                  <a:schemeClr val="dk1"/>
                </a:solidFill>
                <a:latin typeface="Calibri"/>
                <a:ea typeface="Calibri"/>
                <a:cs typeface="Calibri"/>
                <a:sym typeface="Calibri"/>
              </a:rPr>
              <a:t> are two another major factors.</a:t>
            </a:r>
            <a:endParaRPr sz="1400">
              <a:solidFill>
                <a:schemeClr val="dk1"/>
              </a:solidFill>
              <a:latin typeface="Calibri"/>
              <a:ea typeface="Calibri"/>
              <a:cs typeface="Calibri"/>
              <a:sym typeface="Calibri"/>
            </a:endParaRPr>
          </a:p>
        </p:txBody>
      </p:sp>
      <p:pic>
        <p:nvPicPr>
          <p:cNvPr id="183" name="Google Shape;183;p21"/>
          <p:cNvPicPr preferRelativeResize="0"/>
          <p:nvPr/>
        </p:nvPicPr>
        <p:blipFill rotWithShape="1">
          <a:blip r:embed="rId3">
            <a:alphaModFix/>
          </a:blip>
          <a:srcRect b="0" l="0" r="0" t="0"/>
          <a:stretch/>
        </p:blipFill>
        <p:spPr>
          <a:xfrm>
            <a:off x="207285" y="845583"/>
            <a:ext cx="5388983" cy="3104248"/>
          </a:xfrm>
          <a:prstGeom prst="rect">
            <a:avLst/>
          </a:prstGeom>
          <a:noFill/>
          <a:ln>
            <a:noFill/>
          </a:ln>
        </p:spPr>
      </p:pic>
      <p:pic>
        <p:nvPicPr>
          <p:cNvPr id="184" name="Google Shape;184;p21"/>
          <p:cNvPicPr preferRelativeResize="0"/>
          <p:nvPr/>
        </p:nvPicPr>
        <p:blipFill rotWithShape="1">
          <a:blip r:embed="rId4">
            <a:alphaModFix/>
          </a:blip>
          <a:srcRect b="0" l="0" r="0" t="0"/>
          <a:stretch/>
        </p:blipFill>
        <p:spPr>
          <a:xfrm>
            <a:off x="6095998" y="845583"/>
            <a:ext cx="5715788" cy="317023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