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95" r:id="rId4"/>
    <p:sldId id="260" r:id="rId5"/>
    <p:sldId id="296" r:id="rId6"/>
    <p:sldId id="259" r:id="rId7"/>
    <p:sldId id="299" r:id="rId8"/>
    <p:sldId id="300" r:id="rId9"/>
    <p:sldId id="301" r:id="rId10"/>
    <p:sldId id="303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0" userDrawn="1">
          <p15:clr>
            <a:srgbClr val="A4A3A4"/>
          </p15:clr>
        </p15:guide>
        <p15:guide id="2" pos="3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891"/>
    <a:srgbClr val="D18A5E"/>
    <a:srgbClr val="412C4D"/>
    <a:srgbClr val="F1B960"/>
    <a:srgbClr val="F4F207"/>
    <a:srgbClr val="F1FC72"/>
    <a:srgbClr val="A7C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40" y="44"/>
      </p:cViewPr>
      <p:guideLst>
        <p:guide orient="horz" pos="2070"/>
        <p:guide pos="3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9"/>
          <p:cNvGrpSpPr/>
          <p:nvPr/>
        </p:nvGrpSpPr>
        <p:grpSpPr>
          <a:xfrm>
            <a:off x="0" y="0"/>
            <a:ext cx="12247563" cy="711200"/>
            <a:chOff x="0" y="0"/>
            <a:chExt cx="12247809" cy="711200"/>
          </a:xfrm>
        </p:grpSpPr>
        <p:sp>
          <p:nvSpPr>
            <p:cNvPr id="2066" name="矩形 6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67" name="矩形 7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68" name="矩形 8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69" name="矩形 9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70" name="矩形 10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71" name="矩形 11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2051" name="组合 20"/>
          <p:cNvGrpSpPr/>
          <p:nvPr/>
        </p:nvGrpSpPr>
        <p:grpSpPr>
          <a:xfrm>
            <a:off x="0" y="6146800"/>
            <a:ext cx="12239625" cy="711200"/>
            <a:chOff x="0" y="0"/>
            <a:chExt cx="12239224" cy="711200"/>
          </a:xfrm>
        </p:grpSpPr>
        <p:sp>
          <p:nvSpPr>
            <p:cNvPr id="2060" name="矩形 12"/>
            <p:cNvSpPr/>
            <p:nvPr/>
          </p:nvSpPr>
          <p:spPr>
            <a:xfrm>
              <a:off x="1687131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61" name="矩形 13"/>
            <p:cNvSpPr/>
            <p:nvPr/>
          </p:nvSpPr>
          <p:spPr>
            <a:xfrm>
              <a:off x="1124754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62" name="矩形 14"/>
            <p:cNvSpPr/>
            <p:nvPr/>
          </p:nvSpPr>
          <p:spPr>
            <a:xfrm>
              <a:off x="562377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63" name="矩形 15"/>
            <p:cNvSpPr/>
            <p:nvPr/>
          </p:nvSpPr>
          <p:spPr>
            <a:xfrm>
              <a:off x="2249508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64" name="矩形 16"/>
            <p:cNvSpPr/>
            <p:nvPr/>
          </p:nvSpPr>
          <p:spPr>
            <a:xfrm>
              <a:off x="0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65" name="矩形 18"/>
            <p:cNvSpPr/>
            <p:nvPr/>
          </p:nvSpPr>
          <p:spPr>
            <a:xfrm>
              <a:off x="2811885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2052" name="矩形 5"/>
          <p:cNvSpPr/>
          <p:nvPr/>
        </p:nvSpPr>
        <p:spPr>
          <a:xfrm>
            <a:off x="11114088" y="0"/>
            <a:ext cx="571500" cy="6858000"/>
          </a:xfrm>
          <a:prstGeom prst="rect">
            <a:avLst/>
          </a:prstGeom>
          <a:solidFill>
            <a:srgbClr val="F9D2DC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053" name="矩形 6"/>
          <p:cNvSpPr/>
          <p:nvPr/>
        </p:nvSpPr>
        <p:spPr>
          <a:xfrm>
            <a:off x="10552113" y="0"/>
            <a:ext cx="569912" cy="6858000"/>
          </a:xfrm>
          <a:prstGeom prst="rect">
            <a:avLst/>
          </a:prstGeom>
          <a:solidFill>
            <a:srgbClr val="BFE6BC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054" name="矩形 7"/>
          <p:cNvSpPr/>
          <p:nvPr/>
        </p:nvSpPr>
        <p:spPr>
          <a:xfrm>
            <a:off x="9990138" y="0"/>
            <a:ext cx="569912" cy="6858000"/>
          </a:xfrm>
          <a:prstGeom prst="rect">
            <a:avLst/>
          </a:prstGeom>
          <a:solidFill>
            <a:srgbClr val="D7CAD9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055" name="矩形 8"/>
          <p:cNvSpPr/>
          <p:nvPr/>
        </p:nvSpPr>
        <p:spPr>
          <a:xfrm>
            <a:off x="11677650" y="0"/>
            <a:ext cx="569913" cy="6858000"/>
          </a:xfrm>
          <a:prstGeom prst="rect">
            <a:avLst/>
          </a:prstGeom>
          <a:solidFill>
            <a:srgbClr val="F5F5C1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056" name="矩形 9"/>
          <p:cNvSpPr/>
          <p:nvPr/>
        </p:nvSpPr>
        <p:spPr>
          <a:xfrm>
            <a:off x="9426575" y="0"/>
            <a:ext cx="571500" cy="6858000"/>
          </a:xfrm>
          <a:prstGeom prst="rect">
            <a:avLst/>
          </a:prstGeom>
          <a:solidFill>
            <a:srgbClr val="BAE3F8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057" name="矩形 10"/>
          <p:cNvSpPr/>
          <p:nvPr/>
        </p:nvSpPr>
        <p:spPr>
          <a:xfrm>
            <a:off x="0" y="0"/>
            <a:ext cx="9426575" cy="6858000"/>
          </a:xfrm>
          <a:prstGeom prst="rect">
            <a:avLst/>
          </a:prstGeom>
          <a:solidFill>
            <a:srgbClr val="EDF7FD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058" name="文本框 12"/>
          <p:cNvSpPr/>
          <p:nvPr/>
        </p:nvSpPr>
        <p:spPr>
          <a:xfrm>
            <a:off x="617538" y="2227263"/>
            <a:ext cx="8362950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5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SOFTWARE ENGINEERING</a:t>
            </a:r>
            <a:endParaRPr lang="en-US" altLang="zh-CN" sz="54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</p:txBody>
      </p:sp>
      <p:sp>
        <p:nvSpPr>
          <p:cNvPr id="2059" name="文本框 13"/>
          <p:cNvSpPr/>
          <p:nvPr/>
        </p:nvSpPr>
        <p:spPr>
          <a:xfrm>
            <a:off x="642938" y="3322638"/>
            <a:ext cx="7141210" cy="25533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457200" indent="-457200" eaLnBrk="1" hangingPunct="1">
              <a:buFont typeface="Wingdings" panose="05000000000000000000" charset="0"/>
              <a:buChar char="ü"/>
            </a:pPr>
            <a:r>
              <a:rPr lang="en-US" altLang="zh-CN" sz="32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PRESENTED BY</a:t>
            </a:r>
            <a:endParaRPr lang="en-US" altLang="zh-CN" sz="32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  <a:p>
            <a:pPr eaLnBrk="1" hangingPunct="1">
              <a:buFont typeface="Wingdings" panose="05000000000000000000" charset="0"/>
            </a:pPr>
            <a:r>
              <a:rPr lang="en-US" altLang="zh-CN" sz="32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               Hafiza Laiba   F2023266320</a:t>
            </a:r>
            <a:endParaRPr lang="en-US" altLang="zh-CN" sz="32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               laiba M.Ishaq  F2023266330</a:t>
            </a:r>
            <a:endParaRPr lang="en-US" altLang="zh-CN" sz="32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               Afra Fatima     F2023266176</a:t>
            </a:r>
            <a:endParaRPr lang="en-US" altLang="zh-CN" sz="32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               Mavia hanif     F2023266779</a:t>
            </a:r>
            <a:endParaRPr lang="en-US" altLang="zh-CN" sz="32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1830"/>
            <a:ext cx="11353800" cy="1019175"/>
          </a:xfrm>
        </p:spPr>
        <p:txBody>
          <a:bodyPr/>
          <a:lstStyle/>
          <a:p>
            <a:pPr marL="685800" indent="-685800">
              <a:buFont typeface="Wingdings" panose="05000000000000000000" charset="0"/>
              <a:buChar char="ü"/>
            </a:pPr>
            <a:r>
              <a:rPr lang="en-US" sz="3600" b="1" dirty="0">
                <a:solidFill>
                  <a:srgbClr val="F1B9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Software?</a:t>
            </a:r>
            <a:endParaRPr lang="en-US" sz="3600" b="1" dirty="0">
              <a:solidFill>
                <a:srgbClr val="F1B9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35" y="1825625"/>
            <a:ext cx="11238865" cy="435165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A7CDA4"/>
                </a:solidFill>
              </a:rPr>
              <a:t>Software is basically a set of </a:t>
            </a:r>
            <a:r>
              <a:rPr lang="en-US" b="1" dirty="0" err="1">
                <a:solidFill>
                  <a:srgbClr val="A7CDA4"/>
                </a:solidFill>
              </a:rPr>
              <a:t>intrustions</a:t>
            </a:r>
            <a:r>
              <a:rPr lang="en-US" b="1" dirty="0">
                <a:solidFill>
                  <a:srgbClr val="A7CDA4"/>
                </a:solidFill>
              </a:rPr>
              <a:t> or commands that tells a computer what to do.</a:t>
            </a:r>
            <a:endParaRPr lang="en-US" b="1" dirty="0">
              <a:solidFill>
                <a:srgbClr val="A7CDA4"/>
              </a:solidFill>
            </a:endParaRPr>
          </a:p>
          <a:p>
            <a:pPr algn="ctr"/>
            <a:endParaRPr lang="en-US" b="1" dirty="0">
              <a:solidFill>
                <a:srgbClr val="A7CDA4"/>
              </a:solidFill>
            </a:endParaRPr>
          </a:p>
          <a:p>
            <a:pPr algn="ctr"/>
            <a:endParaRPr lang="en-US" b="1" dirty="0">
              <a:solidFill>
                <a:srgbClr val="002060"/>
              </a:solidFill>
            </a:endParaRPr>
          </a:p>
          <a:p>
            <a:pPr algn="ctr"/>
            <a:endParaRPr lang="en-US" b="1" dirty="0">
              <a:solidFill>
                <a:srgbClr val="002060"/>
              </a:solidFill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                            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grpSp>
        <p:nvGrpSpPr>
          <p:cNvPr id="3075" name="组合 13"/>
          <p:cNvGrpSpPr/>
          <p:nvPr/>
        </p:nvGrpSpPr>
        <p:grpSpPr>
          <a:xfrm>
            <a:off x="0" y="6154738"/>
            <a:ext cx="12239625" cy="711200"/>
            <a:chOff x="0" y="0"/>
            <a:chExt cx="12239224" cy="711200"/>
          </a:xfrm>
        </p:grpSpPr>
        <p:sp>
          <p:nvSpPr>
            <p:cNvPr id="3078" name="矩形 14"/>
            <p:cNvSpPr/>
            <p:nvPr/>
          </p:nvSpPr>
          <p:spPr>
            <a:xfrm>
              <a:off x="1687131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79" name="矩形 15"/>
            <p:cNvSpPr/>
            <p:nvPr/>
          </p:nvSpPr>
          <p:spPr>
            <a:xfrm>
              <a:off x="1124754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0" name="矩形 16"/>
            <p:cNvSpPr/>
            <p:nvPr/>
          </p:nvSpPr>
          <p:spPr>
            <a:xfrm>
              <a:off x="562377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1" name="矩形 17"/>
            <p:cNvSpPr/>
            <p:nvPr/>
          </p:nvSpPr>
          <p:spPr>
            <a:xfrm>
              <a:off x="2249508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2" name="矩形 18"/>
            <p:cNvSpPr/>
            <p:nvPr/>
          </p:nvSpPr>
          <p:spPr>
            <a:xfrm>
              <a:off x="0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3" name="矩形 19"/>
            <p:cNvSpPr/>
            <p:nvPr/>
          </p:nvSpPr>
          <p:spPr>
            <a:xfrm>
              <a:off x="2811885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4098" name="组合 4"/>
          <p:cNvGrpSpPr/>
          <p:nvPr/>
        </p:nvGrpSpPr>
        <p:grpSpPr>
          <a:xfrm>
            <a:off x="-44450" y="-64135"/>
            <a:ext cx="12247563" cy="711200"/>
            <a:chOff x="0" y="0"/>
            <a:chExt cx="12247809" cy="711200"/>
          </a:xfrm>
        </p:grpSpPr>
        <p:sp>
          <p:nvSpPr>
            <p:cNvPr id="4122" name="矩形 5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3" name="矩形 6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4" name="矩形 7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5" name="矩形 8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6" name="矩形 9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7" name="矩形 10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pic>
        <p:nvPicPr>
          <p:cNvPr id="5" name="Picture 4" descr="H2x1_NSwitchDS_Calculator_image1600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94430"/>
            <a:ext cx="3164840" cy="2314575"/>
          </a:xfrm>
          <a:prstGeom prst="rect">
            <a:avLst/>
          </a:prstGeom>
        </p:spPr>
      </p:pic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65" y="3968750"/>
            <a:ext cx="2857500" cy="1600200"/>
          </a:xfrm>
          <a:prstGeom prst="rect">
            <a:avLst/>
          </a:prstGeom>
        </p:spPr>
      </p:pic>
      <p:pic>
        <p:nvPicPr>
          <p:cNvPr id="7" name="Picture 6" descr="unnam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3898900"/>
            <a:ext cx="3175000" cy="1670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"/>
          <p:cNvGrpSpPr/>
          <p:nvPr/>
        </p:nvGrpSpPr>
        <p:grpSpPr>
          <a:xfrm>
            <a:off x="0" y="0"/>
            <a:ext cx="12247563" cy="711200"/>
            <a:chOff x="0" y="0"/>
            <a:chExt cx="12247809" cy="711200"/>
          </a:xfrm>
        </p:grpSpPr>
        <p:sp>
          <p:nvSpPr>
            <p:cNvPr id="4122" name="矩形 5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3" name="矩形 6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4" name="矩形 7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5" name="矩形 8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6" name="矩形 9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7" name="矩形 10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4099" name="组合 11"/>
          <p:cNvGrpSpPr/>
          <p:nvPr/>
        </p:nvGrpSpPr>
        <p:grpSpPr>
          <a:xfrm>
            <a:off x="0" y="6146800"/>
            <a:ext cx="12239625" cy="711200"/>
            <a:chOff x="0" y="0"/>
            <a:chExt cx="12239224" cy="711200"/>
          </a:xfrm>
        </p:grpSpPr>
        <p:sp>
          <p:nvSpPr>
            <p:cNvPr id="4116" name="矩形 12"/>
            <p:cNvSpPr/>
            <p:nvPr/>
          </p:nvSpPr>
          <p:spPr>
            <a:xfrm>
              <a:off x="1687131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17" name="矩形 13"/>
            <p:cNvSpPr/>
            <p:nvPr/>
          </p:nvSpPr>
          <p:spPr>
            <a:xfrm>
              <a:off x="1124754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18" name="矩形 14"/>
            <p:cNvSpPr/>
            <p:nvPr/>
          </p:nvSpPr>
          <p:spPr>
            <a:xfrm>
              <a:off x="562377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19" name="矩形 15"/>
            <p:cNvSpPr/>
            <p:nvPr/>
          </p:nvSpPr>
          <p:spPr>
            <a:xfrm>
              <a:off x="2249508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0" name="矩形 16"/>
            <p:cNvSpPr/>
            <p:nvPr/>
          </p:nvSpPr>
          <p:spPr>
            <a:xfrm>
              <a:off x="0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1" name="矩形 17"/>
            <p:cNvSpPr/>
            <p:nvPr/>
          </p:nvSpPr>
          <p:spPr>
            <a:xfrm>
              <a:off x="2811885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4103" name="Rectangle 3"/>
          <p:cNvSpPr/>
          <p:nvPr/>
        </p:nvSpPr>
        <p:spPr>
          <a:xfrm>
            <a:off x="6269038" y="3209925"/>
            <a:ext cx="5149850" cy="635000"/>
          </a:xfrm>
          <a:custGeom>
            <a:avLst/>
            <a:gdLst>
              <a:gd name="txL" fmla="*/ 0 w 5149850"/>
              <a:gd name="txT" fmla="*/ 0 h 635000"/>
              <a:gd name="txR" fmla="*/ 5149850 w 5149850"/>
              <a:gd name="txB" fmla="*/ 635000 h 635000"/>
            </a:gdLst>
            <a:ahLst/>
            <a:cxnLst>
              <a:cxn ang="0">
                <a:pos x="0" y="0"/>
              </a:cxn>
              <a:cxn ang="0">
                <a:pos x="5149850" y="0"/>
              </a:cxn>
              <a:cxn ang="0">
                <a:pos x="5149850" y="635000"/>
              </a:cxn>
              <a:cxn ang="0">
                <a:pos x="9525" y="635000"/>
              </a:cxn>
              <a:cxn ang="0">
                <a:pos x="0" y="0"/>
              </a:cxn>
            </a:cxnLst>
            <a:rect l="txL" t="txT" r="txR" b="txB"/>
            <a:pathLst>
              <a:path w="5149850" h="635000">
                <a:moveTo>
                  <a:pt x="0" y="0"/>
                </a:moveTo>
                <a:lnTo>
                  <a:pt x="5149850" y="0"/>
                </a:lnTo>
                <a:lnTo>
                  <a:pt x="5149850" y="635000"/>
                </a:lnTo>
                <a:lnTo>
                  <a:pt x="9525" y="635000"/>
                </a:lnTo>
                <a:cubicBezTo>
                  <a:pt x="180975" y="299508"/>
                  <a:pt x="191352" y="357954"/>
                  <a:pt x="0" y="0"/>
                </a:cubicBezTo>
                <a:close/>
              </a:path>
            </a:pathLst>
          </a:custGeom>
          <a:solidFill>
            <a:srgbClr val="FFFFFF">
              <a:alpha val="6901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8" name="Rectangle 3"/>
          <p:cNvSpPr/>
          <p:nvPr/>
        </p:nvSpPr>
        <p:spPr>
          <a:xfrm>
            <a:off x="6265863" y="4067175"/>
            <a:ext cx="5149850" cy="635000"/>
          </a:xfrm>
          <a:custGeom>
            <a:avLst/>
            <a:gdLst>
              <a:gd name="txL" fmla="*/ 0 w 5149850"/>
              <a:gd name="txT" fmla="*/ 0 h 635000"/>
              <a:gd name="txR" fmla="*/ 5149850 w 5149850"/>
              <a:gd name="txB" fmla="*/ 635000 h 635000"/>
            </a:gdLst>
            <a:ahLst/>
            <a:cxnLst>
              <a:cxn ang="0">
                <a:pos x="0" y="0"/>
              </a:cxn>
              <a:cxn ang="0">
                <a:pos x="5149850" y="0"/>
              </a:cxn>
              <a:cxn ang="0">
                <a:pos x="5149850" y="635000"/>
              </a:cxn>
              <a:cxn ang="0">
                <a:pos x="9525" y="635000"/>
              </a:cxn>
              <a:cxn ang="0">
                <a:pos x="0" y="0"/>
              </a:cxn>
            </a:cxnLst>
            <a:rect l="txL" t="txT" r="txR" b="txB"/>
            <a:pathLst>
              <a:path w="5149850" h="635000">
                <a:moveTo>
                  <a:pt x="0" y="0"/>
                </a:moveTo>
                <a:lnTo>
                  <a:pt x="5149850" y="0"/>
                </a:lnTo>
                <a:lnTo>
                  <a:pt x="5149850" y="635000"/>
                </a:lnTo>
                <a:lnTo>
                  <a:pt x="9525" y="635000"/>
                </a:lnTo>
                <a:cubicBezTo>
                  <a:pt x="180975" y="299508"/>
                  <a:pt x="191352" y="357954"/>
                  <a:pt x="0" y="0"/>
                </a:cubicBezTo>
                <a:close/>
              </a:path>
            </a:pathLst>
          </a:custGeom>
          <a:solidFill>
            <a:srgbClr val="FFFFFF">
              <a:alpha val="6901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9" name="Text Box 15"/>
          <p:cNvSpPr/>
          <p:nvPr/>
        </p:nvSpPr>
        <p:spPr>
          <a:xfrm>
            <a:off x="635" y="711835"/>
            <a:ext cx="12191365" cy="541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Please click to edit text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115" name="文本框 2"/>
          <p:cNvSpPr/>
          <p:nvPr/>
        </p:nvSpPr>
        <p:spPr>
          <a:xfrm>
            <a:off x="246380" y="1216025"/>
            <a:ext cx="11553825" cy="50253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lstStyle/>
          <a:p>
            <a:pPr marL="571500" indent="-571500" algn="l" eaLnBrk="1" hangingPunct="1">
              <a:buFont typeface="Wingdings" panose="05000000000000000000" charset="0"/>
              <a:buChar char="ü"/>
            </a:pPr>
            <a:r>
              <a:rPr lang="en-US" altLang="zh-CN" sz="4400" b="1" dirty="0">
                <a:solidFill>
                  <a:srgbClr val="BFE6BC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what is Software Testing?</a:t>
            </a:r>
            <a:endParaRPr lang="en-US" altLang="zh-CN" sz="4400" b="1" dirty="0">
              <a:solidFill>
                <a:srgbClr val="BFE6BC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  <a:p>
            <a:pPr algn="l" eaLnBrk="1" hangingPunct="1"/>
            <a:endParaRPr lang="en-US" altLang="zh-CN" sz="4400" b="1" dirty="0">
              <a:solidFill>
                <a:srgbClr val="BFE6BC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  <a:p>
            <a:pPr algn="l" eaLnBrk="1" hangingPunct="1"/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Software testing is the process of evaluating a software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algn="l" eaLnBrk="1" hangingPunct="1"/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 product's functionality, quality, 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algn="l" eaLnBrk="1" hangingPunct="1"/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and performance to ensure it meets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algn="l" eaLnBrk="1" hangingPunct="1"/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 expectations.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l" eaLnBrk="1" hangingPunct="1"/>
            <a:endParaRPr lang="en-US" altLang="en-US" sz="2800" b="1" dirty="0">
              <a:solidFill>
                <a:srgbClr val="C00000"/>
              </a:solidFill>
            </a:endParaRPr>
          </a:p>
          <a:p>
            <a:pPr eaLnBrk="1" hangingPunct="1"/>
            <a:endParaRPr lang="en-US" altLang="zh-CN" sz="2800" b="1" dirty="0">
              <a:solidFill>
                <a:srgbClr val="BFE6BC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</p:txBody>
      </p:sp>
      <p:pic>
        <p:nvPicPr>
          <p:cNvPr id="2" name="Picture 1" descr="C:\Users\biyam\OneDrive\Pictures\115-7-Reasons-Why-Software-Testing-is-Important-1110x454.jpg115-7-Reasons-Why-Software-Testing-is-Important-1110x454"/>
          <p:cNvPicPr>
            <a:picLocks noChangeAspect="1"/>
          </p:cNvPicPr>
          <p:nvPr/>
        </p:nvPicPr>
        <p:blipFill>
          <a:blip r:embed="rId1"/>
          <a:srcRect l="22446" r="22446"/>
          <a:stretch>
            <a:fillRect/>
          </a:stretch>
        </p:blipFill>
        <p:spPr>
          <a:xfrm>
            <a:off x="7588250" y="3209925"/>
            <a:ext cx="3534410" cy="2622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"/>
          <p:cNvGrpSpPr/>
          <p:nvPr/>
        </p:nvGrpSpPr>
        <p:grpSpPr>
          <a:xfrm>
            <a:off x="0" y="0"/>
            <a:ext cx="12247563" cy="711200"/>
            <a:chOff x="0" y="0"/>
            <a:chExt cx="12247809" cy="711200"/>
          </a:xfrm>
        </p:grpSpPr>
        <p:sp>
          <p:nvSpPr>
            <p:cNvPr id="4122" name="矩形 5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3" name="矩形 6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4" name="矩形 7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5" name="矩形 8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6" name="矩形 9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7" name="矩形 10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4099" name="组合 11"/>
          <p:cNvGrpSpPr/>
          <p:nvPr/>
        </p:nvGrpSpPr>
        <p:grpSpPr>
          <a:xfrm>
            <a:off x="0" y="6146800"/>
            <a:ext cx="12239625" cy="711200"/>
            <a:chOff x="0" y="0"/>
            <a:chExt cx="12239224" cy="711200"/>
          </a:xfrm>
        </p:grpSpPr>
        <p:sp>
          <p:nvSpPr>
            <p:cNvPr id="4116" name="矩形 12"/>
            <p:cNvSpPr/>
            <p:nvPr/>
          </p:nvSpPr>
          <p:spPr>
            <a:xfrm>
              <a:off x="1687131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17" name="矩形 13"/>
            <p:cNvSpPr/>
            <p:nvPr/>
          </p:nvSpPr>
          <p:spPr>
            <a:xfrm>
              <a:off x="1124754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18" name="矩形 14"/>
            <p:cNvSpPr/>
            <p:nvPr/>
          </p:nvSpPr>
          <p:spPr>
            <a:xfrm>
              <a:off x="562377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19" name="矩形 15"/>
            <p:cNvSpPr/>
            <p:nvPr/>
          </p:nvSpPr>
          <p:spPr>
            <a:xfrm>
              <a:off x="2249508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0" name="矩形 16"/>
            <p:cNvSpPr/>
            <p:nvPr/>
          </p:nvSpPr>
          <p:spPr>
            <a:xfrm>
              <a:off x="0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21" name="矩形 17"/>
            <p:cNvSpPr/>
            <p:nvPr/>
          </p:nvSpPr>
          <p:spPr>
            <a:xfrm>
              <a:off x="2811885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4103" name="Rectangle 3"/>
          <p:cNvSpPr/>
          <p:nvPr/>
        </p:nvSpPr>
        <p:spPr>
          <a:xfrm>
            <a:off x="6269038" y="3209925"/>
            <a:ext cx="5149850" cy="635000"/>
          </a:xfrm>
          <a:custGeom>
            <a:avLst/>
            <a:gdLst>
              <a:gd name="txL" fmla="*/ 0 w 5149850"/>
              <a:gd name="txT" fmla="*/ 0 h 635000"/>
              <a:gd name="txR" fmla="*/ 5149850 w 5149850"/>
              <a:gd name="txB" fmla="*/ 635000 h 635000"/>
            </a:gdLst>
            <a:ahLst/>
            <a:cxnLst>
              <a:cxn ang="0">
                <a:pos x="0" y="0"/>
              </a:cxn>
              <a:cxn ang="0">
                <a:pos x="5149850" y="0"/>
              </a:cxn>
              <a:cxn ang="0">
                <a:pos x="5149850" y="635000"/>
              </a:cxn>
              <a:cxn ang="0">
                <a:pos x="9525" y="635000"/>
              </a:cxn>
              <a:cxn ang="0">
                <a:pos x="0" y="0"/>
              </a:cxn>
            </a:cxnLst>
            <a:rect l="txL" t="txT" r="txR" b="txB"/>
            <a:pathLst>
              <a:path w="5149850" h="635000">
                <a:moveTo>
                  <a:pt x="0" y="0"/>
                </a:moveTo>
                <a:lnTo>
                  <a:pt x="5149850" y="0"/>
                </a:lnTo>
                <a:lnTo>
                  <a:pt x="5149850" y="635000"/>
                </a:lnTo>
                <a:lnTo>
                  <a:pt x="9525" y="635000"/>
                </a:lnTo>
                <a:cubicBezTo>
                  <a:pt x="180975" y="299508"/>
                  <a:pt x="191352" y="357954"/>
                  <a:pt x="0" y="0"/>
                </a:cubicBezTo>
                <a:close/>
              </a:path>
            </a:pathLst>
          </a:custGeom>
          <a:solidFill>
            <a:srgbClr val="FFFFFF">
              <a:alpha val="6901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8" name="Rectangle 3"/>
          <p:cNvSpPr/>
          <p:nvPr/>
        </p:nvSpPr>
        <p:spPr>
          <a:xfrm>
            <a:off x="6265863" y="4067175"/>
            <a:ext cx="5149850" cy="635000"/>
          </a:xfrm>
          <a:custGeom>
            <a:avLst/>
            <a:gdLst>
              <a:gd name="txL" fmla="*/ 0 w 5149850"/>
              <a:gd name="txT" fmla="*/ 0 h 635000"/>
              <a:gd name="txR" fmla="*/ 5149850 w 5149850"/>
              <a:gd name="txB" fmla="*/ 635000 h 635000"/>
            </a:gdLst>
            <a:ahLst/>
            <a:cxnLst>
              <a:cxn ang="0">
                <a:pos x="0" y="0"/>
              </a:cxn>
              <a:cxn ang="0">
                <a:pos x="5149850" y="0"/>
              </a:cxn>
              <a:cxn ang="0">
                <a:pos x="5149850" y="635000"/>
              </a:cxn>
              <a:cxn ang="0">
                <a:pos x="9525" y="635000"/>
              </a:cxn>
              <a:cxn ang="0">
                <a:pos x="0" y="0"/>
              </a:cxn>
            </a:cxnLst>
            <a:rect l="txL" t="txT" r="txR" b="txB"/>
            <a:pathLst>
              <a:path w="5149850" h="635000">
                <a:moveTo>
                  <a:pt x="0" y="0"/>
                </a:moveTo>
                <a:lnTo>
                  <a:pt x="5149850" y="0"/>
                </a:lnTo>
                <a:lnTo>
                  <a:pt x="5149850" y="635000"/>
                </a:lnTo>
                <a:lnTo>
                  <a:pt x="9525" y="635000"/>
                </a:lnTo>
                <a:cubicBezTo>
                  <a:pt x="180975" y="299508"/>
                  <a:pt x="191352" y="357954"/>
                  <a:pt x="0" y="0"/>
                </a:cubicBezTo>
                <a:close/>
              </a:path>
            </a:pathLst>
          </a:custGeom>
          <a:solidFill>
            <a:srgbClr val="FFFFFF">
              <a:alpha val="6901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9" name="Text Box 15"/>
          <p:cNvSpPr/>
          <p:nvPr/>
        </p:nvSpPr>
        <p:spPr>
          <a:xfrm>
            <a:off x="772160" y="1958340"/>
            <a:ext cx="10904220" cy="40773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Please click to edit text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115" name="文本框 2"/>
          <p:cNvSpPr/>
          <p:nvPr/>
        </p:nvSpPr>
        <p:spPr>
          <a:xfrm>
            <a:off x="165735" y="875665"/>
            <a:ext cx="1098994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4400" b="1" dirty="0">
                <a:solidFill>
                  <a:srgbClr val="F3ABB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Types of software testing</a:t>
            </a:r>
            <a:endParaRPr lang="zh-CN" altLang="en-US" sz="4400" b="1" dirty="0">
              <a:solidFill>
                <a:srgbClr val="BFE6BC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6436360" y="1786255"/>
            <a:ext cx="694690" cy="11785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Down Arrow 4"/>
          <p:cNvSpPr/>
          <p:nvPr/>
        </p:nvSpPr>
        <p:spPr>
          <a:xfrm rot="19320000">
            <a:off x="8529320" y="1885315"/>
            <a:ext cx="631190" cy="108394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Down Arrow 8"/>
          <p:cNvSpPr/>
          <p:nvPr/>
        </p:nvSpPr>
        <p:spPr>
          <a:xfrm rot="3000000">
            <a:off x="2519045" y="1680845"/>
            <a:ext cx="513715" cy="120459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366260" y="1808480"/>
            <a:ext cx="694690" cy="11785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38605" y="2783840"/>
            <a:ext cx="1671955" cy="598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b="1"/>
              <a:t>Unit Testing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3860800" y="3151505"/>
            <a:ext cx="1715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b="1"/>
              <a:t>Integration Testing</a:t>
            </a:r>
            <a:endParaRPr lang="en-US" b="1"/>
          </a:p>
        </p:txBody>
      </p:sp>
      <p:sp>
        <p:nvSpPr>
          <p:cNvPr id="13" name="Text Box 12"/>
          <p:cNvSpPr txBox="1"/>
          <p:nvPr/>
        </p:nvSpPr>
        <p:spPr>
          <a:xfrm>
            <a:off x="5772785" y="3028315"/>
            <a:ext cx="1725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charset="0"/>
              <a:buChar char="ü"/>
            </a:pPr>
            <a:r>
              <a:rPr lang="en-US"/>
              <a:t> </a:t>
            </a:r>
            <a:r>
              <a:rPr lang="en-US" b="1"/>
              <a:t> System        Testing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8262620" y="2964815"/>
            <a:ext cx="2151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b="1"/>
              <a:t>Regression Testing</a:t>
            </a:r>
            <a:endParaRPr lang="en-US" b="1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940175" y="4346575"/>
            <a:ext cx="4445" cy="16452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traight Connector 15"/>
          <p:cNvCxnSpPr/>
          <p:nvPr/>
        </p:nvCxnSpPr>
        <p:spPr>
          <a:xfrm flipH="1" flipV="1">
            <a:off x="3944620" y="4610100"/>
            <a:ext cx="383540" cy="88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traight Connector 16"/>
          <p:cNvCxnSpPr/>
          <p:nvPr/>
        </p:nvCxnSpPr>
        <p:spPr>
          <a:xfrm flipH="1">
            <a:off x="3960495" y="5037455"/>
            <a:ext cx="441960" cy="5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traight Connector 17"/>
          <p:cNvCxnSpPr/>
          <p:nvPr/>
        </p:nvCxnSpPr>
        <p:spPr>
          <a:xfrm flipH="1" flipV="1">
            <a:off x="3960495" y="5384800"/>
            <a:ext cx="405765" cy="7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Text Box 18"/>
          <p:cNvSpPr txBox="1"/>
          <p:nvPr/>
        </p:nvSpPr>
        <p:spPr>
          <a:xfrm>
            <a:off x="4355465" y="4161790"/>
            <a:ext cx="1264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b="1">
                <a:solidFill>
                  <a:srgbClr val="80B891"/>
                </a:solidFill>
              </a:rPr>
              <a:t>bang bang</a:t>
            </a:r>
            <a:endParaRPr lang="en-US" b="1">
              <a:solidFill>
                <a:srgbClr val="80B89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361180" y="4826635"/>
            <a:ext cx="1245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80B891"/>
                </a:solidFill>
              </a:rPr>
              <a:t>top down</a:t>
            </a:r>
            <a:endParaRPr lang="en-US" b="1">
              <a:solidFill>
                <a:srgbClr val="80B89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361180" y="5172710"/>
            <a:ext cx="141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80B891"/>
                </a:solidFill>
              </a:rPr>
              <a:t>bottom up</a:t>
            </a:r>
            <a:endParaRPr lang="en-US" b="1">
              <a:solidFill>
                <a:srgbClr val="80B89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3960495" y="5734685"/>
            <a:ext cx="405765" cy="7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Text Box 22"/>
          <p:cNvSpPr txBox="1"/>
          <p:nvPr/>
        </p:nvSpPr>
        <p:spPr>
          <a:xfrm>
            <a:off x="4328160" y="5530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80B891"/>
                </a:solidFill>
              </a:rPr>
              <a:t>mixed</a:t>
            </a:r>
            <a:endParaRPr lang="en-US" b="1">
              <a:solidFill>
                <a:srgbClr val="80B89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93495" y="3854450"/>
            <a:ext cx="2083435" cy="2136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346835" y="3875405"/>
            <a:ext cx="205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340995" y="3486785"/>
            <a:ext cx="28060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D18A5E"/>
                </a:solidFill>
              </a:rPr>
              <a:t>a software testing technique that involves testing the smallest units of code in a software application in isolation.</a:t>
            </a:r>
            <a:endParaRPr lang="en-US" altLang="en-US" b="1">
              <a:solidFill>
                <a:srgbClr val="D18A5E"/>
              </a:solidFill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5712460" y="3673475"/>
            <a:ext cx="27895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 </a:t>
            </a:r>
            <a:r>
              <a:rPr lang="en-US" altLang="en-US" b="1">
                <a:solidFill>
                  <a:srgbClr val="002060"/>
                </a:solidFill>
              </a:rPr>
              <a:t>validating both functional and non-functional requirements through a structured process that includes planning, design, execution, and closure. </a:t>
            </a:r>
            <a:endParaRPr lang="en-US" altLang="en-US" b="1">
              <a:solidFill>
                <a:srgbClr val="002060"/>
              </a:solidFill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8392160" y="3562350"/>
            <a:ext cx="25273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 type of software testing that ensures that existing functionality continues to work after updates or new features are added.</a:t>
            </a:r>
            <a:endParaRPr lang="en-US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4"/>
          <p:cNvGrpSpPr/>
          <p:nvPr/>
        </p:nvGrpSpPr>
        <p:grpSpPr>
          <a:xfrm>
            <a:off x="0" y="0"/>
            <a:ext cx="12247563" cy="711200"/>
            <a:chOff x="0" y="0"/>
            <a:chExt cx="12247809" cy="711200"/>
          </a:xfrm>
        </p:grpSpPr>
        <p:sp>
          <p:nvSpPr>
            <p:cNvPr id="6160" name="矩形 5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61" name="矩形 6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62" name="矩形 7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63" name="矩形 8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64" name="矩形 9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65" name="矩形 10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6147" name="组合 11"/>
          <p:cNvGrpSpPr/>
          <p:nvPr/>
        </p:nvGrpSpPr>
        <p:grpSpPr>
          <a:xfrm>
            <a:off x="0" y="6146800"/>
            <a:ext cx="12239625" cy="711200"/>
            <a:chOff x="0" y="0"/>
            <a:chExt cx="12239224" cy="711200"/>
          </a:xfrm>
        </p:grpSpPr>
        <p:sp>
          <p:nvSpPr>
            <p:cNvPr id="6154" name="矩形 12"/>
            <p:cNvSpPr/>
            <p:nvPr/>
          </p:nvSpPr>
          <p:spPr>
            <a:xfrm>
              <a:off x="1687131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55" name="矩形 13"/>
            <p:cNvSpPr/>
            <p:nvPr/>
          </p:nvSpPr>
          <p:spPr>
            <a:xfrm>
              <a:off x="1124754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56" name="矩形 14"/>
            <p:cNvSpPr/>
            <p:nvPr/>
          </p:nvSpPr>
          <p:spPr>
            <a:xfrm>
              <a:off x="562377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57" name="矩形 15"/>
            <p:cNvSpPr/>
            <p:nvPr/>
          </p:nvSpPr>
          <p:spPr>
            <a:xfrm>
              <a:off x="2249508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58" name="矩形 16"/>
            <p:cNvSpPr/>
            <p:nvPr/>
          </p:nvSpPr>
          <p:spPr>
            <a:xfrm>
              <a:off x="0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6159" name="矩形 17"/>
            <p:cNvSpPr/>
            <p:nvPr/>
          </p:nvSpPr>
          <p:spPr>
            <a:xfrm>
              <a:off x="2811885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6149" name="AutoShape 3"/>
          <p:cNvSpPr/>
          <p:nvPr/>
        </p:nvSpPr>
        <p:spPr>
          <a:xfrm rot="12720000">
            <a:off x="2128520" y="1464945"/>
            <a:ext cx="814070" cy="1463040"/>
          </a:xfrm>
          <a:prstGeom prst="upArrow">
            <a:avLst>
              <a:gd name="adj1" fmla="val 35037"/>
              <a:gd name="adj2" fmla="val 66388"/>
            </a:avLst>
          </a:prstGeom>
          <a:solidFill>
            <a:srgbClr val="F7C8CE"/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/>
          </a:p>
        </p:txBody>
      </p:sp>
      <p:sp>
        <p:nvSpPr>
          <p:cNvPr id="2" name="Text Box 1"/>
          <p:cNvSpPr txBox="1"/>
          <p:nvPr/>
        </p:nvSpPr>
        <p:spPr>
          <a:xfrm>
            <a:off x="1124585" y="715010"/>
            <a:ext cx="5772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6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 Testing</a:t>
            </a:r>
            <a:endParaRPr lang="en-US" sz="3600" b="1">
              <a:solidFill>
                <a:schemeClr val="accent6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AutoShape 3"/>
          <p:cNvSpPr/>
          <p:nvPr/>
        </p:nvSpPr>
        <p:spPr>
          <a:xfrm rot="8400000">
            <a:off x="4808855" y="1414780"/>
            <a:ext cx="814070" cy="1463040"/>
          </a:xfrm>
          <a:prstGeom prst="upArrow">
            <a:avLst>
              <a:gd name="adj1" fmla="val 35037"/>
              <a:gd name="adj2" fmla="val 66388"/>
            </a:avLst>
          </a:prstGeom>
          <a:solidFill>
            <a:srgbClr val="F7C8CE"/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/>
          </a:p>
        </p:txBody>
      </p:sp>
      <p:sp>
        <p:nvSpPr>
          <p:cNvPr id="5" name="Text Box 4"/>
          <p:cNvSpPr txBox="1"/>
          <p:nvPr/>
        </p:nvSpPr>
        <p:spPr>
          <a:xfrm>
            <a:off x="1299845" y="2967990"/>
            <a:ext cx="2294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based on who is doing testing</a:t>
            </a:r>
            <a:endParaRPr lang="en-US" b="1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- Alpha</a:t>
            </a:r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ii</a:t>
            </a:r>
            <a:r>
              <a:rPr lang="en-US">
                <a:solidFill>
                  <a:schemeClr val="tx1"/>
                </a:solidFill>
              </a:rPr>
              <a:t>- Beta</a:t>
            </a:r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iii</a:t>
            </a:r>
            <a:r>
              <a:rPr lang="en-US">
                <a:solidFill>
                  <a:schemeClr val="tx1"/>
                </a:solidFill>
              </a:rPr>
              <a:t>-Acceptance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499610" y="2789555"/>
            <a:ext cx="5873750" cy="3505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/>
              <a:t>performance / Non Functional</a:t>
            </a:r>
            <a:endParaRPr lang="en-US" b="1"/>
          </a:p>
          <a:p>
            <a:endParaRPr lang="en-US"/>
          </a:p>
          <a:p>
            <a:r>
              <a:rPr lang="en-US" b="1"/>
              <a:t>i</a:t>
            </a:r>
            <a:r>
              <a:rPr lang="en-US"/>
              <a:t>-volume</a:t>
            </a:r>
            <a:endParaRPr lang="en-US"/>
          </a:p>
          <a:p>
            <a:r>
              <a:rPr lang="en-US" b="1"/>
              <a:t>ii</a:t>
            </a:r>
            <a:r>
              <a:rPr lang="en-US"/>
              <a:t>-load</a:t>
            </a:r>
            <a:endParaRPr lang="en-US"/>
          </a:p>
          <a:p>
            <a:r>
              <a:rPr lang="en-US" b="1"/>
              <a:t>iii</a:t>
            </a:r>
            <a:r>
              <a:rPr lang="en-US"/>
              <a:t>-stress</a:t>
            </a:r>
            <a:endParaRPr lang="en-US"/>
          </a:p>
          <a:p>
            <a:r>
              <a:rPr lang="en-US" b="1"/>
              <a:t>iv</a:t>
            </a:r>
            <a:r>
              <a:rPr lang="en-US"/>
              <a:t>-security</a:t>
            </a:r>
            <a:endParaRPr lang="en-US"/>
          </a:p>
          <a:p>
            <a:r>
              <a:rPr lang="en-US" b="1"/>
              <a:t>v</a:t>
            </a:r>
            <a:r>
              <a:rPr lang="en-US"/>
              <a:t>-configuration</a:t>
            </a:r>
            <a:endParaRPr lang="en-US"/>
          </a:p>
          <a:p>
            <a:r>
              <a:rPr lang="en-US" b="1"/>
              <a:t>vi</a:t>
            </a:r>
            <a:r>
              <a:rPr lang="en-US"/>
              <a:t>-compatibility</a:t>
            </a:r>
            <a:endParaRPr lang="en-US"/>
          </a:p>
          <a:p>
            <a:r>
              <a:rPr lang="en-US" b="1"/>
              <a:t>vii</a:t>
            </a:r>
            <a:r>
              <a:rPr lang="en-US"/>
              <a:t>-recovery</a:t>
            </a:r>
            <a:endParaRPr lang="en-US"/>
          </a:p>
          <a:p>
            <a:r>
              <a:rPr lang="en-US" b="1"/>
              <a:t>viii</a:t>
            </a:r>
            <a:r>
              <a:rPr lang="en-US"/>
              <a:t>-install</a:t>
            </a:r>
            <a:endParaRPr lang="en-US"/>
          </a:p>
        </p:txBody>
      </p:sp>
      <p:pic>
        <p:nvPicPr>
          <p:cNvPr id="9" name="Picture 8" descr="system-testing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8175" y="2880995"/>
            <a:ext cx="3632200" cy="2853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4"/>
          <p:cNvGrpSpPr/>
          <p:nvPr/>
        </p:nvGrpSpPr>
        <p:grpSpPr>
          <a:xfrm>
            <a:off x="0" y="0"/>
            <a:ext cx="12247563" cy="711200"/>
            <a:chOff x="0" y="0"/>
            <a:chExt cx="12247809" cy="711200"/>
          </a:xfrm>
        </p:grpSpPr>
        <p:sp>
          <p:nvSpPr>
            <p:cNvPr id="20492" name="矩形 5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3" name="矩形 6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4" name="矩形 7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5" name="矩形 8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6" name="矩形 9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7" name="矩形 10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20483" name="组合 11"/>
          <p:cNvGrpSpPr/>
          <p:nvPr/>
        </p:nvGrpSpPr>
        <p:grpSpPr>
          <a:xfrm>
            <a:off x="0" y="6146800"/>
            <a:ext cx="12239625" cy="711200"/>
            <a:chOff x="0" y="0"/>
            <a:chExt cx="12239224" cy="711200"/>
          </a:xfrm>
        </p:grpSpPr>
        <p:sp>
          <p:nvSpPr>
            <p:cNvPr id="20486" name="矩形 12"/>
            <p:cNvSpPr/>
            <p:nvPr/>
          </p:nvSpPr>
          <p:spPr>
            <a:xfrm>
              <a:off x="1687131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87" name="矩形 13"/>
            <p:cNvSpPr/>
            <p:nvPr/>
          </p:nvSpPr>
          <p:spPr>
            <a:xfrm>
              <a:off x="1124754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88" name="矩形 14"/>
            <p:cNvSpPr/>
            <p:nvPr/>
          </p:nvSpPr>
          <p:spPr>
            <a:xfrm>
              <a:off x="562377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89" name="矩形 15"/>
            <p:cNvSpPr/>
            <p:nvPr/>
          </p:nvSpPr>
          <p:spPr>
            <a:xfrm>
              <a:off x="2249508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0" name="矩形 16"/>
            <p:cNvSpPr/>
            <p:nvPr/>
          </p:nvSpPr>
          <p:spPr>
            <a:xfrm>
              <a:off x="0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1" name="矩形 17"/>
            <p:cNvSpPr/>
            <p:nvPr/>
          </p:nvSpPr>
          <p:spPr>
            <a:xfrm>
              <a:off x="2811885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31207" y="1773486"/>
            <a:ext cx="50338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1.Bug-Free Application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sz="2000" dirty="0" smtClean="0"/>
              <a:t>1.</a:t>
            </a:r>
            <a:r>
              <a:rPr lang="en-US" dirty="0" smtClean="0"/>
              <a:t>Identify </a:t>
            </a:r>
            <a:r>
              <a:rPr lang="en-US" dirty="0"/>
              <a:t>and fix </a:t>
            </a:r>
            <a:r>
              <a:rPr lang="en-US" dirty="0" smtClean="0"/>
              <a:t>bugs.</a:t>
            </a:r>
            <a:endParaRPr lang="en-US" dirty="0" smtClean="0"/>
          </a:p>
          <a:p>
            <a:pPr lvl="1"/>
            <a:r>
              <a:rPr lang="en-US" dirty="0" smtClean="0"/>
              <a:t>2.A </a:t>
            </a:r>
            <a:r>
              <a:rPr lang="en-US" dirty="0"/>
              <a:t>bug-free app functions smoothly and meets user </a:t>
            </a:r>
            <a:r>
              <a:rPr lang="en-US" dirty="0" smtClean="0"/>
              <a:t>requirements.</a:t>
            </a:r>
            <a:endParaRPr lang="en-US" dirty="0" smtClean="0"/>
          </a:p>
          <a:p>
            <a:pPr lvl="1"/>
            <a:r>
              <a:rPr lang="en-US" sz="1600" dirty="0" smtClean="0"/>
              <a:t>Reference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B050"/>
                </a:solidFill>
              </a:rPr>
              <a:t>"Software Testing: Principles and Practices" by </a:t>
            </a:r>
            <a:r>
              <a:rPr lang="en-US" sz="1600" dirty="0" err="1">
                <a:solidFill>
                  <a:srgbClr val="00B050"/>
                </a:solidFill>
              </a:rPr>
              <a:t>Naresh</a:t>
            </a:r>
            <a:r>
              <a:rPr lang="en-US" sz="1600" dirty="0">
                <a:solidFill>
                  <a:srgbClr val="00B050"/>
                </a:solidFill>
              </a:rPr>
              <a:t> Chauhan</a:t>
            </a:r>
            <a:r>
              <a:rPr lang="en-US" sz="1600" dirty="0" smtClean="0">
                <a:solidFill>
                  <a:srgbClr val="00B050"/>
                </a:solidFill>
              </a:rPr>
              <a:t>.</a:t>
            </a:r>
            <a:endParaRPr lang="en-US" sz="1600" dirty="0" smtClean="0">
              <a:solidFill>
                <a:srgbClr val="00B050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921" y="3842918"/>
            <a:ext cx="51231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2.Data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Security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en-US" dirty="0" smtClean="0"/>
              <a:t>1</a:t>
            </a:r>
            <a:r>
              <a:rPr lang="en-US" altLang="en-US" dirty="0"/>
              <a:t>. Keeps data safe from improper use.</a:t>
            </a:r>
            <a:endParaRPr lang="en-US" altLang="en-US" dirty="0"/>
          </a:p>
          <a:p>
            <a:pPr lvl="0"/>
            <a:r>
              <a:rPr lang="en-US" altLang="en-US" dirty="0" smtClean="0"/>
              <a:t>2</a:t>
            </a:r>
            <a:r>
              <a:rPr lang="en-US" altLang="en-US" dirty="0"/>
              <a:t>. </a:t>
            </a:r>
            <a:r>
              <a:rPr lang="en-US" altLang="en-US" dirty="0" smtClean="0"/>
              <a:t>Reduce security risks.</a:t>
            </a:r>
            <a:endParaRPr lang="en-US" altLang="en-US" dirty="0" smtClean="0"/>
          </a:p>
          <a:p>
            <a:pPr lvl="0"/>
            <a:r>
              <a:rPr lang="en-US" altLang="en-US" dirty="0" smtClean="0"/>
              <a:t>3</a:t>
            </a:r>
            <a:r>
              <a:rPr lang="en-US" altLang="en-US" dirty="0"/>
              <a:t>. Protects against cyberattacks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sz="1600" dirty="0">
                <a:solidFill>
                  <a:srgbClr val="00B050"/>
                </a:solidFill>
              </a:rPr>
              <a:t>Reference: OWASP (Open Web Application Security Project) Website.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872" y="895866"/>
            <a:ext cx="7070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sz="3600" b="1" dirty="0">
                <a:solidFill>
                  <a:srgbClr val="92D050"/>
                </a:solidFill>
              </a:rPr>
              <a:t>Benefits of Software Testing:</a:t>
            </a:r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" t="8190" r="9489" b="3670"/>
          <a:stretch>
            <a:fillRect/>
          </a:stretch>
        </p:blipFill>
        <p:spPr>
          <a:xfrm>
            <a:off x="5801918" y="1576168"/>
            <a:ext cx="6160169" cy="45334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4"/>
          <p:cNvGrpSpPr/>
          <p:nvPr/>
        </p:nvGrpSpPr>
        <p:grpSpPr>
          <a:xfrm>
            <a:off x="0" y="0"/>
            <a:ext cx="11737057" cy="711200"/>
            <a:chOff x="0" y="0"/>
            <a:chExt cx="12247809" cy="711200"/>
          </a:xfrm>
        </p:grpSpPr>
        <p:sp>
          <p:nvSpPr>
            <p:cNvPr id="20492" name="矩形 5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3" name="矩形 6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4" name="矩形 7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5" name="矩形 8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6" name="矩形 9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7" name="矩形 10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20483" name="组合 11"/>
          <p:cNvGrpSpPr/>
          <p:nvPr/>
        </p:nvGrpSpPr>
        <p:grpSpPr>
          <a:xfrm>
            <a:off x="1" y="6146800"/>
            <a:ext cx="11729450" cy="711200"/>
            <a:chOff x="0" y="0"/>
            <a:chExt cx="12239224" cy="711200"/>
          </a:xfrm>
        </p:grpSpPr>
        <p:sp>
          <p:nvSpPr>
            <p:cNvPr id="20486" name="矩形 12"/>
            <p:cNvSpPr/>
            <p:nvPr/>
          </p:nvSpPr>
          <p:spPr>
            <a:xfrm>
              <a:off x="1687131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87" name="矩形 13"/>
            <p:cNvSpPr/>
            <p:nvPr/>
          </p:nvSpPr>
          <p:spPr>
            <a:xfrm>
              <a:off x="1124754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88" name="矩形 14"/>
            <p:cNvSpPr/>
            <p:nvPr/>
          </p:nvSpPr>
          <p:spPr>
            <a:xfrm>
              <a:off x="562377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89" name="矩形 15"/>
            <p:cNvSpPr/>
            <p:nvPr/>
          </p:nvSpPr>
          <p:spPr>
            <a:xfrm>
              <a:off x="2249508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0" name="矩形 16"/>
            <p:cNvSpPr/>
            <p:nvPr/>
          </p:nvSpPr>
          <p:spPr>
            <a:xfrm>
              <a:off x="0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1" name="矩形 17"/>
            <p:cNvSpPr/>
            <p:nvPr/>
          </p:nvSpPr>
          <p:spPr>
            <a:xfrm>
              <a:off x="2811885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38955" y="1539561"/>
            <a:ext cx="624589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3.Early Defect Detection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Identifies </a:t>
            </a:r>
            <a:r>
              <a:rPr lang="en-US" dirty="0"/>
              <a:t>defects early, before they become complex.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Allows the development team to address issues </a:t>
            </a:r>
            <a:r>
              <a:rPr lang="en-US" dirty="0" smtClean="0"/>
              <a:t>during </a:t>
            </a:r>
            <a:r>
              <a:rPr lang="en-US" dirty="0" err="1" smtClean="0"/>
              <a:t>devevelopment</a:t>
            </a:r>
            <a:r>
              <a:rPr lang="en-US" dirty="0" smtClean="0"/>
              <a:t> process. </a:t>
            </a:r>
            <a:endParaRPr lang="en-US" dirty="0" smtClean="0"/>
          </a:p>
          <a:p>
            <a:pPr lvl="1"/>
            <a:r>
              <a:rPr lang="en-US" sz="1600" dirty="0" smtClean="0">
                <a:solidFill>
                  <a:srgbClr val="00B050"/>
                </a:solidFill>
              </a:rPr>
              <a:t>Reference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 err="1">
                <a:solidFill>
                  <a:srgbClr val="00B050"/>
                </a:solidFill>
              </a:rPr>
              <a:t>Atlassian</a:t>
            </a:r>
            <a:r>
              <a:rPr lang="en-US" sz="1600" dirty="0">
                <a:solidFill>
                  <a:srgbClr val="00B050"/>
                </a:solidFill>
              </a:rPr>
              <a:t> - Early Bug Detection</a:t>
            </a:r>
            <a:r>
              <a:rPr lang="en-US" dirty="0" smtClean="0"/>
              <a:t>.</a:t>
            </a:r>
            <a:endParaRPr lang="en-US" dirty="0" smtClean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r>
              <a:rPr lang="en-US" sz="2000" b="1" dirty="0" smtClean="0">
                <a:solidFill>
                  <a:srgbClr val="0070C0"/>
                </a:solidFill>
              </a:rPr>
              <a:t>4.Quality </a:t>
            </a:r>
            <a:r>
              <a:rPr lang="en-US" sz="2000" b="1" dirty="0">
                <a:solidFill>
                  <a:srgbClr val="0070C0"/>
                </a:solidFill>
              </a:rPr>
              <a:t>Product</a:t>
            </a:r>
            <a:endParaRPr lang="en-US" sz="2000" dirty="0">
              <a:solidFill>
                <a:srgbClr val="0070C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Increases the overall quality and reliability of the application.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ecurity</a:t>
            </a:r>
            <a:r>
              <a:rPr lang="en-US" dirty="0"/>
              <a:t>, performance, and functionality are </a:t>
            </a:r>
            <a:r>
              <a:rPr lang="en-US" dirty="0" smtClean="0"/>
              <a:t>priority.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91" y="1789207"/>
            <a:ext cx="4171690" cy="32555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组合 11"/>
          <p:cNvGrpSpPr/>
          <p:nvPr/>
        </p:nvGrpSpPr>
        <p:grpSpPr>
          <a:xfrm>
            <a:off x="0" y="6146800"/>
            <a:ext cx="12239625" cy="711200"/>
            <a:chOff x="0" y="0"/>
            <a:chExt cx="12239224" cy="711200"/>
          </a:xfrm>
        </p:grpSpPr>
        <p:sp>
          <p:nvSpPr>
            <p:cNvPr id="20486" name="矩形 12"/>
            <p:cNvSpPr/>
            <p:nvPr/>
          </p:nvSpPr>
          <p:spPr>
            <a:xfrm>
              <a:off x="1687131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87" name="矩形 13"/>
            <p:cNvSpPr/>
            <p:nvPr/>
          </p:nvSpPr>
          <p:spPr>
            <a:xfrm>
              <a:off x="1124754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88" name="矩形 14"/>
            <p:cNvSpPr/>
            <p:nvPr/>
          </p:nvSpPr>
          <p:spPr>
            <a:xfrm>
              <a:off x="562377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89" name="矩形 15"/>
            <p:cNvSpPr/>
            <p:nvPr/>
          </p:nvSpPr>
          <p:spPr>
            <a:xfrm>
              <a:off x="2249508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0" name="矩形 16"/>
            <p:cNvSpPr/>
            <p:nvPr/>
          </p:nvSpPr>
          <p:spPr>
            <a:xfrm>
              <a:off x="0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1" name="矩形 17"/>
            <p:cNvSpPr/>
            <p:nvPr/>
          </p:nvSpPr>
          <p:spPr>
            <a:xfrm>
              <a:off x="2811885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20485" name="文本框 14"/>
          <p:cNvSpPr/>
          <p:nvPr/>
        </p:nvSpPr>
        <p:spPr>
          <a:xfrm>
            <a:off x="4921250" y="3784600"/>
            <a:ext cx="18473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endParaRPr lang="zh-CN" altLang="en-US" sz="24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5123" y="890674"/>
            <a:ext cx="1019917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sz="2000" b="1" dirty="0" smtClean="0">
                <a:solidFill>
                  <a:srgbClr val="0070C0"/>
                </a:solidFill>
              </a:rPr>
              <a:t>5.Cost-Effective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0" lvl="1"/>
            <a:r>
              <a:rPr lang="en-US" dirty="0"/>
              <a:t> </a:t>
            </a:r>
            <a:r>
              <a:rPr lang="en-US" dirty="0" smtClean="0"/>
              <a:t>      1. Reduces time and costs in the long run.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2. Fixing </a:t>
            </a:r>
            <a:r>
              <a:rPr lang="en-US" dirty="0"/>
              <a:t>errors during the design stage is 100 times cheaper than post-release fixes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Reference: IBM’s Cost of Defects Study (IBM Systems </a:t>
            </a:r>
            <a:r>
              <a:rPr lang="en-US" sz="1600" dirty="0" smtClean="0">
                <a:solidFill>
                  <a:srgbClr val="00B050"/>
                </a:solidFill>
              </a:rPr>
              <a:t>Sciences Institute).</a:t>
            </a:r>
            <a:endParaRPr lang="en-US" sz="1600" dirty="0" smtClean="0">
              <a:solidFill>
                <a:srgbClr val="00B05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endParaRPr lang="en-US" sz="1600" dirty="0" smtClean="0">
              <a:solidFill>
                <a:srgbClr val="00B050"/>
              </a:solidFill>
            </a:endParaRPr>
          </a:p>
          <a:p>
            <a:pPr lvl="0"/>
            <a:r>
              <a:rPr lang="en-US" altLang="en-US" sz="2000" b="1" dirty="0">
                <a:solidFill>
                  <a:srgbClr val="0070C0"/>
                </a:solidFill>
              </a:rPr>
              <a:t>6. Low Failure Rate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1"/>
            <a:r>
              <a:rPr lang="en-US" altLang="en-US" dirty="0" smtClean="0"/>
              <a:t>1. Finds </a:t>
            </a:r>
            <a:r>
              <a:rPr lang="en-US" altLang="en-US" dirty="0"/>
              <a:t>issues to improve stability.</a:t>
            </a:r>
            <a:endParaRPr lang="en-US" altLang="en-US" dirty="0"/>
          </a:p>
          <a:p>
            <a:pPr lvl="1"/>
            <a:r>
              <a:rPr lang="en-US" altLang="en-US" dirty="0" smtClean="0"/>
              <a:t>2. Stress </a:t>
            </a:r>
            <a:r>
              <a:rPr lang="en-US" altLang="en-US" dirty="0"/>
              <a:t>testing checks </a:t>
            </a:r>
            <a:r>
              <a:rPr lang="en-US" altLang="en-US" dirty="0" smtClean="0"/>
              <a:t>reliability.</a:t>
            </a:r>
            <a:endParaRPr lang="en-US" altLang="en-US" dirty="0"/>
          </a:p>
          <a:p>
            <a:pPr lvl="1"/>
            <a:r>
              <a:rPr lang="en-US" altLang="en-US" dirty="0" smtClean="0"/>
              <a:t>3. Makes </a:t>
            </a:r>
            <a:r>
              <a:rPr lang="en-US" altLang="en-US" dirty="0"/>
              <a:t>the product more stable and dependable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pPr lvl="1"/>
            <a:endParaRPr lang="en-US" altLang="en-US" dirty="0">
              <a:solidFill>
                <a:srgbClr val="0070C0"/>
              </a:solidFill>
            </a:endParaRPr>
          </a:p>
          <a:p>
            <a:pPr lvl="0"/>
            <a:r>
              <a:rPr lang="en-US" altLang="en-US" sz="2000" b="1" dirty="0">
                <a:solidFill>
                  <a:srgbClr val="0070C0"/>
                </a:solidFill>
              </a:rPr>
              <a:t>7. Customer 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Satisfaction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1"/>
            <a:r>
              <a:rPr lang="en-US" altLang="en-US" dirty="0" smtClean="0"/>
              <a:t>1. Gives a </a:t>
            </a:r>
            <a:r>
              <a:rPr lang="en-US" altLang="en-US" dirty="0"/>
              <a:t>bug-free experience.</a:t>
            </a:r>
            <a:endParaRPr lang="en-US" altLang="en-US" dirty="0"/>
          </a:p>
          <a:p>
            <a:pPr lvl="1"/>
            <a:r>
              <a:rPr lang="en-US" altLang="en-US" dirty="0" smtClean="0"/>
              <a:t>2. Builds </a:t>
            </a:r>
            <a:r>
              <a:rPr lang="en-US" altLang="en-US" dirty="0"/>
              <a:t>trust and keeps customers </a:t>
            </a:r>
            <a:r>
              <a:rPr lang="en-US" altLang="en-US" dirty="0" smtClean="0"/>
              <a:t>happy.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202" y="2377440"/>
            <a:ext cx="2916456" cy="29403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4"/>
          <p:cNvGrpSpPr/>
          <p:nvPr/>
        </p:nvGrpSpPr>
        <p:grpSpPr>
          <a:xfrm>
            <a:off x="0" y="0"/>
            <a:ext cx="12247563" cy="711200"/>
            <a:chOff x="0" y="0"/>
            <a:chExt cx="12247809" cy="711200"/>
          </a:xfrm>
        </p:grpSpPr>
        <p:sp>
          <p:nvSpPr>
            <p:cNvPr id="20492" name="矩形 5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3" name="矩形 6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4" name="矩形 7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5" name="矩形 8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6" name="矩形 9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7" name="矩形 10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20483" name="组合 11"/>
          <p:cNvGrpSpPr/>
          <p:nvPr/>
        </p:nvGrpSpPr>
        <p:grpSpPr>
          <a:xfrm>
            <a:off x="0" y="6146800"/>
            <a:ext cx="12239625" cy="711200"/>
            <a:chOff x="0" y="0"/>
            <a:chExt cx="12239224" cy="711200"/>
          </a:xfrm>
        </p:grpSpPr>
        <p:sp>
          <p:nvSpPr>
            <p:cNvPr id="20486" name="矩形 12"/>
            <p:cNvSpPr/>
            <p:nvPr/>
          </p:nvSpPr>
          <p:spPr>
            <a:xfrm>
              <a:off x="1687131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87" name="矩形 13"/>
            <p:cNvSpPr/>
            <p:nvPr/>
          </p:nvSpPr>
          <p:spPr>
            <a:xfrm>
              <a:off x="1124754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88" name="矩形 14"/>
            <p:cNvSpPr/>
            <p:nvPr/>
          </p:nvSpPr>
          <p:spPr>
            <a:xfrm>
              <a:off x="562377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89" name="矩形 15"/>
            <p:cNvSpPr/>
            <p:nvPr/>
          </p:nvSpPr>
          <p:spPr>
            <a:xfrm>
              <a:off x="2249508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0" name="矩形 16"/>
            <p:cNvSpPr/>
            <p:nvPr/>
          </p:nvSpPr>
          <p:spPr>
            <a:xfrm>
              <a:off x="0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0491" name="矩形 17"/>
            <p:cNvSpPr/>
            <p:nvPr/>
          </p:nvSpPr>
          <p:spPr>
            <a:xfrm>
              <a:off x="2811885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20484" name="文本框 1"/>
          <p:cNvSpPr/>
          <p:nvPr/>
        </p:nvSpPr>
        <p:spPr>
          <a:xfrm>
            <a:off x="2241550" y="2692400"/>
            <a:ext cx="74644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THANKS FOR YOUR LISTENING</a:t>
            </a:r>
            <a:endParaRPr lang="zh-CN" altLang="en-US" sz="40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</p:txBody>
      </p:sp>
      <p:sp>
        <p:nvSpPr>
          <p:cNvPr id="20485" name="文本框 14"/>
          <p:cNvSpPr/>
          <p:nvPr/>
        </p:nvSpPr>
        <p:spPr>
          <a:xfrm>
            <a:off x="4921250" y="3784600"/>
            <a:ext cx="1554163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2014.12.14</a:t>
            </a:r>
            <a:endParaRPr lang="zh-CN" altLang="en-US" sz="24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2475</Words>
  <Application>WPS Presentation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 Light</vt:lpstr>
      <vt:lpstr>Wingdings</vt:lpstr>
      <vt:lpstr>Microsoft YaHei</vt:lpstr>
      <vt:lpstr>Arial Unicode MS</vt:lpstr>
      <vt:lpstr>Office Theme</vt:lpstr>
      <vt:lpstr>PowerPoint 演示文稿</vt:lpstr>
      <vt:lpstr>What is Software?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HAFIZA LAIBA SHAHZAD</cp:lastModifiedBy>
  <cp:revision>60</cp:revision>
  <dcterms:created xsi:type="dcterms:W3CDTF">2014-12-14T05:50:00Z</dcterms:created>
  <dcterms:modified xsi:type="dcterms:W3CDTF">2025-01-12T16:42:15Z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1033-12.2.0.19307</vt:lpwstr>
  </property>
  <property fmtid="{D5CDD505-2E9C-101B-9397-08002B2CF9AE}" pid="3" name="name">
    <vt:lpwstr>W4V0MbspnD79384.ppt</vt:lpwstr>
  </property>
  <property fmtid="{D5CDD505-2E9C-101B-9397-08002B2CF9AE}" pid="4" name="fileid">
    <vt:lpwstr>521592</vt:lpwstr>
  </property>
  <property fmtid="{D5CDD505-2E9C-101B-9397-08002B2CF9AE}" pid="5" name="ICV">
    <vt:lpwstr>E0921C7041D349F7A5DB8A7E221EE647_12</vt:lpwstr>
  </property>
</Properties>
</file>