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95" r:id="rId4"/>
    <p:sldId id="260" r:id="rId5"/>
    <p:sldId id="296" r:id="rId6"/>
    <p:sldId id="259" r:id="rId7"/>
    <p:sldId id="276" r:id="rId8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4F207"/>
    <a:srgbClr val="F1FC72"/>
    <a:srgbClr val="A7CDA4"/>
    <a:srgbClr val="F1B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2155"/>
        <p:guide pos="3800"/>
      </p:guideLst>
    </p:cSldViewPr>
  </p:slide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50" name="组合 19"/>
          <p:cNvGrpSpPr/>
          <p:nvPr/>
        </p:nvGrpSpPr>
        <p:grpSpPr>
          <a:xfrm>
            <a:off x="0" y="0"/>
            <a:ext cx="12247563" cy="711200"/>
            <a:chOff x="0" y="0"/>
            <a:chExt cx="12247809" cy="711200"/>
          </a:xfrm>
        </p:grpSpPr>
        <p:sp>
          <p:nvSpPr>
            <p:cNvPr id="2066" name="矩形 6"/>
            <p:cNvSpPr/>
            <p:nvPr/>
          </p:nvSpPr>
          <p:spPr>
            <a:xfrm>
              <a:off x="11114470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67" name="矩形 7"/>
            <p:cNvSpPr/>
            <p:nvPr/>
          </p:nvSpPr>
          <p:spPr>
            <a:xfrm>
              <a:off x="10552093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68" name="矩形 8"/>
            <p:cNvSpPr/>
            <p:nvPr/>
          </p:nvSpPr>
          <p:spPr>
            <a:xfrm>
              <a:off x="9989716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69" name="矩形 9"/>
            <p:cNvSpPr/>
            <p:nvPr/>
          </p:nvSpPr>
          <p:spPr>
            <a:xfrm>
              <a:off x="11676847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70" name="矩形 10"/>
            <p:cNvSpPr/>
            <p:nvPr/>
          </p:nvSpPr>
          <p:spPr>
            <a:xfrm>
              <a:off x="9427339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71" name="矩形 11"/>
            <p:cNvSpPr/>
            <p:nvPr/>
          </p:nvSpPr>
          <p:spPr>
            <a:xfrm>
              <a:off x="0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grpSp>
        <p:nvGrpSpPr>
          <p:cNvPr id="2051" name="组合 20"/>
          <p:cNvGrpSpPr/>
          <p:nvPr/>
        </p:nvGrpSpPr>
        <p:grpSpPr>
          <a:xfrm>
            <a:off x="0" y="6146800"/>
            <a:ext cx="12239625" cy="711200"/>
            <a:chOff x="0" y="0"/>
            <a:chExt cx="12239224" cy="711200"/>
          </a:xfrm>
        </p:grpSpPr>
        <p:sp>
          <p:nvSpPr>
            <p:cNvPr id="2060" name="矩形 12"/>
            <p:cNvSpPr/>
            <p:nvPr/>
          </p:nvSpPr>
          <p:spPr>
            <a:xfrm>
              <a:off x="1687131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61" name="矩形 13"/>
            <p:cNvSpPr/>
            <p:nvPr/>
          </p:nvSpPr>
          <p:spPr>
            <a:xfrm>
              <a:off x="1124754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62" name="矩形 14"/>
            <p:cNvSpPr/>
            <p:nvPr/>
          </p:nvSpPr>
          <p:spPr>
            <a:xfrm>
              <a:off x="562377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63" name="矩形 15"/>
            <p:cNvSpPr/>
            <p:nvPr/>
          </p:nvSpPr>
          <p:spPr>
            <a:xfrm>
              <a:off x="2249508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64" name="矩形 16"/>
            <p:cNvSpPr/>
            <p:nvPr/>
          </p:nvSpPr>
          <p:spPr>
            <a:xfrm>
              <a:off x="0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65" name="矩形 18"/>
            <p:cNvSpPr/>
            <p:nvPr/>
          </p:nvSpPr>
          <p:spPr>
            <a:xfrm>
              <a:off x="2811885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sp>
        <p:nvSpPr>
          <p:cNvPr id="2052" name="矩形 5"/>
          <p:cNvSpPr/>
          <p:nvPr/>
        </p:nvSpPr>
        <p:spPr>
          <a:xfrm>
            <a:off x="11114088" y="0"/>
            <a:ext cx="571500" cy="6858000"/>
          </a:xfrm>
          <a:prstGeom prst="rect">
            <a:avLst/>
          </a:prstGeom>
          <a:solidFill>
            <a:srgbClr val="F9D2DC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zh-CN" dirty="0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053" name="矩形 6"/>
          <p:cNvSpPr/>
          <p:nvPr/>
        </p:nvSpPr>
        <p:spPr>
          <a:xfrm>
            <a:off x="10552113" y="0"/>
            <a:ext cx="569912" cy="6858000"/>
          </a:xfrm>
          <a:prstGeom prst="rect">
            <a:avLst/>
          </a:prstGeom>
          <a:solidFill>
            <a:srgbClr val="BFE6BC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zh-CN" dirty="0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054" name="矩形 7"/>
          <p:cNvSpPr/>
          <p:nvPr/>
        </p:nvSpPr>
        <p:spPr>
          <a:xfrm>
            <a:off x="9990138" y="0"/>
            <a:ext cx="569912" cy="6858000"/>
          </a:xfrm>
          <a:prstGeom prst="rect">
            <a:avLst/>
          </a:prstGeom>
          <a:solidFill>
            <a:srgbClr val="D7CAD9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zh-CN" dirty="0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055" name="矩形 8"/>
          <p:cNvSpPr/>
          <p:nvPr/>
        </p:nvSpPr>
        <p:spPr>
          <a:xfrm>
            <a:off x="11677650" y="0"/>
            <a:ext cx="569913" cy="6858000"/>
          </a:xfrm>
          <a:prstGeom prst="rect">
            <a:avLst/>
          </a:prstGeom>
          <a:solidFill>
            <a:srgbClr val="F5F5C1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zh-CN" dirty="0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056" name="矩形 9"/>
          <p:cNvSpPr/>
          <p:nvPr/>
        </p:nvSpPr>
        <p:spPr>
          <a:xfrm>
            <a:off x="9426575" y="0"/>
            <a:ext cx="571500" cy="6858000"/>
          </a:xfrm>
          <a:prstGeom prst="rect">
            <a:avLst/>
          </a:prstGeom>
          <a:solidFill>
            <a:srgbClr val="BAE3F8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zh-CN" dirty="0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057" name="矩形 10"/>
          <p:cNvSpPr/>
          <p:nvPr/>
        </p:nvSpPr>
        <p:spPr>
          <a:xfrm>
            <a:off x="0" y="0"/>
            <a:ext cx="9426575" cy="6858000"/>
          </a:xfrm>
          <a:prstGeom prst="rect">
            <a:avLst/>
          </a:prstGeom>
          <a:solidFill>
            <a:srgbClr val="EDF7FD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zh-CN" dirty="0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058" name="文本框 12"/>
          <p:cNvSpPr/>
          <p:nvPr/>
        </p:nvSpPr>
        <p:spPr>
          <a:xfrm>
            <a:off x="617538" y="2227263"/>
            <a:ext cx="8362950" cy="922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5400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Microsoft YaHei Light" panose="020B0502040204020203" pitchFamily="34" charset="-122"/>
              </a:rPr>
              <a:t>SOFTWARE ENGINEERING</a:t>
            </a:r>
            <a:endParaRPr lang="en-US" altLang="zh-CN" sz="5400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Microsoft YaHei Light" panose="020B0502040204020203" pitchFamily="34" charset="-122"/>
            </a:endParaRPr>
          </a:p>
        </p:txBody>
      </p:sp>
      <p:sp>
        <p:nvSpPr>
          <p:cNvPr id="2059" name="文本框 13"/>
          <p:cNvSpPr/>
          <p:nvPr/>
        </p:nvSpPr>
        <p:spPr>
          <a:xfrm>
            <a:off x="642938" y="3322638"/>
            <a:ext cx="7141210" cy="25533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 eaLnBrk="1" hangingPunct="1">
              <a:buFont typeface="Wingdings" panose="05000000000000000000" charset="0"/>
              <a:buChar char="ü"/>
            </a:pPr>
            <a:r>
              <a:rPr lang="en-US" altLang="zh-CN" sz="3200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Microsoft YaHei Light" panose="020B0502040204020203" pitchFamily="34" charset="-122"/>
              </a:rPr>
              <a:t>PRESENTED BY</a:t>
            </a:r>
            <a:endParaRPr lang="en-US" altLang="zh-CN" sz="3200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Microsoft YaHei Light" panose="020B0502040204020203" pitchFamily="34" charset="-122"/>
            </a:endParaRPr>
          </a:p>
          <a:p>
            <a:pPr eaLnBrk="1" hangingPunct="1">
              <a:buFont typeface="Wingdings" panose="05000000000000000000" charset="0"/>
            </a:pPr>
            <a:r>
              <a:rPr lang="en-US" altLang="zh-CN" sz="3200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Microsoft YaHei Light" panose="020B0502040204020203" pitchFamily="34" charset="-122"/>
              </a:rPr>
              <a:t>               Hafiza Laiba   F2023266320</a:t>
            </a:r>
            <a:endParaRPr lang="en-US" altLang="zh-CN" sz="3200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Microsoft YaHei Light" panose="020B0502040204020203" pitchFamily="34" charset="-122"/>
            </a:endParaRPr>
          </a:p>
          <a:p>
            <a:pPr eaLnBrk="1" hangingPunct="1"/>
            <a:r>
              <a:rPr lang="en-US" altLang="zh-CN" sz="3200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Microsoft YaHei Light" panose="020B0502040204020203" pitchFamily="34" charset="-122"/>
              </a:rPr>
              <a:t>               laiba M.Ishaq  F2023266330</a:t>
            </a:r>
            <a:endParaRPr lang="en-US" altLang="zh-CN" sz="3200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Microsoft YaHei Light" panose="020B0502040204020203" pitchFamily="34" charset="-122"/>
            </a:endParaRPr>
          </a:p>
          <a:p>
            <a:pPr eaLnBrk="1" hangingPunct="1"/>
            <a:r>
              <a:rPr lang="en-US" altLang="zh-CN" sz="3200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Microsoft YaHei Light" panose="020B0502040204020203" pitchFamily="34" charset="-122"/>
              </a:rPr>
              <a:t>               Afra Fatima     F2023266176</a:t>
            </a:r>
            <a:endParaRPr lang="en-US" altLang="zh-CN" sz="3200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Microsoft YaHei Light" panose="020B0502040204020203" pitchFamily="34" charset="-122"/>
            </a:endParaRPr>
          </a:p>
          <a:p>
            <a:pPr eaLnBrk="1" hangingPunct="1"/>
            <a:r>
              <a:rPr lang="en-US" altLang="zh-CN" sz="3200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Microsoft YaHei Light" panose="020B0502040204020203" pitchFamily="34" charset="-122"/>
              </a:rPr>
              <a:t>               Mavia hanif     F2023266779</a:t>
            </a:r>
            <a:endParaRPr lang="en-US" altLang="zh-CN" sz="3200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Microsoft YaHe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71830"/>
            <a:ext cx="11353800" cy="1019175"/>
          </a:xfrm>
        </p:spPr>
        <p:txBody>
          <a:bodyPr/>
          <a:p>
            <a:pPr marL="685800" indent="-685800">
              <a:buFont typeface="Wingdings" panose="05000000000000000000" charset="0"/>
              <a:buChar char="ü"/>
            </a:pPr>
            <a:r>
              <a:rPr lang="en-US" sz="3600" b="1">
                <a:solidFill>
                  <a:srgbClr val="F1B9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 is Software?</a:t>
            </a:r>
            <a:endParaRPr lang="en-US" sz="3600" b="1">
              <a:solidFill>
                <a:srgbClr val="F1B9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35" y="1825625"/>
            <a:ext cx="11238865" cy="4351655"/>
          </a:xfrm>
        </p:spPr>
        <p:txBody>
          <a:bodyPr/>
          <a:p>
            <a:pPr algn="ctr"/>
            <a:r>
              <a:rPr lang="en-US" b="1">
                <a:solidFill>
                  <a:srgbClr val="A7CDA4"/>
                </a:solidFill>
              </a:rPr>
              <a:t>Software is basically a set of intrustions or commands that tells a computer what to do.</a:t>
            </a:r>
            <a:endParaRPr lang="en-US" b="1">
              <a:solidFill>
                <a:srgbClr val="A7CDA4"/>
              </a:solidFill>
            </a:endParaRPr>
          </a:p>
          <a:p>
            <a:pPr algn="ctr"/>
            <a:endParaRPr lang="en-US" b="1">
              <a:solidFill>
                <a:srgbClr val="A7CDA4"/>
              </a:solidFill>
            </a:endParaRPr>
          </a:p>
          <a:p>
            <a:pPr algn="ctr"/>
            <a:endParaRPr lang="en-US" b="1">
              <a:solidFill>
                <a:srgbClr val="002060"/>
              </a:solidFill>
            </a:endParaRPr>
          </a:p>
          <a:p>
            <a:pPr algn="ctr"/>
            <a:endParaRPr lang="en-US" b="1">
              <a:solidFill>
                <a:srgbClr val="002060"/>
              </a:solidFill>
            </a:endParaRPr>
          </a:p>
          <a:p>
            <a:pPr algn="ctr"/>
            <a:r>
              <a:rPr lang="en-US" b="1">
                <a:solidFill>
                  <a:srgbClr val="002060"/>
                </a:solidFill>
              </a:rPr>
              <a:t>                             </a:t>
            </a:r>
            <a:endParaRPr lang="en-US" b="1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grpSp>
        <p:nvGrpSpPr>
          <p:cNvPr id="3075" name="组合 13"/>
          <p:cNvGrpSpPr/>
          <p:nvPr/>
        </p:nvGrpSpPr>
        <p:grpSpPr>
          <a:xfrm>
            <a:off x="0" y="6154738"/>
            <a:ext cx="12239625" cy="711200"/>
            <a:chOff x="0" y="0"/>
            <a:chExt cx="12239224" cy="711200"/>
          </a:xfrm>
        </p:grpSpPr>
        <p:sp>
          <p:nvSpPr>
            <p:cNvPr id="3078" name="矩形 14"/>
            <p:cNvSpPr/>
            <p:nvPr/>
          </p:nvSpPr>
          <p:spPr>
            <a:xfrm>
              <a:off x="1687131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3079" name="矩形 15"/>
            <p:cNvSpPr/>
            <p:nvPr/>
          </p:nvSpPr>
          <p:spPr>
            <a:xfrm>
              <a:off x="1124754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3080" name="矩形 16"/>
            <p:cNvSpPr/>
            <p:nvPr/>
          </p:nvSpPr>
          <p:spPr>
            <a:xfrm>
              <a:off x="562377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3081" name="矩形 17"/>
            <p:cNvSpPr/>
            <p:nvPr/>
          </p:nvSpPr>
          <p:spPr>
            <a:xfrm>
              <a:off x="2249508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3082" name="矩形 18"/>
            <p:cNvSpPr/>
            <p:nvPr/>
          </p:nvSpPr>
          <p:spPr>
            <a:xfrm>
              <a:off x="0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3083" name="矩形 19"/>
            <p:cNvSpPr/>
            <p:nvPr/>
          </p:nvSpPr>
          <p:spPr>
            <a:xfrm>
              <a:off x="2811885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grpSp>
        <p:nvGrpSpPr>
          <p:cNvPr id="4098" name="组合 4"/>
          <p:cNvGrpSpPr/>
          <p:nvPr/>
        </p:nvGrpSpPr>
        <p:grpSpPr>
          <a:xfrm>
            <a:off x="-44450" y="-64135"/>
            <a:ext cx="12247563" cy="711200"/>
            <a:chOff x="0" y="0"/>
            <a:chExt cx="12247809" cy="711200"/>
          </a:xfrm>
        </p:grpSpPr>
        <p:sp>
          <p:nvSpPr>
            <p:cNvPr id="4122" name="矩形 5"/>
            <p:cNvSpPr/>
            <p:nvPr/>
          </p:nvSpPr>
          <p:spPr>
            <a:xfrm>
              <a:off x="11114470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3" name="矩形 6"/>
            <p:cNvSpPr/>
            <p:nvPr/>
          </p:nvSpPr>
          <p:spPr>
            <a:xfrm>
              <a:off x="10552093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4" name="矩形 7"/>
            <p:cNvSpPr/>
            <p:nvPr/>
          </p:nvSpPr>
          <p:spPr>
            <a:xfrm>
              <a:off x="9989716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5" name="矩形 8"/>
            <p:cNvSpPr/>
            <p:nvPr/>
          </p:nvSpPr>
          <p:spPr>
            <a:xfrm>
              <a:off x="11676847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6" name="矩形 9"/>
            <p:cNvSpPr/>
            <p:nvPr/>
          </p:nvSpPr>
          <p:spPr>
            <a:xfrm>
              <a:off x="9427339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7" name="矩形 10"/>
            <p:cNvSpPr/>
            <p:nvPr/>
          </p:nvSpPr>
          <p:spPr>
            <a:xfrm>
              <a:off x="0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pic>
        <p:nvPicPr>
          <p:cNvPr id="5" name="Picture 4" descr="H2x1_NSwitchDS_Calculator_image1600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94430"/>
            <a:ext cx="3164840" cy="2314575"/>
          </a:xfrm>
          <a:prstGeom prst="rect">
            <a:avLst/>
          </a:prstGeom>
        </p:spPr>
      </p:pic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065" y="3968750"/>
            <a:ext cx="2857500" cy="1600200"/>
          </a:xfrm>
          <a:prstGeom prst="rect">
            <a:avLst/>
          </a:prstGeom>
        </p:spPr>
      </p:pic>
      <p:pic>
        <p:nvPicPr>
          <p:cNvPr id="7" name="Picture 6" descr="unnam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0" y="3898900"/>
            <a:ext cx="3175000" cy="1670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8" name="组合 4"/>
          <p:cNvGrpSpPr/>
          <p:nvPr/>
        </p:nvGrpSpPr>
        <p:grpSpPr>
          <a:xfrm>
            <a:off x="0" y="0"/>
            <a:ext cx="12247563" cy="711200"/>
            <a:chOff x="0" y="0"/>
            <a:chExt cx="12247809" cy="711200"/>
          </a:xfrm>
        </p:grpSpPr>
        <p:sp>
          <p:nvSpPr>
            <p:cNvPr id="4122" name="矩形 5"/>
            <p:cNvSpPr/>
            <p:nvPr/>
          </p:nvSpPr>
          <p:spPr>
            <a:xfrm>
              <a:off x="11114470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3" name="矩形 6"/>
            <p:cNvSpPr/>
            <p:nvPr/>
          </p:nvSpPr>
          <p:spPr>
            <a:xfrm>
              <a:off x="10552093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4" name="矩形 7"/>
            <p:cNvSpPr/>
            <p:nvPr/>
          </p:nvSpPr>
          <p:spPr>
            <a:xfrm>
              <a:off x="9989716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5" name="矩形 8"/>
            <p:cNvSpPr/>
            <p:nvPr/>
          </p:nvSpPr>
          <p:spPr>
            <a:xfrm>
              <a:off x="11676847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6" name="矩形 9"/>
            <p:cNvSpPr/>
            <p:nvPr/>
          </p:nvSpPr>
          <p:spPr>
            <a:xfrm>
              <a:off x="9427339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7" name="矩形 10"/>
            <p:cNvSpPr/>
            <p:nvPr/>
          </p:nvSpPr>
          <p:spPr>
            <a:xfrm>
              <a:off x="0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grpSp>
        <p:nvGrpSpPr>
          <p:cNvPr id="4099" name="组合 11"/>
          <p:cNvGrpSpPr/>
          <p:nvPr/>
        </p:nvGrpSpPr>
        <p:grpSpPr>
          <a:xfrm>
            <a:off x="0" y="6146800"/>
            <a:ext cx="12239625" cy="711200"/>
            <a:chOff x="0" y="0"/>
            <a:chExt cx="12239224" cy="711200"/>
          </a:xfrm>
        </p:grpSpPr>
        <p:sp>
          <p:nvSpPr>
            <p:cNvPr id="4116" name="矩形 12"/>
            <p:cNvSpPr/>
            <p:nvPr/>
          </p:nvSpPr>
          <p:spPr>
            <a:xfrm>
              <a:off x="1687131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17" name="矩形 13"/>
            <p:cNvSpPr/>
            <p:nvPr/>
          </p:nvSpPr>
          <p:spPr>
            <a:xfrm>
              <a:off x="1124754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18" name="矩形 14"/>
            <p:cNvSpPr/>
            <p:nvPr/>
          </p:nvSpPr>
          <p:spPr>
            <a:xfrm>
              <a:off x="562377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19" name="矩形 15"/>
            <p:cNvSpPr/>
            <p:nvPr/>
          </p:nvSpPr>
          <p:spPr>
            <a:xfrm>
              <a:off x="2249508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0" name="矩形 16"/>
            <p:cNvSpPr/>
            <p:nvPr/>
          </p:nvSpPr>
          <p:spPr>
            <a:xfrm>
              <a:off x="0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1" name="矩形 17"/>
            <p:cNvSpPr/>
            <p:nvPr/>
          </p:nvSpPr>
          <p:spPr>
            <a:xfrm>
              <a:off x="2811885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sp>
        <p:nvSpPr>
          <p:cNvPr id="4103" name="Rectangle 3"/>
          <p:cNvSpPr/>
          <p:nvPr/>
        </p:nvSpPr>
        <p:spPr>
          <a:xfrm>
            <a:off x="6269038" y="3209925"/>
            <a:ext cx="5149850" cy="635000"/>
          </a:xfrm>
          <a:custGeom>
            <a:avLst/>
            <a:gdLst>
              <a:gd name="txL" fmla="*/ 0 w 5149850"/>
              <a:gd name="txT" fmla="*/ 0 h 635000"/>
              <a:gd name="txR" fmla="*/ 5149850 w 5149850"/>
              <a:gd name="txB" fmla="*/ 635000 h 635000"/>
            </a:gdLst>
            <a:ahLst/>
            <a:cxnLst>
              <a:cxn ang="0">
                <a:pos x="0" y="0"/>
              </a:cxn>
              <a:cxn ang="0">
                <a:pos x="5149850" y="0"/>
              </a:cxn>
              <a:cxn ang="0">
                <a:pos x="5149850" y="635000"/>
              </a:cxn>
              <a:cxn ang="0">
                <a:pos x="9525" y="635000"/>
              </a:cxn>
              <a:cxn ang="0">
                <a:pos x="0" y="0"/>
              </a:cxn>
            </a:cxnLst>
            <a:rect l="txL" t="txT" r="txR" b="txB"/>
            <a:pathLst>
              <a:path w="5149850" h="635000">
                <a:moveTo>
                  <a:pt x="0" y="0"/>
                </a:moveTo>
                <a:lnTo>
                  <a:pt x="5149850" y="0"/>
                </a:lnTo>
                <a:lnTo>
                  <a:pt x="5149850" y="635000"/>
                </a:lnTo>
                <a:lnTo>
                  <a:pt x="9525" y="635000"/>
                </a:lnTo>
                <a:cubicBezTo>
                  <a:pt x="180975" y="299508"/>
                  <a:pt x="191352" y="357954"/>
                  <a:pt x="0" y="0"/>
                </a:cubicBezTo>
                <a:close/>
              </a:path>
            </a:pathLst>
          </a:custGeom>
          <a:solidFill>
            <a:srgbClr val="FFFFFF">
              <a:alpha val="69019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108" name="Rectangle 3"/>
          <p:cNvSpPr/>
          <p:nvPr/>
        </p:nvSpPr>
        <p:spPr>
          <a:xfrm>
            <a:off x="6265863" y="4067175"/>
            <a:ext cx="5149850" cy="635000"/>
          </a:xfrm>
          <a:custGeom>
            <a:avLst/>
            <a:gdLst>
              <a:gd name="txL" fmla="*/ 0 w 5149850"/>
              <a:gd name="txT" fmla="*/ 0 h 635000"/>
              <a:gd name="txR" fmla="*/ 5149850 w 5149850"/>
              <a:gd name="txB" fmla="*/ 635000 h 635000"/>
            </a:gdLst>
            <a:ahLst/>
            <a:cxnLst>
              <a:cxn ang="0">
                <a:pos x="0" y="0"/>
              </a:cxn>
              <a:cxn ang="0">
                <a:pos x="5149850" y="0"/>
              </a:cxn>
              <a:cxn ang="0">
                <a:pos x="5149850" y="635000"/>
              </a:cxn>
              <a:cxn ang="0">
                <a:pos x="9525" y="635000"/>
              </a:cxn>
              <a:cxn ang="0">
                <a:pos x="0" y="0"/>
              </a:cxn>
            </a:cxnLst>
            <a:rect l="txL" t="txT" r="txR" b="txB"/>
            <a:pathLst>
              <a:path w="5149850" h="635000">
                <a:moveTo>
                  <a:pt x="0" y="0"/>
                </a:moveTo>
                <a:lnTo>
                  <a:pt x="5149850" y="0"/>
                </a:lnTo>
                <a:lnTo>
                  <a:pt x="5149850" y="635000"/>
                </a:lnTo>
                <a:lnTo>
                  <a:pt x="9525" y="635000"/>
                </a:lnTo>
                <a:cubicBezTo>
                  <a:pt x="180975" y="299508"/>
                  <a:pt x="191352" y="357954"/>
                  <a:pt x="0" y="0"/>
                </a:cubicBezTo>
                <a:close/>
              </a:path>
            </a:pathLst>
          </a:custGeom>
          <a:solidFill>
            <a:srgbClr val="FFFFFF">
              <a:alpha val="69019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109" name="Text Box 15"/>
          <p:cNvSpPr/>
          <p:nvPr/>
        </p:nvSpPr>
        <p:spPr>
          <a:xfrm>
            <a:off x="635" y="711835"/>
            <a:ext cx="12191365" cy="541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Microsoft YaHei Light" panose="020B0502040204020203" pitchFamily="34" charset="-122"/>
              </a:rPr>
              <a:t>Please click to edit text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4115" name="文本框 2"/>
          <p:cNvSpPr/>
          <p:nvPr/>
        </p:nvSpPr>
        <p:spPr>
          <a:xfrm>
            <a:off x="246380" y="1216025"/>
            <a:ext cx="11553825" cy="50253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noAutofit/>
          </a:bodyPr>
          <a:p>
            <a:pPr marL="571500" indent="-571500" algn="l" eaLnBrk="1" hangingPunct="1">
              <a:buFont typeface="Wingdings" panose="05000000000000000000" charset="0"/>
              <a:buChar char="ü"/>
            </a:pPr>
            <a:r>
              <a:rPr lang="en-US" altLang="zh-CN" sz="4400" b="1" dirty="0">
                <a:solidFill>
                  <a:srgbClr val="BFE6BC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Microsoft YaHei Light" panose="020B0502040204020203" pitchFamily="34" charset="-122"/>
              </a:rPr>
              <a:t>what is Software Testing?</a:t>
            </a:r>
            <a:endParaRPr lang="en-US" altLang="zh-CN" sz="4400" b="1" dirty="0">
              <a:solidFill>
                <a:srgbClr val="BFE6BC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Microsoft YaHei Light" panose="020B0502040204020203" pitchFamily="34" charset="-122"/>
            </a:endParaRPr>
          </a:p>
          <a:p>
            <a:pPr algn="l" eaLnBrk="1" hangingPunct="1"/>
            <a:endParaRPr lang="en-US" altLang="zh-CN" sz="4400" b="1" dirty="0">
              <a:solidFill>
                <a:srgbClr val="BFE6BC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Microsoft YaHei Light" panose="020B0502040204020203" pitchFamily="34" charset="-122"/>
            </a:endParaRPr>
          </a:p>
          <a:p>
            <a:pPr algn="l" eaLnBrk="1" hangingPunct="1"/>
            <a:r>
              <a:rPr lang="en-US" altLang="en-US" sz="28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Software testing is the process of evaluating a software</a:t>
            </a:r>
            <a:endParaRPr lang="en-US" altLang="en-US" sz="2800" b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algn="l" eaLnBrk="1" hangingPunct="1"/>
            <a:r>
              <a:rPr lang="en-US" altLang="en-US" sz="28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 product's functionality, quality, </a:t>
            </a:r>
            <a:endParaRPr lang="en-US" altLang="en-US" sz="2800" b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algn="l" eaLnBrk="1" hangingPunct="1"/>
            <a:r>
              <a:rPr lang="en-US" altLang="en-US" sz="28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and performance to ensure it meets</a:t>
            </a:r>
            <a:endParaRPr lang="en-US" altLang="en-US" sz="2800" b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algn="l" eaLnBrk="1" hangingPunct="1"/>
            <a:r>
              <a:rPr lang="en-US" altLang="en-US" sz="28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 expectations.</a:t>
            </a:r>
            <a:endParaRPr lang="en-US" altLang="en-US" sz="2800" b="1">
              <a:solidFill>
                <a:schemeClr val="accent2">
                  <a:lumMod val="75000"/>
                </a:schemeClr>
              </a:solidFill>
            </a:endParaRPr>
          </a:p>
          <a:p>
            <a:pPr algn="l" eaLnBrk="1" hangingPunct="1"/>
            <a:endParaRPr lang="en-US" altLang="en-US" sz="2800" b="1">
              <a:solidFill>
                <a:srgbClr val="C00000"/>
              </a:solidFill>
            </a:endParaRPr>
          </a:p>
          <a:p>
            <a:pPr eaLnBrk="1" hangingPunct="1"/>
            <a:endParaRPr lang="en-US" altLang="zh-CN" sz="2800" b="1" dirty="0">
              <a:solidFill>
                <a:srgbClr val="BFE6BC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Microsoft YaHei Light" panose="020B0502040204020203" pitchFamily="34" charset="-122"/>
            </a:endParaRPr>
          </a:p>
        </p:txBody>
      </p:sp>
      <p:pic>
        <p:nvPicPr>
          <p:cNvPr id="2" name="Picture 1" descr="C:\Users\biyam\OneDrive\Pictures\115-7-Reasons-Why-Software-Testing-is-Important-1110x454.jpg115-7-Reasons-Why-Software-Testing-is-Important-1110x454"/>
          <p:cNvPicPr>
            <a:picLocks noChangeAspect="1"/>
          </p:cNvPicPr>
          <p:nvPr/>
        </p:nvPicPr>
        <p:blipFill>
          <a:blip r:embed="rId1"/>
          <a:srcRect l="22446" r="22446"/>
          <a:stretch>
            <a:fillRect/>
          </a:stretch>
        </p:blipFill>
        <p:spPr>
          <a:xfrm>
            <a:off x="7588250" y="3209925"/>
            <a:ext cx="3534410" cy="2622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8" name="组合 4"/>
          <p:cNvGrpSpPr/>
          <p:nvPr/>
        </p:nvGrpSpPr>
        <p:grpSpPr>
          <a:xfrm>
            <a:off x="0" y="0"/>
            <a:ext cx="12247563" cy="711200"/>
            <a:chOff x="0" y="0"/>
            <a:chExt cx="12247809" cy="711200"/>
          </a:xfrm>
        </p:grpSpPr>
        <p:sp>
          <p:nvSpPr>
            <p:cNvPr id="4122" name="矩形 5"/>
            <p:cNvSpPr/>
            <p:nvPr/>
          </p:nvSpPr>
          <p:spPr>
            <a:xfrm>
              <a:off x="11114470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3" name="矩形 6"/>
            <p:cNvSpPr/>
            <p:nvPr/>
          </p:nvSpPr>
          <p:spPr>
            <a:xfrm>
              <a:off x="10552093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4" name="矩形 7"/>
            <p:cNvSpPr/>
            <p:nvPr/>
          </p:nvSpPr>
          <p:spPr>
            <a:xfrm>
              <a:off x="9989716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5" name="矩形 8"/>
            <p:cNvSpPr/>
            <p:nvPr/>
          </p:nvSpPr>
          <p:spPr>
            <a:xfrm>
              <a:off x="11676847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6" name="矩形 9"/>
            <p:cNvSpPr/>
            <p:nvPr/>
          </p:nvSpPr>
          <p:spPr>
            <a:xfrm>
              <a:off x="9427339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7" name="矩形 10"/>
            <p:cNvSpPr/>
            <p:nvPr/>
          </p:nvSpPr>
          <p:spPr>
            <a:xfrm>
              <a:off x="0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grpSp>
        <p:nvGrpSpPr>
          <p:cNvPr id="4099" name="组合 11"/>
          <p:cNvGrpSpPr/>
          <p:nvPr/>
        </p:nvGrpSpPr>
        <p:grpSpPr>
          <a:xfrm>
            <a:off x="0" y="6146800"/>
            <a:ext cx="12239625" cy="711200"/>
            <a:chOff x="0" y="0"/>
            <a:chExt cx="12239224" cy="711200"/>
          </a:xfrm>
        </p:grpSpPr>
        <p:sp>
          <p:nvSpPr>
            <p:cNvPr id="4116" name="矩形 12"/>
            <p:cNvSpPr/>
            <p:nvPr/>
          </p:nvSpPr>
          <p:spPr>
            <a:xfrm>
              <a:off x="1687131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17" name="矩形 13"/>
            <p:cNvSpPr/>
            <p:nvPr/>
          </p:nvSpPr>
          <p:spPr>
            <a:xfrm>
              <a:off x="1124754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18" name="矩形 14"/>
            <p:cNvSpPr/>
            <p:nvPr/>
          </p:nvSpPr>
          <p:spPr>
            <a:xfrm>
              <a:off x="562377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19" name="矩形 15"/>
            <p:cNvSpPr/>
            <p:nvPr/>
          </p:nvSpPr>
          <p:spPr>
            <a:xfrm>
              <a:off x="2249508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0" name="矩形 16"/>
            <p:cNvSpPr/>
            <p:nvPr/>
          </p:nvSpPr>
          <p:spPr>
            <a:xfrm>
              <a:off x="0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1" name="矩形 17"/>
            <p:cNvSpPr/>
            <p:nvPr/>
          </p:nvSpPr>
          <p:spPr>
            <a:xfrm>
              <a:off x="2811885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sp>
        <p:nvSpPr>
          <p:cNvPr id="4103" name="Rectangle 3"/>
          <p:cNvSpPr/>
          <p:nvPr/>
        </p:nvSpPr>
        <p:spPr>
          <a:xfrm>
            <a:off x="6269038" y="3209925"/>
            <a:ext cx="5149850" cy="635000"/>
          </a:xfrm>
          <a:custGeom>
            <a:avLst/>
            <a:gdLst>
              <a:gd name="txL" fmla="*/ 0 w 5149850"/>
              <a:gd name="txT" fmla="*/ 0 h 635000"/>
              <a:gd name="txR" fmla="*/ 5149850 w 5149850"/>
              <a:gd name="txB" fmla="*/ 635000 h 635000"/>
            </a:gdLst>
            <a:ahLst/>
            <a:cxnLst>
              <a:cxn ang="0">
                <a:pos x="0" y="0"/>
              </a:cxn>
              <a:cxn ang="0">
                <a:pos x="5149850" y="0"/>
              </a:cxn>
              <a:cxn ang="0">
                <a:pos x="5149850" y="635000"/>
              </a:cxn>
              <a:cxn ang="0">
                <a:pos x="9525" y="635000"/>
              </a:cxn>
              <a:cxn ang="0">
                <a:pos x="0" y="0"/>
              </a:cxn>
            </a:cxnLst>
            <a:rect l="txL" t="txT" r="txR" b="txB"/>
            <a:pathLst>
              <a:path w="5149850" h="635000">
                <a:moveTo>
                  <a:pt x="0" y="0"/>
                </a:moveTo>
                <a:lnTo>
                  <a:pt x="5149850" y="0"/>
                </a:lnTo>
                <a:lnTo>
                  <a:pt x="5149850" y="635000"/>
                </a:lnTo>
                <a:lnTo>
                  <a:pt x="9525" y="635000"/>
                </a:lnTo>
                <a:cubicBezTo>
                  <a:pt x="180975" y="299508"/>
                  <a:pt x="191352" y="357954"/>
                  <a:pt x="0" y="0"/>
                </a:cubicBezTo>
                <a:close/>
              </a:path>
            </a:pathLst>
          </a:custGeom>
          <a:solidFill>
            <a:srgbClr val="FFFFFF">
              <a:alpha val="69019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108" name="Rectangle 3"/>
          <p:cNvSpPr/>
          <p:nvPr/>
        </p:nvSpPr>
        <p:spPr>
          <a:xfrm>
            <a:off x="6265863" y="4067175"/>
            <a:ext cx="5149850" cy="635000"/>
          </a:xfrm>
          <a:custGeom>
            <a:avLst/>
            <a:gdLst>
              <a:gd name="txL" fmla="*/ 0 w 5149850"/>
              <a:gd name="txT" fmla="*/ 0 h 635000"/>
              <a:gd name="txR" fmla="*/ 5149850 w 5149850"/>
              <a:gd name="txB" fmla="*/ 635000 h 635000"/>
            </a:gdLst>
            <a:ahLst/>
            <a:cxnLst>
              <a:cxn ang="0">
                <a:pos x="0" y="0"/>
              </a:cxn>
              <a:cxn ang="0">
                <a:pos x="5149850" y="0"/>
              </a:cxn>
              <a:cxn ang="0">
                <a:pos x="5149850" y="635000"/>
              </a:cxn>
              <a:cxn ang="0">
                <a:pos x="9525" y="635000"/>
              </a:cxn>
              <a:cxn ang="0">
                <a:pos x="0" y="0"/>
              </a:cxn>
            </a:cxnLst>
            <a:rect l="txL" t="txT" r="txR" b="txB"/>
            <a:pathLst>
              <a:path w="5149850" h="635000">
                <a:moveTo>
                  <a:pt x="0" y="0"/>
                </a:moveTo>
                <a:lnTo>
                  <a:pt x="5149850" y="0"/>
                </a:lnTo>
                <a:lnTo>
                  <a:pt x="5149850" y="635000"/>
                </a:lnTo>
                <a:lnTo>
                  <a:pt x="9525" y="635000"/>
                </a:lnTo>
                <a:cubicBezTo>
                  <a:pt x="180975" y="299508"/>
                  <a:pt x="191352" y="357954"/>
                  <a:pt x="0" y="0"/>
                </a:cubicBezTo>
                <a:close/>
              </a:path>
            </a:pathLst>
          </a:custGeom>
          <a:solidFill>
            <a:srgbClr val="FFFFFF">
              <a:alpha val="69019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109" name="Text Box 15"/>
          <p:cNvSpPr/>
          <p:nvPr/>
        </p:nvSpPr>
        <p:spPr>
          <a:xfrm>
            <a:off x="772160" y="1958340"/>
            <a:ext cx="10904220" cy="40773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Microsoft YaHei Light" panose="020B0502040204020203" pitchFamily="34" charset="-122"/>
              </a:rPr>
              <a:t>Please click to edit text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4115" name="文本框 2"/>
          <p:cNvSpPr/>
          <p:nvPr/>
        </p:nvSpPr>
        <p:spPr>
          <a:xfrm>
            <a:off x="165735" y="1190625"/>
            <a:ext cx="1098994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altLang="zh-CN" sz="4400" b="1" dirty="0">
                <a:solidFill>
                  <a:srgbClr val="F3ABB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Microsoft YaHei Light" panose="020B0502040204020203" pitchFamily="34" charset="-122"/>
              </a:rPr>
              <a:t>Types of software testing</a:t>
            </a:r>
            <a:endParaRPr lang="zh-CN" altLang="en-US" sz="4400" b="1" dirty="0">
              <a:solidFill>
                <a:srgbClr val="BFE6BC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Microsoft YaHei Light" panose="020B0502040204020203" pitchFamily="34" charset="-122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6372860" y="2164715"/>
            <a:ext cx="694690" cy="117856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Down Arrow 4"/>
          <p:cNvSpPr/>
          <p:nvPr/>
        </p:nvSpPr>
        <p:spPr>
          <a:xfrm rot="19320000">
            <a:off x="8796020" y="1961515"/>
            <a:ext cx="805180" cy="149733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Down Arrow 8"/>
          <p:cNvSpPr/>
          <p:nvPr/>
        </p:nvSpPr>
        <p:spPr>
          <a:xfrm rot="3000000">
            <a:off x="1554480" y="1913890"/>
            <a:ext cx="805180" cy="149733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366260" y="2164715"/>
            <a:ext cx="694690" cy="117856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72160" y="3343275"/>
            <a:ext cx="1671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Unit Testing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157980" y="3422015"/>
            <a:ext cx="1330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Integration Testing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934710" y="3486785"/>
            <a:ext cx="1725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  System        Testing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731885" y="3547745"/>
            <a:ext cx="215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Regression Testing</a:t>
            </a: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940175" y="4346575"/>
            <a:ext cx="4445" cy="16452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traight Connector 15"/>
          <p:cNvCxnSpPr/>
          <p:nvPr/>
        </p:nvCxnSpPr>
        <p:spPr>
          <a:xfrm flipH="1" flipV="1">
            <a:off x="3944620" y="4610100"/>
            <a:ext cx="383540" cy="88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traight Connector 16"/>
          <p:cNvCxnSpPr/>
          <p:nvPr/>
        </p:nvCxnSpPr>
        <p:spPr>
          <a:xfrm flipH="1">
            <a:off x="3960495" y="5037455"/>
            <a:ext cx="441960" cy="5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traight Connector 17"/>
          <p:cNvCxnSpPr/>
          <p:nvPr/>
        </p:nvCxnSpPr>
        <p:spPr>
          <a:xfrm flipH="1" flipV="1">
            <a:off x="3960495" y="5384800"/>
            <a:ext cx="405765" cy="76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Text Box 18"/>
          <p:cNvSpPr txBox="1"/>
          <p:nvPr/>
        </p:nvSpPr>
        <p:spPr>
          <a:xfrm>
            <a:off x="4345305" y="4468495"/>
            <a:ext cx="1264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bang bang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4361180" y="4826635"/>
            <a:ext cx="1245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top down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4361180" y="5172710"/>
            <a:ext cx="1213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bottom up</a:t>
            </a: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3960495" y="5734685"/>
            <a:ext cx="405765" cy="76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Text Box 22"/>
          <p:cNvSpPr txBox="1"/>
          <p:nvPr/>
        </p:nvSpPr>
        <p:spPr>
          <a:xfrm>
            <a:off x="4328160" y="55302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mixed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4"/>
          <p:cNvGrpSpPr/>
          <p:nvPr/>
        </p:nvGrpSpPr>
        <p:grpSpPr>
          <a:xfrm>
            <a:off x="0" y="0"/>
            <a:ext cx="12247563" cy="711200"/>
            <a:chOff x="0" y="0"/>
            <a:chExt cx="12247809" cy="711200"/>
          </a:xfrm>
        </p:grpSpPr>
        <p:sp>
          <p:nvSpPr>
            <p:cNvPr id="6160" name="矩形 5"/>
            <p:cNvSpPr/>
            <p:nvPr/>
          </p:nvSpPr>
          <p:spPr>
            <a:xfrm>
              <a:off x="11114470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6161" name="矩形 6"/>
            <p:cNvSpPr/>
            <p:nvPr/>
          </p:nvSpPr>
          <p:spPr>
            <a:xfrm>
              <a:off x="10552093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6162" name="矩形 7"/>
            <p:cNvSpPr/>
            <p:nvPr/>
          </p:nvSpPr>
          <p:spPr>
            <a:xfrm>
              <a:off x="9989716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6163" name="矩形 8"/>
            <p:cNvSpPr/>
            <p:nvPr/>
          </p:nvSpPr>
          <p:spPr>
            <a:xfrm>
              <a:off x="11676847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6164" name="矩形 9"/>
            <p:cNvSpPr/>
            <p:nvPr/>
          </p:nvSpPr>
          <p:spPr>
            <a:xfrm>
              <a:off x="9427339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6165" name="矩形 10"/>
            <p:cNvSpPr/>
            <p:nvPr/>
          </p:nvSpPr>
          <p:spPr>
            <a:xfrm>
              <a:off x="0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grpSp>
        <p:nvGrpSpPr>
          <p:cNvPr id="6147" name="组合 11"/>
          <p:cNvGrpSpPr/>
          <p:nvPr/>
        </p:nvGrpSpPr>
        <p:grpSpPr>
          <a:xfrm>
            <a:off x="0" y="6146800"/>
            <a:ext cx="12239625" cy="711200"/>
            <a:chOff x="0" y="0"/>
            <a:chExt cx="12239224" cy="711200"/>
          </a:xfrm>
        </p:grpSpPr>
        <p:sp>
          <p:nvSpPr>
            <p:cNvPr id="6154" name="矩形 12"/>
            <p:cNvSpPr/>
            <p:nvPr/>
          </p:nvSpPr>
          <p:spPr>
            <a:xfrm>
              <a:off x="1687131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6155" name="矩形 13"/>
            <p:cNvSpPr/>
            <p:nvPr/>
          </p:nvSpPr>
          <p:spPr>
            <a:xfrm>
              <a:off x="1124754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6156" name="矩形 14"/>
            <p:cNvSpPr/>
            <p:nvPr/>
          </p:nvSpPr>
          <p:spPr>
            <a:xfrm>
              <a:off x="562377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6157" name="矩形 15"/>
            <p:cNvSpPr/>
            <p:nvPr/>
          </p:nvSpPr>
          <p:spPr>
            <a:xfrm>
              <a:off x="2249508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6158" name="矩形 16"/>
            <p:cNvSpPr/>
            <p:nvPr/>
          </p:nvSpPr>
          <p:spPr>
            <a:xfrm>
              <a:off x="0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6159" name="矩形 17"/>
            <p:cNvSpPr/>
            <p:nvPr/>
          </p:nvSpPr>
          <p:spPr>
            <a:xfrm>
              <a:off x="2811885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sp>
        <p:nvSpPr>
          <p:cNvPr id="6149" name="AutoShape 3"/>
          <p:cNvSpPr/>
          <p:nvPr/>
        </p:nvSpPr>
        <p:spPr>
          <a:xfrm rot="12720000">
            <a:off x="4194810" y="1428115"/>
            <a:ext cx="814070" cy="1463040"/>
          </a:xfrm>
          <a:prstGeom prst="upArrow">
            <a:avLst>
              <a:gd name="adj1" fmla="val 35037"/>
              <a:gd name="adj2" fmla="val 66388"/>
            </a:avLst>
          </a:prstGeom>
          <a:solidFill>
            <a:srgbClr val="F7C8CE"/>
          </a:solidFill>
          <a:ln w="9525">
            <a:noFill/>
          </a:ln>
        </p:spPr>
        <p:txBody>
          <a:bodyPr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endParaRPr lang="zh-CN" altLang="zh-CN" sz="1800" dirty="0"/>
          </a:p>
        </p:txBody>
      </p:sp>
      <p:sp>
        <p:nvSpPr>
          <p:cNvPr id="2" name="Text Box 1"/>
          <p:cNvSpPr txBox="1"/>
          <p:nvPr/>
        </p:nvSpPr>
        <p:spPr>
          <a:xfrm>
            <a:off x="3146425" y="713105"/>
            <a:ext cx="5772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 b="1">
                <a:solidFill>
                  <a:schemeClr val="accent6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System Testing</a:t>
            </a:r>
            <a:endParaRPr lang="en-US" sz="3600" b="1">
              <a:solidFill>
                <a:schemeClr val="accent6">
                  <a:lumMod val="40000"/>
                  <a:lumOff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AutoShape 3"/>
          <p:cNvSpPr/>
          <p:nvPr/>
        </p:nvSpPr>
        <p:spPr>
          <a:xfrm rot="8400000">
            <a:off x="7196455" y="1414145"/>
            <a:ext cx="814070" cy="1463040"/>
          </a:xfrm>
          <a:prstGeom prst="upArrow">
            <a:avLst>
              <a:gd name="adj1" fmla="val 35037"/>
              <a:gd name="adj2" fmla="val 66388"/>
            </a:avLst>
          </a:prstGeom>
          <a:solidFill>
            <a:srgbClr val="F7C8CE"/>
          </a:solidFill>
          <a:ln w="9525">
            <a:noFill/>
          </a:ln>
        </p:spPr>
        <p:txBody>
          <a:bodyPr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endParaRPr lang="zh-CN" altLang="zh-CN" sz="1800" dirty="0"/>
          </a:p>
        </p:txBody>
      </p:sp>
      <p:sp>
        <p:nvSpPr>
          <p:cNvPr id="5" name="Text Box 4"/>
          <p:cNvSpPr txBox="1"/>
          <p:nvPr/>
        </p:nvSpPr>
        <p:spPr>
          <a:xfrm>
            <a:off x="3498215" y="2778760"/>
            <a:ext cx="22948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tx1"/>
                </a:solidFill>
              </a:rPr>
              <a:t>based on who is doing testing</a:t>
            </a:r>
            <a:endParaRPr lang="en-US" b="1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- Alpha</a:t>
            </a:r>
            <a:endParaRPr lang="en-US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ii</a:t>
            </a:r>
            <a:r>
              <a:rPr lang="en-US">
                <a:solidFill>
                  <a:schemeClr val="tx1"/>
                </a:solidFill>
              </a:rPr>
              <a:t>- Beta</a:t>
            </a:r>
            <a:endParaRPr lang="en-US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iii</a:t>
            </a:r>
            <a:r>
              <a:rPr lang="en-US">
                <a:solidFill>
                  <a:schemeClr val="tx1"/>
                </a:solidFill>
              </a:rPr>
              <a:t>-Acceptance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756400" y="2789555"/>
            <a:ext cx="5505450" cy="3505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performance / Non Functional</a:t>
            </a:r>
            <a:endParaRPr lang="en-US" b="1"/>
          </a:p>
          <a:p>
            <a:endParaRPr lang="en-US"/>
          </a:p>
          <a:p>
            <a:r>
              <a:rPr lang="en-US" b="1"/>
              <a:t>i</a:t>
            </a:r>
            <a:r>
              <a:rPr lang="en-US"/>
              <a:t>-volume</a:t>
            </a:r>
            <a:endParaRPr lang="en-US"/>
          </a:p>
          <a:p>
            <a:r>
              <a:rPr lang="en-US" b="1"/>
              <a:t>ii</a:t>
            </a:r>
            <a:r>
              <a:rPr lang="en-US"/>
              <a:t>-load</a:t>
            </a:r>
            <a:endParaRPr lang="en-US"/>
          </a:p>
          <a:p>
            <a:r>
              <a:rPr lang="en-US" b="1"/>
              <a:t>iii</a:t>
            </a:r>
            <a:r>
              <a:rPr lang="en-US"/>
              <a:t>-stress</a:t>
            </a:r>
            <a:endParaRPr lang="en-US"/>
          </a:p>
          <a:p>
            <a:r>
              <a:rPr lang="en-US" b="1"/>
              <a:t>iv</a:t>
            </a:r>
            <a:r>
              <a:rPr lang="en-US"/>
              <a:t>-security</a:t>
            </a:r>
            <a:endParaRPr lang="en-US"/>
          </a:p>
          <a:p>
            <a:r>
              <a:rPr lang="en-US" b="1"/>
              <a:t>v</a:t>
            </a:r>
            <a:r>
              <a:rPr lang="en-US"/>
              <a:t>-configuration</a:t>
            </a:r>
            <a:endParaRPr lang="en-US"/>
          </a:p>
          <a:p>
            <a:r>
              <a:rPr lang="en-US" b="1"/>
              <a:t>vi</a:t>
            </a:r>
            <a:r>
              <a:rPr lang="en-US"/>
              <a:t>-compatibility</a:t>
            </a:r>
            <a:endParaRPr lang="en-US"/>
          </a:p>
          <a:p>
            <a:r>
              <a:rPr lang="en-US" b="1"/>
              <a:t>vii</a:t>
            </a:r>
            <a:r>
              <a:rPr lang="en-US"/>
              <a:t>-recovery</a:t>
            </a:r>
            <a:endParaRPr lang="en-US"/>
          </a:p>
          <a:p>
            <a:r>
              <a:rPr lang="en-US" b="1"/>
              <a:t>viii</a:t>
            </a:r>
            <a:r>
              <a:rPr lang="en-US"/>
              <a:t>-install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482" name="组合 4"/>
          <p:cNvGrpSpPr/>
          <p:nvPr/>
        </p:nvGrpSpPr>
        <p:grpSpPr>
          <a:xfrm>
            <a:off x="0" y="0"/>
            <a:ext cx="12247563" cy="711200"/>
            <a:chOff x="0" y="0"/>
            <a:chExt cx="12247809" cy="711200"/>
          </a:xfrm>
        </p:grpSpPr>
        <p:sp>
          <p:nvSpPr>
            <p:cNvPr id="20492" name="矩形 5"/>
            <p:cNvSpPr/>
            <p:nvPr/>
          </p:nvSpPr>
          <p:spPr>
            <a:xfrm>
              <a:off x="11114470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93" name="矩形 6"/>
            <p:cNvSpPr/>
            <p:nvPr/>
          </p:nvSpPr>
          <p:spPr>
            <a:xfrm>
              <a:off x="10552093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94" name="矩形 7"/>
            <p:cNvSpPr/>
            <p:nvPr/>
          </p:nvSpPr>
          <p:spPr>
            <a:xfrm>
              <a:off x="9989716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95" name="矩形 8"/>
            <p:cNvSpPr/>
            <p:nvPr/>
          </p:nvSpPr>
          <p:spPr>
            <a:xfrm>
              <a:off x="11676847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96" name="矩形 9"/>
            <p:cNvSpPr/>
            <p:nvPr/>
          </p:nvSpPr>
          <p:spPr>
            <a:xfrm>
              <a:off x="9427339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97" name="矩形 10"/>
            <p:cNvSpPr/>
            <p:nvPr/>
          </p:nvSpPr>
          <p:spPr>
            <a:xfrm>
              <a:off x="0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grpSp>
        <p:nvGrpSpPr>
          <p:cNvPr id="20483" name="组合 11"/>
          <p:cNvGrpSpPr/>
          <p:nvPr/>
        </p:nvGrpSpPr>
        <p:grpSpPr>
          <a:xfrm>
            <a:off x="0" y="6146800"/>
            <a:ext cx="12239625" cy="711200"/>
            <a:chOff x="0" y="0"/>
            <a:chExt cx="12239224" cy="711200"/>
          </a:xfrm>
        </p:grpSpPr>
        <p:sp>
          <p:nvSpPr>
            <p:cNvPr id="20486" name="矩形 12"/>
            <p:cNvSpPr/>
            <p:nvPr/>
          </p:nvSpPr>
          <p:spPr>
            <a:xfrm>
              <a:off x="1687131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87" name="矩形 13"/>
            <p:cNvSpPr/>
            <p:nvPr/>
          </p:nvSpPr>
          <p:spPr>
            <a:xfrm>
              <a:off x="1124754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88" name="矩形 14"/>
            <p:cNvSpPr/>
            <p:nvPr/>
          </p:nvSpPr>
          <p:spPr>
            <a:xfrm>
              <a:off x="562377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89" name="矩形 15"/>
            <p:cNvSpPr/>
            <p:nvPr/>
          </p:nvSpPr>
          <p:spPr>
            <a:xfrm>
              <a:off x="2249508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90" name="矩形 16"/>
            <p:cNvSpPr/>
            <p:nvPr/>
          </p:nvSpPr>
          <p:spPr>
            <a:xfrm>
              <a:off x="0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91" name="矩形 17"/>
            <p:cNvSpPr/>
            <p:nvPr/>
          </p:nvSpPr>
          <p:spPr>
            <a:xfrm>
              <a:off x="2811885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sp>
        <p:nvSpPr>
          <p:cNvPr id="20484" name="文本框 1"/>
          <p:cNvSpPr/>
          <p:nvPr/>
        </p:nvSpPr>
        <p:spPr>
          <a:xfrm>
            <a:off x="2241550" y="2692400"/>
            <a:ext cx="746442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4000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Microsoft YaHei Light" panose="020B0502040204020203" pitchFamily="34" charset="-122"/>
              </a:rPr>
              <a:t>THANKS FOR YOUR LISTENING</a:t>
            </a:r>
            <a:endParaRPr lang="zh-CN" altLang="en-US" sz="4000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Microsoft YaHei Light" panose="020B0502040204020203" pitchFamily="34" charset="-122"/>
            </a:endParaRPr>
          </a:p>
        </p:txBody>
      </p:sp>
      <p:sp>
        <p:nvSpPr>
          <p:cNvPr id="20485" name="文本框 14"/>
          <p:cNvSpPr/>
          <p:nvPr/>
        </p:nvSpPr>
        <p:spPr>
          <a:xfrm>
            <a:off x="4921250" y="3784600"/>
            <a:ext cx="1554163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Microsoft YaHei Light" panose="020B0502040204020203" pitchFamily="34" charset="-122"/>
              </a:rPr>
              <a:t>2014.12.14</a:t>
            </a:r>
            <a:endParaRPr lang="zh-CN" altLang="en-US" sz="2400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Microsoft YaHei Light" panose="020B0502040204020203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WPS Presentation</Application>
  <PresentationFormat>宽屏</PresentationFormat>
  <Paragraphs>72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 Light</vt:lpstr>
      <vt:lpstr>Wingdings</vt:lpstr>
      <vt:lpstr>Microsoft YaHei</vt:lpstr>
      <vt:lpstr>DokChampa</vt:lpstr>
      <vt:lpstr>Microsoft Sans Serif</vt:lpstr>
      <vt:lpstr>Arial Unicode MS</vt:lpstr>
      <vt:lpstr>Microsoft YaHei UI</vt:lpstr>
      <vt:lpstr>Office Theme</vt:lpstr>
      <vt:lpstr>PowerPoint 演示文稿</vt:lpstr>
      <vt:lpstr>WHAT IS SOFTWARE?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HAFIZA LAIBA SHAHZAD</cp:lastModifiedBy>
  <cp:revision>43</cp:revision>
  <dcterms:created xsi:type="dcterms:W3CDTF">2014-12-14T05:50:00Z</dcterms:created>
  <dcterms:modified xsi:type="dcterms:W3CDTF">2025-01-08T19:31:13Z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1033-12.2.0.19307</vt:lpwstr>
  </property>
  <property fmtid="{D5CDD505-2E9C-101B-9397-08002B2CF9AE}" pid="3" name="name">
    <vt:lpwstr>W4V0MbspnD79384.ppt</vt:lpwstr>
  </property>
  <property fmtid="{D5CDD505-2E9C-101B-9397-08002B2CF9AE}" pid="4" name="fileid">
    <vt:lpwstr>521592</vt:lpwstr>
  </property>
  <property fmtid="{D5CDD505-2E9C-101B-9397-08002B2CF9AE}" pid="5" name="ICV">
    <vt:lpwstr>000A0F924B47432D8E2330A4FFC0BE80_13</vt:lpwstr>
  </property>
</Properties>
</file>