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7" r:id="rId2"/>
    <p:sldId id="257" r:id="rId3"/>
    <p:sldId id="264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9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30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7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5359-2D9E-485C-ACA3-4906C5283404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A66762-E7AA-47F3-8C91-4FF3E8D2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B5C4-38DD-3843-EC1C-39675EFA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3" y="2964873"/>
            <a:ext cx="7057275" cy="928254"/>
          </a:xfrm>
        </p:spPr>
        <p:txBody>
          <a:bodyPr>
            <a:noAutofit/>
          </a:bodyPr>
          <a:lstStyle/>
          <a:p>
            <a:pPr algn="ctr"/>
            <a:r>
              <a:rPr lang="en-US" sz="6000" b="1" i="0" dirty="0">
                <a:solidFill>
                  <a:srgbClr val="222222"/>
                </a:solidFill>
                <a:effectLst/>
                <a:latin typeface="+mn-lt"/>
              </a:rPr>
              <a:t>Masyarakat </a:t>
            </a:r>
            <a:r>
              <a:rPr lang="en-US" sz="6000" b="1" i="0" dirty="0" err="1">
                <a:solidFill>
                  <a:srgbClr val="222222"/>
                </a:solidFill>
                <a:effectLst/>
                <a:latin typeface="+mn-lt"/>
              </a:rPr>
              <a:t>Madani</a:t>
            </a:r>
            <a:br>
              <a:rPr lang="en-US" sz="3200" b="0" i="0" dirty="0">
                <a:solidFill>
                  <a:srgbClr val="222222"/>
                </a:solidFill>
                <a:effectLst/>
                <a:latin typeface="-apple-system"/>
              </a:rPr>
            </a:br>
            <a:br>
              <a:rPr lang="en-US" sz="3200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368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91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9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7C73-0986-42C3-8AE9-9BBAB26CE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340" y="3045345"/>
            <a:ext cx="7766936" cy="767309"/>
          </a:xfrm>
        </p:spPr>
        <p:txBody>
          <a:bodyPr/>
          <a:lstStyle/>
          <a:p>
            <a:pPr algn="ctr"/>
            <a:r>
              <a:rPr lang="en-US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94894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6D18C8-DD0E-5233-CA2A-21CD380F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0" y="1468582"/>
            <a:ext cx="9325648" cy="13208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KELOMPOK 12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6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BCBB9-1190-1E11-A1A7-B18305265F2F}"/>
              </a:ext>
            </a:extLst>
          </p:cNvPr>
          <p:cNvSpPr txBox="1"/>
          <p:nvPr/>
        </p:nvSpPr>
        <p:spPr>
          <a:xfrm>
            <a:off x="803563" y="1166934"/>
            <a:ext cx="7561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Daftar Isi	</a:t>
            </a:r>
          </a:p>
          <a:p>
            <a:r>
              <a:rPr lang="en-US" dirty="0"/>
              <a:t>1. </a:t>
            </a:r>
            <a:r>
              <a:rPr lang="en-US" dirty="0" err="1"/>
              <a:t>Pengertian</a:t>
            </a:r>
            <a:r>
              <a:rPr lang="en-US" dirty="0"/>
              <a:t> Masyarakat </a:t>
            </a:r>
            <a:r>
              <a:rPr lang="en-US" dirty="0" err="1"/>
              <a:t>Madani</a:t>
            </a:r>
            <a:endParaRPr lang="en-US" dirty="0"/>
          </a:p>
          <a:p>
            <a:r>
              <a:rPr lang="en-US" dirty="0"/>
              <a:t>    1.1 </a:t>
            </a:r>
            <a:r>
              <a:rPr lang="en-US" dirty="0" err="1"/>
              <a:t>Pengertian</a:t>
            </a:r>
            <a:r>
              <a:rPr lang="en-US" dirty="0"/>
              <a:t> Masyarakat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Para Ahli</a:t>
            </a:r>
          </a:p>
          <a:p>
            <a:r>
              <a:rPr lang="en-US" dirty="0"/>
              <a:t>    1.1.1. 1. </a:t>
            </a:r>
            <a:r>
              <a:rPr lang="en-US" dirty="0" err="1"/>
              <a:t>Mun’im</a:t>
            </a:r>
            <a:r>
              <a:rPr lang="en-US" dirty="0"/>
              <a:t> (1994)</a:t>
            </a:r>
          </a:p>
          <a:p>
            <a:r>
              <a:rPr lang="en-US" dirty="0"/>
              <a:t>    1.1.2. 2. Hefner</a:t>
            </a:r>
          </a:p>
          <a:p>
            <a:r>
              <a:rPr lang="en-US" dirty="0"/>
              <a:t>    1.1.3. 3. </a:t>
            </a:r>
            <a:r>
              <a:rPr lang="en-US" dirty="0" err="1"/>
              <a:t>Mahasin</a:t>
            </a:r>
            <a:r>
              <a:rPr lang="en-US" dirty="0"/>
              <a:t> (1995)</a:t>
            </a:r>
          </a:p>
          <a:p>
            <a:r>
              <a:rPr lang="en-US" dirty="0"/>
              <a:t>    1.1.4. 4. </a:t>
            </a:r>
            <a:r>
              <a:rPr lang="en-US" dirty="0" err="1"/>
              <a:t>Munawir</a:t>
            </a:r>
            <a:r>
              <a:rPr lang="en-US" dirty="0"/>
              <a:t> (1997)</a:t>
            </a:r>
          </a:p>
          <a:p>
            <a:r>
              <a:rPr lang="en-US" dirty="0"/>
              <a:t>    1.1.5. 5. Hall (1998)</a:t>
            </a:r>
          </a:p>
          <a:p>
            <a:r>
              <a:rPr lang="en-US" dirty="0"/>
              <a:t>2. </a:t>
            </a:r>
            <a:r>
              <a:rPr lang="en-US" dirty="0" err="1"/>
              <a:t>Ciri-ciri</a:t>
            </a:r>
            <a:r>
              <a:rPr lang="en-US" dirty="0"/>
              <a:t> Masyarakat </a:t>
            </a:r>
            <a:r>
              <a:rPr lang="en-US" dirty="0" err="1"/>
              <a:t>Madani</a:t>
            </a:r>
            <a:endParaRPr lang="en-US" dirty="0"/>
          </a:p>
          <a:p>
            <a:r>
              <a:rPr lang="en-US" dirty="0"/>
              <a:t>    2.1. 1. </a:t>
            </a:r>
            <a:r>
              <a:rPr lang="en-US" dirty="0" err="1"/>
              <a:t>Menjunjung</a:t>
            </a:r>
            <a:r>
              <a:rPr lang="en-US" dirty="0"/>
              <a:t> Tinggi Nilai</a:t>
            </a:r>
          </a:p>
          <a:p>
            <a:r>
              <a:rPr lang="en-US" dirty="0"/>
              <a:t>    2.2. 2.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 yang Tinggi</a:t>
            </a:r>
          </a:p>
          <a:p>
            <a:r>
              <a:rPr lang="en-US" dirty="0"/>
              <a:t>    2.3. 3. </a:t>
            </a:r>
            <a:r>
              <a:rPr lang="en-US" dirty="0" err="1"/>
              <a:t>Memprioritaskan</a:t>
            </a:r>
            <a:r>
              <a:rPr lang="en-US" dirty="0"/>
              <a:t> </a:t>
            </a:r>
            <a:r>
              <a:rPr lang="en-US" dirty="0" err="1"/>
              <a:t>Kesederajatan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endParaRPr lang="en-US" dirty="0"/>
          </a:p>
          <a:p>
            <a:r>
              <a:rPr lang="en-US" dirty="0"/>
              <a:t>    2.4. 4. Ruang Publik yang </a:t>
            </a:r>
            <a:r>
              <a:rPr lang="en-US" dirty="0" err="1"/>
              <a:t>Bebas</a:t>
            </a:r>
            <a:endParaRPr lang="en-US" dirty="0"/>
          </a:p>
          <a:p>
            <a:r>
              <a:rPr lang="en-US" dirty="0"/>
              <a:t>    2.5. 5. </a:t>
            </a:r>
            <a:r>
              <a:rPr lang="en-US" dirty="0" err="1"/>
              <a:t>Supremasi</a:t>
            </a:r>
            <a:r>
              <a:rPr lang="en-US" dirty="0"/>
              <a:t> Hukum</a:t>
            </a:r>
          </a:p>
          <a:p>
            <a:r>
              <a:rPr lang="en-US" dirty="0"/>
              <a:t>    2.6. 6.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  <a:p>
            <a:r>
              <a:rPr lang="en-US" dirty="0"/>
              <a:t>    2.7. 7. </a:t>
            </a:r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  <a:p>
            <a:r>
              <a:rPr lang="en-US" dirty="0"/>
              <a:t>3. </a:t>
            </a:r>
            <a:r>
              <a:rPr lang="en-US" sz="1800" dirty="0" err="1"/>
              <a:t>Karakteristik</a:t>
            </a:r>
            <a:r>
              <a:rPr lang="en-US" sz="1800" dirty="0"/>
              <a:t> Masyarakat </a:t>
            </a:r>
            <a:r>
              <a:rPr lang="en-US" sz="1800" dirty="0" err="1"/>
              <a:t>Madani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9223-BBB7-4D5E-A082-42AF5ACE9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727" y="80726"/>
            <a:ext cx="9144000" cy="8914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MASYARAKAT MADANI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F9CCE-06F9-CAD1-C000-457120EE0677}"/>
              </a:ext>
            </a:extLst>
          </p:cNvPr>
          <p:cNvSpPr txBox="1"/>
          <p:nvPr/>
        </p:nvSpPr>
        <p:spPr>
          <a:xfrm>
            <a:off x="1454727" y="1102709"/>
            <a:ext cx="519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Pegertian</a:t>
            </a:r>
            <a:r>
              <a:rPr lang="en-US" sz="2800" dirty="0"/>
              <a:t> </a:t>
            </a:r>
            <a:r>
              <a:rPr lang="en-US" sz="2800" dirty="0" err="1"/>
              <a:t>Masyarakt</a:t>
            </a:r>
            <a:r>
              <a:rPr lang="en-US" sz="2800" dirty="0"/>
              <a:t> M</a:t>
            </a:r>
            <a:r>
              <a:rPr lang="en-US" sz="2800"/>
              <a:t>adani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E5B86-0448-B983-1D46-C8C99BA1223C}"/>
              </a:ext>
            </a:extLst>
          </p:cNvPr>
          <p:cNvSpPr txBox="1"/>
          <p:nvPr/>
        </p:nvSpPr>
        <p:spPr>
          <a:xfrm>
            <a:off x="1110431" y="1898472"/>
            <a:ext cx="822960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Pengertian</a:t>
            </a:r>
            <a:r>
              <a:rPr lang="en-US" dirty="0"/>
              <a:t> Masyarakat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Para Ahli</a:t>
            </a:r>
          </a:p>
          <a:p>
            <a:endParaRPr lang="en-US" dirty="0"/>
          </a:p>
          <a:p>
            <a:r>
              <a:rPr lang="en-US" sz="2000" dirty="0"/>
              <a:t>1.1. </a:t>
            </a:r>
            <a:r>
              <a:rPr lang="en-US" sz="2000" dirty="0" err="1"/>
              <a:t>Mun’im</a:t>
            </a:r>
            <a:r>
              <a:rPr lang="en-US" sz="2000" dirty="0"/>
              <a:t> (1994)</a:t>
            </a:r>
          </a:p>
          <a:p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civil society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eris</a:t>
            </a:r>
            <a:r>
              <a:rPr lang="en-US" dirty="0"/>
              <a:t> yang </a:t>
            </a:r>
            <a:r>
              <a:rPr lang="en-US" dirty="0" err="1"/>
              <a:t>mengejawantah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tatanan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 Dimana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menyelaraskan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. </a:t>
            </a:r>
            <a:r>
              <a:rPr lang="en-US" dirty="0" err="1"/>
              <a:t>Entah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individu</a:t>
            </a:r>
            <a:r>
              <a:rPr lang="en-US" dirty="0"/>
              <a:t>, dan juga negara.</a:t>
            </a:r>
          </a:p>
          <a:p>
            <a:endParaRPr lang="en-US" dirty="0"/>
          </a:p>
          <a:p>
            <a:r>
              <a:rPr lang="en-US" sz="2000" dirty="0"/>
              <a:t>1.2. Hefner</a:t>
            </a:r>
          </a:p>
          <a:p>
            <a:r>
              <a:rPr lang="en-US" dirty="0"/>
              <a:t>Hefner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demokratis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lain.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heterogen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01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FC8E3-3DAB-45E7-B05C-3A9323A8AFB9}"/>
              </a:ext>
            </a:extLst>
          </p:cNvPr>
          <p:cNvSpPr txBox="1"/>
          <p:nvPr/>
        </p:nvSpPr>
        <p:spPr>
          <a:xfrm>
            <a:off x="152400" y="190500"/>
            <a:ext cx="1191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5D8AB-0E07-178C-CF3F-C74FB3521C1D}"/>
              </a:ext>
            </a:extLst>
          </p:cNvPr>
          <p:cNvSpPr txBox="1"/>
          <p:nvPr/>
        </p:nvSpPr>
        <p:spPr>
          <a:xfrm>
            <a:off x="710046" y="459348"/>
            <a:ext cx="869719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1.3. </a:t>
            </a:r>
            <a:r>
              <a:rPr lang="en-US" sz="2000" dirty="0" err="1"/>
              <a:t>Mahasin</a:t>
            </a:r>
            <a:r>
              <a:rPr lang="en-US" sz="2000" dirty="0"/>
              <a:t> (1995)</a:t>
            </a:r>
          </a:p>
          <a:p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civil society (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). Kata civil society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kata </a:t>
            </a:r>
            <a:r>
              <a:rPr lang="en-US" dirty="0" err="1"/>
              <a:t>dari</a:t>
            </a:r>
            <a:r>
              <a:rPr lang="en-US" dirty="0"/>
              <a:t> Bahasa Latin, civitas </a:t>
            </a:r>
            <a:r>
              <a:rPr lang="en-US" dirty="0" err="1"/>
              <a:t>dei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Illahi</a:t>
            </a:r>
            <a:r>
              <a:rPr lang="en-US" dirty="0"/>
              <a:t> dan society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Dari kata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 </a:t>
            </a:r>
            <a:r>
              <a:rPr lang="en-US" dirty="0" err="1"/>
              <a:t>yaitu</a:t>
            </a:r>
            <a:r>
              <a:rPr lang="en-US" dirty="0"/>
              <a:t> civilization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civil society </a:t>
            </a:r>
            <a:r>
              <a:rPr lang="en-US" dirty="0" err="1"/>
              <a:t>memiliki</a:t>
            </a:r>
            <a:r>
              <a:rPr lang="en-US" dirty="0"/>
              <a:t> arti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 yang </a:t>
            </a:r>
            <a:r>
              <a:rPr lang="en-US" dirty="0" err="1"/>
              <a:t>maju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000" dirty="0"/>
              <a:t>1.4. </a:t>
            </a:r>
            <a:r>
              <a:rPr lang="en-US" sz="2000" dirty="0" err="1"/>
              <a:t>Munawir</a:t>
            </a:r>
            <a:r>
              <a:rPr lang="en-US" sz="2000" dirty="0"/>
              <a:t> (1997)</a:t>
            </a:r>
          </a:p>
          <a:p>
            <a:r>
              <a:rPr lang="en-US" dirty="0" err="1"/>
              <a:t>Menurutnya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Bahasa Arab. Kata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madana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mendiami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madaniy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orang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beradab</a:t>
            </a:r>
            <a:r>
              <a:rPr lang="en-US" dirty="0"/>
              <a:t>, dan orang </a:t>
            </a:r>
            <a:r>
              <a:rPr lang="en-US" dirty="0" err="1"/>
              <a:t>sipil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kata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Arab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arti.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FE6F1-178E-31DA-6396-CA1E99936092}"/>
              </a:ext>
            </a:extLst>
          </p:cNvPr>
          <p:cNvSpPr txBox="1"/>
          <p:nvPr/>
        </p:nvSpPr>
        <p:spPr>
          <a:xfrm>
            <a:off x="710046" y="4882396"/>
            <a:ext cx="846166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1.5. Hall (1998)</a:t>
            </a:r>
          </a:p>
          <a:p>
            <a:r>
              <a:rPr lang="en-US" dirty="0"/>
              <a:t>Hall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identik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civil society. Dimana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ide, </a:t>
            </a:r>
            <a:r>
              <a:rPr lang="en-US" dirty="0" err="1"/>
              <a:t>bayangan</a:t>
            </a:r>
            <a:r>
              <a:rPr lang="en-US" dirty="0"/>
              <a:t>, </a:t>
            </a:r>
            <a:r>
              <a:rPr lang="en-US" dirty="0" err="1"/>
              <a:t>angan-angan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mengejawantahkan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, para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berpegang</a:t>
            </a:r>
            <a:r>
              <a:rPr lang="en-US" dirty="0"/>
              <a:t> </a:t>
            </a:r>
            <a:r>
              <a:rPr lang="en-US" dirty="0" err="1"/>
              <a:t>teguh</a:t>
            </a:r>
            <a:r>
              <a:rPr lang="en-US" dirty="0"/>
              <a:t> pada </a:t>
            </a:r>
            <a:r>
              <a:rPr lang="en-US" dirty="0" err="1"/>
              <a:t>kemanusiaan</a:t>
            </a:r>
            <a:r>
              <a:rPr lang="en-US" dirty="0"/>
              <a:t> dan juga </a:t>
            </a:r>
            <a:r>
              <a:rPr lang="en-US" dirty="0" err="1"/>
              <a:t>peradaban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72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ED94E-88CC-92DC-BE08-B595BF785858}"/>
              </a:ext>
            </a:extLst>
          </p:cNvPr>
          <p:cNvSpPr txBox="1"/>
          <p:nvPr/>
        </p:nvSpPr>
        <p:spPr>
          <a:xfrm>
            <a:off x="1062353" y="493109"/>
            <a:ext cx="519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Ciri</a:t>
            </a:r>
            <a:r>
              <a:rPr lang="en-US" sz="2800" dirty="0"/>
              <a:t> – </a:t>
            </a:r>
            <a:r>
              <a:rPr lang="en-US" sz="2800" dirty="0" err="1"/>
              <a:t>ciri</a:t>
            </a:r>
            <a:r>
              <a:rPr lang="en-US" sz="2800" dirty="0"/>
              <a:t> Masyarakat Madan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19192-8371-C6C2-11B2-2C0A290E6185}"/>
              </a:ext>
            </a:extLst>
          </p:cNvPr>
          <p:cNvSpPr txBox="1"/>
          <p:nvPr/>
        </p:nvSpPr>
        <p:spPr>
          <a:xfrm>
            <a:off x="729843" y="1643896"/>
            <a:ext cx="857296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2.1. </a:t>
            </a:r>
            <a:r>
              <a:rPr lang="en-US" sz="2000" dirty="0" err="1"/>
              <a:t>Menjunjung</a:t>
            </a:r>
            <a:r>
              <a:rPr lang="en-US" sz="2000" dirty="0"/>
              <a:t> Tinggi Nilai</a:t>
            </a:r>
          </a:p>
          <a:p>
            <a:r>
              <a:rPr lang="en-US" dirty="0"/>
              <a:t>Masyarakat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identik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yang </a:t>
            </a:r>
            <a:r>
              <a:rPr lang="en-US" dirty="0" err="1"/>
              <a:t>beradab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menjunjung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dan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topang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pegang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, </a:t>
            </a:r>
            <a:r>
              <a:rPr lang="en-US" dirty="0" err="1"/>
              <a:t>iman</a:t>
            </a:r>
            <a:r>
              <a:rPr lang="en-US" dirty="0"/>
              <a:t>, dan juga </a:t>
            </a:r>
            <a:r>
              <a:rPr lang="en-US" dirty="0" err="1"/>
              <a:t>teknologi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yang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norma</a:t>
            </a:r>
            <a:r>
              <a:rPr lang="en-US" dirty="0"/>
              <a:t>, dan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35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4704A-6213-0056-B0D0-06DE8FE604A2}"/>
              </a:ext>
            </a:extLst>
          </p:cNvPr>
          <p:cNvSpPr txBox="1"/>
          <p:nvPr/>
        </p:nvSpPr>
        <p:spPr>
          <a:xfrm>
            <a:off x="856397" y="382137"/>
            <a:ext cx="85469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2.2. </a:t>
            </a:r>
            <a:r>
              <a:rPr lang="en-US" sz="2400" b="1" dirty="0" err="1"/>
              <a:t>Mempunyai</a:t>
            </a:r>
            <a:r>
              <a:rPr lang="en-US" sz="2400" b="1" dirty="0"/>
              <a:t> </a:t>
            </a:r>
            <a:r>
              <a:rPr lang="en-US" sz="2400" b="1" dirty="0" err="1"/>
              <a:t>Peradaban</a:t>
            </a:r>
            <a:r>
              <a:rPr lang="en-US" sz="2400" b="1" dirty="0"/>
              <a:t> yang Tinggi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keimanan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Sang </a:t>
            </a:r>
            <a:r>
              <a:rPr lang="en-US" dirty="0" err="1"/>
              <a:t>Pencipta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beradab</a:t>
            </a:r>
            <a:r>
              <a:rPr lang="en-US" dirty="0"/>
              <a:t>. Dimana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adab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bertata</a:t>
            </a:r>
            <a:r>
              <a:rPr lang="en-US" dirty="0"/>
              <a:t> krama.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ED982-951B-AA78-E451-1E19677339A3}"/>
              </a:ext>
            </a:extLst>
          </p:cNvPr>
          <p:cNvSpPr txBox="1"/>
          <p:nvPr/>
        </p:nvSpPr>
        <p:spPr>
          <a:xfrm>
            <a:off x="856397" y="2536448"/>
            <a:ext cx="854691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2.3. </a:t>
            </a:r>
            <a:r>
              <a:rPr lang="en-US" sz="2000" dirty="0" err="1"/>
              <a:t>Memprioritaskan</a:t>
            </a:r>
            <a:r>
              <a:rPr lang="en-US" sz="2000" dirty="0"/>
              <a:t> </a:t>
            </a:r>
            <a:r>
              <a:rPr lang="en-US" sz="2000" dirty="0" err="1"/>
              <a:t>Kesederajatan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Transparansi</a:t>
            </a:r>
            <a:endParaRPr lang="en-US" sz="2000" dirty="0"/>
          </a:p>
          <a:p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status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Entah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.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yang </a:t>
            </a:r>
            <a:r>
              <a:rPr lang="en-US" dirty="0" err="1"/>
              <a:t>jujur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ditutupi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BDA20-B085-7C7E-C86B-B13DEFF23396}"/>
              </a:ext>
            </a:extLst>
          </p:cNvPr>
          <p:cNvSpPr txBox="1"/>
          <p:nvPr/>
        </p:nvSpPr>
        <p:spPr>
          <a:xfrm>
            <a:off x="856397" y="4690759"/>
            <a:ext cx="854691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2.4. Ruang Publik yang </a:t>
            </a:r>
            <a:r>
              <a:rPr lang="en-US" sz="2000" dirty="0" err="1"/>
              <a:t>Bebas</a:t>
            </a:r>
            <a:endParaRPr lang="en-US" sz="2000" dirty="0"/>
          </a:p>
          <a:p>
            <a:r>
              <a:rPr lang="en-US" dirty="0"/>
              <a:t>Ruang </a:t>
            </a:r>
            <a:r>
              <a:rPr lang="en-US" dirty="0" err="1"/>
              <a:t>publik</a:t>
            </a:r>
            <a:r>
              <a:rPr lang="en-US" dirty="0"/>
              <a:t> yang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juga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free public sphere.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wilayah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negara. Dimana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berserikat</a:t>
            </a:r>
            <a:r>
              <a:rPr lang="en-US" dirty="0"/>
              <a:t> dan juga </a:t>
            </a:r>
            <a:r>
              <a:rPr lang="en-US" dirty="0" err="1"/>
              <a:t>bekerjasama</a:t>
            </a:r>
            <a:r>
              <a:rPr lang="en-US" dirty="0"/>
              <a:t>,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dan juga </a:t>
            </a:r>
            <a:r>
              <a:rPr lang="en-US" dirty="0" err="1"/>
              <a:t>berkumpul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95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9F6FED-C866-674C-B6AF-AB80F214C2A2}"/>
              </a:ext>
            </a:extLst>
          </p:cNvPr>
          <p:cNvSpPr txBox="1"/>
          <p:nvPr/>
        </p:nvSpPr>
        <p:spPr>
          <a:xfrm>
            <a:off x="774717" y="2536448"/>
            <a:ext cx="86151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2.6. </a:t>
            </a:r>
            <a:r>
              <a:rPr lang="en-US" sz="2000" dirty="0" err="1"/>
              <a:t>Keadilan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endParaRPr lang="en-US" sz="2000" dirty="0"/>
          </a:p>
          <a:p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juga social justice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dan juga </a:t>
            </a:r>
            <a:r>
              <a:rPr lang="en-US" dirty="0" err="1"/>
              <a:t>pembagian</a:t>
            </a:r>
            <a:r>
              <a:rPr lang="en-US" dirty="0"/>
              <a:t> yang </a:t>
            </a:r>
            <a:r>
              <a:rPr lang="en-US" dirty="0" err="1"/>
              <a:t>proporsional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dan negara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Dimana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</a:t>
            </a:r>
          </a:p>
          <a:p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warga</a:t>
            </a:r>
            <a:r>
              <a:rPr lang="en-US" dirty="0"/>
              <a:t> negara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negaranya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juga negara, </a:t>
            </a:r>
            <a:r>
              <a:rPr lang="en-US" dirty="0" err="1"/>
              <a:t>mereka</a:t>
            </a:r>
            <a:r>
              <a:rPr lang="en-US" dirty="0"/>
              <a:t> juga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warganya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AA666-2872-4435-77BB-9175D1E1AA2A}"/>
              </a:ext>
            </a:extLst>
          </p:cNvPr>
          <p:cNvSpPr txBox="1"/>
          <p:nvPr/>
        </p:nvSpPr>
        <p:spPr>
          <a:xfrm>
            <a:off x="774717" y="5138683"/>
            <a:ext cx="86151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2.7. </a:t>
            </a:r>
            <a:r>
              <a:rPr lang="en-US" sz="2000" dirty="0" err="1"/>
              <a:t>Partisipasi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endParaRPr lang="en-US" sz="2000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dan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F2683-05D8-B0BA-CB00-54CF2038E8B7}"/>
              </a:ext>
            </a:extLst>
          </p:cNvPr>
          <p:cNvSpPr txBox="1"/>
          <p:nvPr/>
        </p:nvSpPr>
        <p:spPr>
          <a:xfrm>
            <a:off x="774717" y="363520"/>
            <a:ext cx="861514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2.5. </a:t>
            </a:r>
            <a:r>
              <a:rPr lang="en-US" sz="2000" dirty="0" err="1"/>
              <a:t>Supremasi</a:t>
            </a:r>
            <a:r>
              <a:rPr lang="en-US" sz="2000" dirty="0"/>
              <a:t> Hukum</a:t>
            </a:r>
          </a:p>
          <a:p>
            <a:r>
              <a:rPr lang="en-US" dirty="0" err="1"/>
              <a:t>Dalam</a:t>
            </a:r>
            <a:r>
              <a:rPr lang="en-US" dirty="0"/>
              <a:t> KBBI, </a:t>
            </a:r>
            <a:r>
              <a:rPr lang="en-US" dirty="0" err="1"/>
              <a:t>supremasi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negara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25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2AD86F-3A23-C29F-9092-EFAA23026A35}"/>
              </a:ext>
            </a:extLst>
          </p:cNvPr>
          <p:cNvSpPr txBox="1"/>
          <p:nvPr/>
        </p:nvSpPr>
        <p:spPr>
          <a:xfrm>
            <a:off x="733566" y="301656"/>
            <a:ext cx="6107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Karakteristik</a:t>
            </a:r>
            <a:r>
              <a:rPr lang="en-US" sz="2800" dirty="0"/>
              <a:t> Masyarakat </a:t>
            </a:r>
            <a:r>
              <a:rPr lang="en-US" sz="2800" dirty="0" err="1"/>
              <a:t>Madani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E504D-FC9A-43F1-5DA3-A675F4E63715}"/>
              </a:ext>
            </a:extLst>
          </p:cNvPr>
          <p:cNvSpPr txBox="1"/>
          <p:nvPr/>
        </p:nvSpPr>
        <p:spPr>
          <a:xfrm>
            <a:off x="733566" y="1062083"/>
            <a:ext cx="8778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pahami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3DBC3-825E-33C3-9057-1B07B53539A7}"/>
              </a:ext>
            </a:extLst>
          </p:cNvPr>
          <p:cNvSpPr txBox="1"/>
          <p:nvPr/>
        </p:nvSpPr>
        <p:spPr>
          <a:xfrm>
            <a:off x="614149" y="1862752"/>
            <a:ext cx="9526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Integrasi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dan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terjalin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aliansi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dan juga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Kekuasaan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menyebar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mendominasi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Adanya</a:t>
            </a:r>
            <a:r>
              <a:rPr lang="en-US" dirty="0"/>
              <a:t> program </a:t>
            </a:r>
            <a:r>
              <a:rPr lang="en-US" dirty="0" err="1"/>
              <a:t>pembangunan</a:t>
            </a:r>
            <a:r>
              <a:rPr lang="en-US" dirty="0"/>
              <a:t> yang </a:t>
            </a:r>
            <a:r>
              <a:rPr lang="en-US" dirty="0" err="1"/>
              <a:t>didominasi</a:t>
            </a:r>
            <a:r>
              <a:rPr lang="en-US" dirty="0"/>
              <a:t> oleh negara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dan juga program </a:t>
            </a:r>
            <a:r>
              <a:rPr lang="en-US" dirty="0" err="1"/>
              <a:t>pembangunan</a:t>
            </a:r>
            <a:r>
              <a:rPr lang="en-US" dirty="0"/>
              <a:t> lain yang </a:t>
            </a:r>
            <a:r>
              <a:rPr lang="en-US" dirty="0" err="1"/>
              <a:t>didominasi</a:t>
            </a:r>
            <a:r>
              <a:rPr lang="en-US" dirty="0"/>
              <a:t> oleh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621AC-C53A-A2CF-0E77-C8C5BE2D008F}"/>
              </a:ext>
            </a:extLst>
          </p:cNvPr>
          <p:cNvSpPr txBox="1"/>
          <p:nvPr/>
        </p:nvSpPr>
        <p:spPr>
          <a:xfrm>
            <a:off x="614141" y="3617078"/>
            <a:ext cx="9253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Maju</a:t>
            </a:r>
            <a:r>
              <a:rPr lang="en-US" dirty="0"/>
              <a:t> dan </a:t>
            </a:r>
            <a:r>
              <a:rPr lang="en-US" dirty="0" err="1"/>
              <a:t>berkembangnya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 yang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terhambat</a:t>
            </a:r>
            <a:r>
              <a:rPr lang="en-US" dirty="0"/>
              <a:t> oleh </a:t>
            </a:r>
            <a:r>
              <a:rPr lang="en-US" dirty="0" err="1"/>
              <a:t>rezim</a:t>
            </a:r>
            <a:r>
              <a:rPr lang="en-US" dirty="0"/>
              <a:t> </a:t>
            </a:r>
            <a:r>
              <a:rPr lang="en-US" dirty="0" err="1"/>
              <a:t>totaliter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33C3E-4AD0-51D1-1504-603E8F79080F}"/>
              </a:ext>
            </a:extLst>
          </p:cNvPr>
          <p:cNvSpPr txBox="1"/>
          <p:nvPr/>
        </p:nvSpPr>
        <p:spPr>
          <a:xfrm>
            <a:off x="614141" y="3940243"/>
            <a:ext cx="9253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menolong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mencampuri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internal </a:t>
            </a:r>
            <a:r>
              <a:rPr lang="en-US" dirty="0" err="1"/>
              <a:t>seseorang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005C4-BE54-58E3-672D-E7E59AC65775}"/>
              </a:ext>
            </a:extLst>
          </p:cNvPr>
          <p:cNvSpPr txBox="1"/>
          <p:nvPr/>
        </p:nvSpPr>
        <p:spPr>
          <a:xfrm>
            <a:off x="614142" y="4309574"/>
            <a:ext cx="9253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Toleransi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mencampuri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orang lain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24AEE-6C86-EF3D-FD01-5111935021ED}"/>
              </a:ext>
            </a:extLst>
          </p:cNvPr>
          <p:cNvSpPr txBox="1"/>
          <p:nvPr/>
        </p:nvSpPr>
        <p:spPr>
          <a:xfrm>
            <a:off x="614141" y="4955905"/>
            <a:ext cx="8898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7. </a:t>
            </a:r>
            <a:r>
              <a:rPr lang="es-ES" dirty="0" err="1"/>
              <a:t>Terciptanya</a:t>
            </a:r>
            <a:r>
              <a:rPr lang="es-ES" dirty="0"/>
              <a:t> </a:t>
            </a:r>
            <a:r>
              <a:rPr lang="es-ES" dirty="0" err="1"/>
              <a:t>keseimbangan</a:t>
            </a:r>
            <a:r>
              <a:rPr lang="es-ES" dirty="0"/>
              <a:t> antara </a:t>
            </a:r>
            <a:r>
              <a:rPr lang="es-ES" dirty="0" err="1"/>
              <a:t>hak</a:t>
            </a:r>
            <a:r>
              <a:rPr lang="es-ES" dirty="0"/>
              <a:t> </a:t>
            </a:r>
            <a:r>
              <a:rPr lang="es-ES" dirty="0" err="1"/>
              <a:t>serta</a:t>
            </a:r>
            <a:r>
              <a:rPr lang="es-ES" dirty="0"/>
              <a:t> </a:t>
            </a:r>
            <a:r>
              <a:rPr lang="es-ES" dirty="0" err="1"/>
              <a:t>kewajiban</a:t>
            </a:r>
            <a:r>
              <a:rPr lang="es-ES" dirty="0"/>
              <a:t>.</a:t>
            </a:r>
          </a:p>
          <a:p>
            <a:r>
              <a:rPr lang="es-ES" dirty="0"/>
              <a:t>8. </a:t>
            </a:r>
            <a:r>
              <a:rPr lang="es-ES" dirty="0" err="1"/>
              <a:t>Memiliki</a:t>
            </a:r>
            <a:r>
              <a:rPr lang="es-ES" dirty="0"/>
              <a:t> </a:t>
            </a:r>
            <a:r>
              <a:rPr lang="es-ES" dirty="0" err="1"/>
              <a:t>peradaban</a:t>
            </a:r>
            <a:r>
              <a:rPr lang="es-ES" dirty="0"/>
              <a:t> yang </a:t>
            </a:r>
            <a:r>
              <a:rPr lang="es-ES" dirty="0" err="1"/>
              <a:t>tinggi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E241C-A7C1-27FE-A777-336AF42E2C68}"/>
              </a:ext>
            </a:extLst>
          </p:cNvPr>
          <p:cNvSpPr txBox="1"/>
          <p:nvPr/>
        </p:nvSpPr>
        <p:spPr>
          <a:xfrm>
            <a:off x="614143" y="5602235"/>
            <a:ext cx="925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yang </a:t>
            </a:r>
            <a:r>
              <a:rPr lang="en-US" dirty="0" err="1"/>
              <a:t>mulia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890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934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Trebuchet MS</vt:lpstr>
      <vt:lpstr>Wingdings 3</vt:lpstr>
      <vt:lpstr>Facet</vt:lpstr>
      <vt:lpstr>Masyarakat Madani  </vt:lpstr>
      <vt:lpstr>KELOMPOK 12 </vt:lpstr>
      <vt:lpstr>PowerPoint Presentation</vt:lpstr>
      <vt:lpstr>MASYARAKAT MADANI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12 1. HAFIZ 2. AKRAM 3. AZAM</dc:title>
  <dc:creator>Hafiz Faturrohman</dc:creator>
  <cp:lastModifiedBy>Hafiz Faturrohman</cp:lastModifiedBy>
  <cp:revision>9</cp:revision>
  <dcterms:created xsi:type="dcterms:W3CDTF">2022-09-30T03:07:02Z</dcterms:created>
  <dcterms:modified xsi:type="dcterms:W3CDTF">2022-11-30T03:52:30Z</dcterms:modified>
</cp:coreProperties>
</file>