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1" r:id="rId6"/>
    <p:sldId id="260" r:id="rId7"/>
    <p:sldId id="265"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CC06E-5799-495A-B6DB-20D61FD19774}" type="datetimeFigureOut">
              <a:rPr lang="en-US" smtClean="0"/>
              <a:t>12/22/2022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205F4-9052-4B5A-9424-1D3E9FDAF5B4}" type="slidenum">
              <a:rPr lang="en-US" smtClean="0"/>
              <a:t>‹#›</a:t>
            </a:fld>
            <a:endParaRPr lang="en-US"/>
          </a:p>
        </p:txBody>
      </p:sp>
    </p:spTree>
    <p:extLst>
      <p:ext uri="{BB962C8B-B14F-4D97-AF65-F5344CB8AC3E}">
        <p14:creationId xmlns:p14="http://schemas.microsoft.com/office/powerpoint/2010/main" val="256775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6205F4-9052-4B5A-9424-1D3E9FDAF5B4}" type="slidenum">
              <a:rPr lang="en-US" smtClean="0"/>
              <a:t>2</a:t>
            </a:fld>
            <a:endParaRPr lang="en-US"/>
          </a:p>
        </p:txBody>
      </p:sp>
    </p:spTree>
    <p:extLst>
      <p:ext uri="{BB962C8B-B14F-4D97-AF65-F5344CB8AC3E}">
        <p14:creationId xmlns:p14="http://schemas.microsoft.com/office/powerpoint/2010/main" val="161133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5E9B8810-1C15-4900-9446-C5159FCC4F12}" type="datetimeFigureOut">
              <a:rPr lang="en-US" smtClean="0"/>
              <a:t>12/22/2022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8839C39-E16B-4A72-9DFD-E1CEEFDABD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9B8810-1C15-4900-9446-C5159FCC4F12}"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39C39-E16B-4A72-9DFD-E1CEEFDABD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9B8810-1C15-4900-9446-C5159FCC4F12}"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39C39-E16B-4A72-9DFD-E1CEEFDABD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9B8810-1C15-4900-9446-C5159FCC4F12}"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39C39-E16B-4A72-9DFD-E1CEEFDABD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E9B8810-1C15-4900-9446-C5159FCC4F12}"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39C39-E16B-4A72-9DFD-E1CEEFDABD7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9B8810-1C15-4900-9446-C5159FCC4F12}"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39C39-E16B-4A72-9DFD-E1CEEFDABD7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5E9B8810-1C15-4900-9446-C5159FCC4F12}" type="datetimeFigureOut">
              <a:rPr lang="en-US" smtClean="0"/>
              <a:t>12/22/2022</a:t>
            </a:fld>
            <a:endParaRPr lang="en-US"/>
          </a:p>
        </p:txBody>
      </p:sp>
      <p:sp>
        <p:nvSpPr>
          <p:cNvPr id="27" name="Slide Number Placeholder 26"/>
          <p:cNvSpPr>
            <a:spLocks noGrp="1"/>
          </p:cNvSpPr>
          <p:nvPr>
            <p:ph type="sldNum" sz="quarter" idx="11"/>
          </p:nvPr>
        </p:nvSpPr>
        <p:spPr/>
        <p:txBody>
          <a:bodyPr rtlCol="0"/>
          <a:lstStyle/>
          <a:p>
            <a:fld id="{78839C39-E16B-4A72-9DFD-E1CEEFDABD7F}"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5E9B8810-1C15-4900-9446-C5159FCC4F12}" type="datetimeFigureOut">
              <a:rPr lang="en-US" smtClean="0"/>
              <a:t>12/22/2022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78839C39-E16B-4A72-9DFD-E1CEEFDABD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B8810-1C15-4900-9446-C5159FCC4F12}"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39C39-E16B-4A72-9DFD-E1CEEFDABD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9B8810-1C15-4900-9446-C5159FCC4F12}"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39C39-E16B-4A72-9DFD-E1CEEFDABD7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E9B8810-1C15-4900-9446-C5159FCC4F12}"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39C39-E16B-4A72-9DFD-E1CEEFDABD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E9B8810-1C15-4900-9446-C5159FCC4F12}" type="datetimeFigureOut">
              <a:rPr lang="en-US" smtClean="0"/>
              <a:t>12/22/2022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8839C39-E16B-4A72-9DFD-E1CEEFDABD7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143000"/>
            <a:ext cx="8458200" cy="1470025"/>
          </a:xfrm>
        </p:spPr>
        <p:txBody>
          <a:bodyPr>
            <a:normAutofit/>
          </a:bodyPr>
          <a:lstStyle/>
          <a:p>
            <a:pPr algn="ctr"/>
            <a:r>
              <a:rPr lang="en-US" sz="4000" b="1" dirty="0"/>
              <a:t>MASYARAKAT MADANI</a:t>
            </a:r>
          </a:p>
        </p:txBody>
      </p:sp>
      <p:sp>
        <p:nvSpPr>
          <p:cNvPr id="3" name="Subtitle 2"/>
          <p:cNvSpPr>
            <a:spLocks noGrp="1"/>
          </p:cNvSpPr>
          <p:nvPr>
            <p:ph type="subTitle" idx="1"/>
          </p:nvPr>
        </p:nvSpPr>
        <p:spPr>
          <a:xfrm>
            <a:off x="312920" y="3962400"/>
            <a:ext cx="4953000" cy="1470025"/>
          </a:xfrm>
        </p:spPr>
        <p:txBody>
          <a:bodyPr>
            <a:normAutofit/>
          </a:bodyPr>
          <a:lstStyle/>
          <a:p>
            <a:r>
              <a:rPr lang="en-US" sz="2000" dirty="0" err="1">
                <a:latin typeface="Arial" panose="020B0604020202020204" pitchFamily="34" charset="0"/>
                <a:cs typeface="Arial" panose="020B0604020202020204" pitchFamily="34" charset="0"/>
              </a:rPr>
              <a:t>Kelompok</a:t>
            </a:r>
            <a:r>
              <a:rPr lang="en-US" sz="2000" dirty="0">
                <a:latin typeface="Arial" panose="020B0604020202020204" pitchFamily="34" charset="0"/>
                <a:cs typeface="Arial" panose="020B0604020202020204" pitchFamily="34" charset="0"/>
              </a:rPr>
              <a:t> 12</a:t>
            </a:r>
          </a:p>
          <a:p>
            <a:r>
              <a:rPr lang="en-US" sz="2000" dirty="0">
                <a:latin typeface="Arial" panose="020B0604020202020204" pitchFamily="34" charset="0"/>
                <a:cs typeface="Arial" panose="020B0604020202020204" pitchFamily="34" charset="0"/>
              </a:rPr>
              <a:t>Hafiz  Faturrohman ( 312210275 )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Azzam </a:t>
            </a:r>
            <a:r>
              <a:rPr lang="en-US" sz="2000" dirty="0" err="1">
                <a:latin typeface="Arial" panose="020B0604020202020204" pitchFamily="34" charset="0"/>
                <a:cs typeface="Arial" panose="020B0604020202020204" pitchFamily="34" charset="0"/>
              </a:rPr>
              <a:t>Sauqi</a:t>
            </a:r>
            <a:r>
              <a:rPr lang="en-US" sz="2000" dirty="0">
                <a:latin typeface="Arial" panose="020B0604020202020204" pitchFamily="34" charset="0"/>
                <a:cs typeface="Arial" panose="020B0604020202020204" pitchFamily="34" charset="0"/>
              </a:rPr>
              <a:t> Rabbani ( 312210373 )</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Akram</a:t>
            </a:r>
            <a:r>
              <a:rPr lang="en-US" sz="2000" dirty="0">
                <a:latin typeface="Arial" panose="020B0604020202020204" pitchFamily="34" charset="0"/>
                <a:cs typeface="Arial" panose="020B0604020202020204" pitchFamily="34" charset="0"/>
              </a:rPr>
              <a:t> ( 312210461 )</a:t>
            </a:r>
          </a:p>
          <a:p>
            <a:endParaRPr lang="en-US" sz="2000"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a:bodyPr>
          <a:lstStyle/>
          <a:p>
            <a:r>
              <a:rPr lang="en-US" sz="1800" b="1" dirty="0" err="1">
                <a:latin typeface="Arial" panose="020B0604020202020204" pitchFamily="34" charset="0"/>
                <a:cs typeface="Arial" panose="020B0604020202020204" pitchFamily="34" charset="0"/>
              </a:rPr>
              <a:t>Supremasi</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Hukum</a:t>
            </a:r>
            <a:endParaRPr lang="en-US" sz="1800" b="1" dirty="0">
              <a:latin typeface="Arial" panose="020B0604020202020204" pitchFamily="34" charset="0"/>
              <a:cs typeface="Arial" panose="020B0604020202020204" pitchFamily="34" charset="0"/>
            </a:endParaRPr>
          </a:p>
          <a:p>
            <a:pPr>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Setiap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warga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negara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apakah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duduk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dipemerintahan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atau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sebagai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seseorang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harus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tunduk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pada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aturan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atau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hukum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Sehingga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untuk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mewujudkan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hak-hak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mereka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kebebasan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mereka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antara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warga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antara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warga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pemerintah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melalui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cara-cara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damai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sesuai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dengan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hukum</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berlaku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Aturan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hukum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juga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memberikan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jaminan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perlindungan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terhadap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segala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bentuk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penindasan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individu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kelompok</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melanggar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norma-norma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hukum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segala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bentuk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penindasan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asasi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manusia</a:t>
            </a:r>
            <a:r>
              <a:rPr lang="en-US" sz="1600" dirty="0">
                <a:latin typeface="Arial" panose="020B0604020202020204" pitchFamily="34" charset="0"/>
                <a:cs typeface="Arial" panose="020B0604020202020204" pitchFamily="34" charset="0"/>
              </a:rPr>
              <a:t>.</a:t>
            </a:r>
          </a:p>
          <a:p>
            <a:r>
              <a:rPr lang="en-US" sz="1800" b="1" dirty="0" err="1">
                <a:latin typeface="Arial" panose="020B0604020202020204" pitchFamily="34" charset="0"/>
                <a:cs typeface="Arial" panose="020B0604020202020204" pitchFamily="34" charset="0"/>
              </a:rPr>
              <a:t>Perguruan</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Tinggi</a:t>
            </a:r>
            <a:endParaRPr lang="en-US" sz="1800" b="1" dirty="0">
              <a:latin typeface="Arial" panose="020B0604020202020204" pitchFamily="34" charset="0"/>
              <a:cs typeface="Arial" panose="020B0604020202020204" pitchFamily="34" charset="0"/>
            </a:endParaRPr>
          </a:p>
          <a:p>
            <a:pPr>
              <a:buNone/>
            </a:pPr>
            <a:r>
              <a:rPr lang="en-US" sz="1600" dirty="0">
                <a:latin typeface="Arial" panose="020B0604020202020204" pitchFamily="34" charset="0"/>
                <a:cs typeface="Arial" panose="020B0604020202020204" pitchFamily="34" charset="0"/>
              </a:rPr>
              <a:t>	College </a:t>
            </a:r>
            <a:r>
              <a:rPr lang="en-US" sz="1600" dirty="0" err="1">
                <a:latin typeface="Arial" panose="020B0604020202020204" pitchFamily="34" charset="0"/>
                <a:cs typeface="Arial" panose="020B0604020202020204" pitchFamily="34" charset="0"/>
              </a:rPr>
              <a:t>adalah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mana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kampus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aktivis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dosen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mahasiswa</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menjadi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bagian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dari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kekuatan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sosial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masyarakat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sipil</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bergerak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melalui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Porce</a:t>
            </a:r>
            <a:r>
              <a:rPr lang="en-US" sz="1600" dirty="0">
                <a:latin typeface="Arial" panose="020B0604020202020204" pitchFamily="34" charset="0"/>
                <a:cs typeface="Arial" panose="020B0604020202020204" pitchFamily="34" charset="0"/>
              </a:rPr>
              <a:t> moral </a:t>
            </a:r>
            <a:r>
              <a:rPr lang="en-US" sz="1600" dirty="0" err="1">
                <a:latin typeface="Arial" panose="020B0604020202020204" pitchFamily="34" charset="0"/>
                <a:cs typeface="Arial" panose="020B0604020202020204" pitchFamily="34" charset="0"/>
              </a:rPr>
              <a:t>untuk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menyalurkan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aspirasi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rakyat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mengkritik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kebijakan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pemerintah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Namun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setiap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gerakan</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dibuat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itu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harus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jalur</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benar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memposisikan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diri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secara</a:t>
            </a:r>
            <a:r>
              <a:rPr lang="en-US" sz="1600" dirty="0">
                <a:latin typeface="Arial" panose="020B0604020202020204" pitchFamily="34" charset="0"/>
                <a:cs typeface="Arial" panose="020B0604020202020204" pitchFamily="34" charset="0"/>
              </a:rPr>
              <a:t> real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kenyataan</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benar-benar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objektif</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menyuarakan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kepentingan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masyarakat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Sebagai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bagian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dari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pilar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penegakan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masyarakat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sipil</a:t>
            </a:r>
            <a:r>
              <a:rPr lang="en-US" sz="1600" dirty="0">
                <a:latin typeface="Arial" panose="020B0604020202020204" pitchFamily="34" charset="0"/>
                <a:cs typeface="Arial" panose="020B0604020202020204" pitchFamily="34" charset="0"/>
              </a:rPr>
              <a:t>, College </a:t>
            </a:r>
            <a:r>
              <a:rPr lang="en-US" sz="1600" dirty="0" err="1">
                <a:latin typeface="Arial" panose="020B0604020202020204" pitchFamily="34" charset="0"/>
                <a:cs typeface="Arial" panose="020B0604020202020204" pitchFamily="34" charset="0"/>
              </a:rPr>
              <a:t>memiliki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tugas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utama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untuk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menemukan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menciptakan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ide-ide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baru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alternatif</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konstruktif</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untuk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dapat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menjawab</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permasalahan</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dihadapi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oleh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masyarakat</a:t>
            </a:r>
            <a:r>
              <a:rPr lang="en-US" sz="1600" dirty="0">
                <a:latin typeface="Arial" panose="020B0604020202020204" pitchFamily="34" charset="0"/>
                <a:cs typeface="Arial" panose="020B0604020202020204" pitchFamily="34" charset="0"/>
              </a:rPr>
              <a:t>.</a:t>
            </a:r>
          </a:p>
          <a:p>
            <a:r>
              <a:rPr lang="en-US" sz="1800" b="1" dirty="0" err="1">
                <a:latin typeface="Arial" panose="020B0604020202020204" pitchFamily="34" charset="0"/>
                <a:cs typeface="Arial" panose="020B0604020202020204" pitchFamily="34" charset="0"/>
              </a:rPr>
              <a:t>Partai</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Politik</a:t>
            </a:r>
            <a:endParaRPr lang="en-US" sz="1800" b="1" dirty="0">
              <a:latin typeface="Arial" panose="020B0604020202020204" pitchFamily="34" charset="0"/>
              <a:cs typeface="Arial" panose="020B0604020202020204" pitchFamily="34" charset="0"/>
            </a:endParaRPr>
          </a:p>
          <a:p>
            <a:pPr>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Partai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politik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adalah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kendaraan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bagi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warga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untuk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dapat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menyalurkan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aspirasi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politik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mereka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Partai-partai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politik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menjadi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ekspresi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politik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warga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sehingga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partai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politik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menjadi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prasyarat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untuk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pembentukan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masyarakat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madani</a:t>
            </a:r>
            <a:r>
              <a:rPr lang="en-US" sz="1600" dirty="0"/>
              <a:t>.</a:t>
            </a:r>
          </a:p>
          <a:p>
            <a:endParaRPr lang="en-US" sz="1600" dirty="0"/>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76400"/>
            <a:ext cx="8534400" cy="3733800"/>
          </a:xfrm>
        </p:spPr>
        <p:txBody>
          <a:bodyPr>
            <a:normAutofit/>
          </a:bodyPr>
          <a:lstStyle/>
          <a:p>
            <a:pPr algn="just"/>
            <a:r>
              <a:rPr lang="en-US" sz="3200" dirty="0">
                <a:latin typeface="Arial" panose="020B0604020202020204" pitchFamily="34" charset="0"/>
                <a:cs typeface="Arial" panose="020B0604020202020204" pitchFamily="34" charset="0"/>
              </a:rPr>
              <a:t>KESIMPULAN</a:t>
            </a:r>
            <a:br>
              <a:rPr lang="en-US" sz="3200" dirty="0"/>
            </a:b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proses </a:t>
            </a:r>
            <a:r>
              <a:rPr lang="en-US" sz="2000" dirty="0" err="1">
                <a:latin typeface="Arial" panose="020B0604020202020204" pitchFamily="34" charset="0"/>
                <a:cs typeface="Arial" panose="020B0604020202020204" pitchFamily="34" charset="0"/>
              </a:rPr>
              <a:t>mewujudkan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madani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dibutuhkan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perjuangan</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gigih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secara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terus-menerus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a:t>
            </a:r>
            <a:r>
              <a:rPr lang="en-US" sz="2000" dirty="0">
                <a:latin typeface="Arial" panose="020B0604020202020204" pitchFamily="34" charset="0"/>
                <a:cs typeface="Arial" panose="020B0604020202020204" pitchFamily="34" charset="0"/>
              </a:rPr>
              <a:t> juga </a:t>
            </a:r>
            <a:r>
              <a:rPr lang="en-US" sz="2000" dirty="0" err="1">
                <a:latin typeface="Arial" panose="020B0604020202020204" pitchFamily="34" charset="0"/>
                <a:cs typeface="Arial" panose="020B0604020202020204" pitchFamily="34" charset="0"/>
              </a:rPr>
              <a:t>membutuhkan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unsur-unsur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sosial</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menjadi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prasarat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terwujudnya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madani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seperti</a:t>
            </a:r>
            <a:r>
              <a:rPr lang="en-US" sz="2000" dirty="0">
                <a:latin typeface="Arial" panose="020B0604020202020204" pitchFamily="34" charset="0"/>
                <a:cs typeface="Arial" panose="020B0604020202020204" pitchFamily="34" charset="0"/>
              </a:rPr>
              <a:t> Kerjasama yang </a:t>
            </a:r>
            <a:r>
              <a:rPr lang="en-US" sz="2000" dirty="0" err="1">
                <a:latin typeface="Arial" panose="020B0604020202020204" pitchFamily="34" charset="0"/>
                <a:cs typeface="Arial" panose="020B0604020202020204" pitchFamily="34" charset="0"/>
              </a:rPr>
              <a:t>baik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antara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pemerintah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lembaga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kemasyarakatan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serta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Alasan</a:t>
            </a:r>
            <a:r>
              <a:rPr lang="en-US" sz="2000" dirty="0">
                <a:latin typeface="Arial" panose="020B0604020202020204" pitchFamily="34" charset="0"/>
                <a:cs typeface="Arial" panose="020B0604020202020204" pitchFamily="34" charset="0"/>
              </a:rPr>
              <a:t> dan </a:t>
            </a:r>
            <a:r>
              <a:rPr lang="en-US" sz="2000" dirty="0" err="1">
                <a:latin typeface="Arial" panose="020B0604020202020204" pitchFamily="34" charset="0"/>
                <a:cs typeface="Arial" panose="020B0604020202020204" pitchFamily="34" charset="0"/>
              </a:rPr>
              <a:t>tujuan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 agar </a:t>
            </a:r>
            <a:r>
              <a:rPr lang="en-US" sz="2000" dirty="0" err="1">
                <a:latin typeface="Arial" panose="020B0604020202020204" pitchFamily="34" charset="0"/>
                <a:cs typeface="Arial" panose="020B0604020202020204" pitchFamily="34" charset="0"/>
              </a:rPr>
              <a:t>terciptanya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masyakat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madani</a:t>
            </a:r>
            <a:r>
              <a:rPr lang="en-US" sz="2000" dirty="0">
                <a:latin typeface="Arial" panose="020B0604020202020204" pitchFamily="34" charset="0"/>
                <a:cs typeface="Arial" panose="020B0604020202020204" pitchFamily="34" charset="0"/>
              </a:rPr>
              <a:t> di </a:t>
            </a:r>
            <a:r>
              <a:rPr lang="en-US" sz="2000" dirty="0" err="1">
                <a:latin typeface="Arial" panose="020B0604020202020204" pitchFamily="34" charset="0"/>
                <a:cs typeface="Arial" panose="020B0604020202020204" pitchFamily="34" charset="0"/>
              </a:rPr>
              <a:t>kelurahan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mutiara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agar </a:t>
            </a:r>
            <a:r>
              <a:rPr lang="en-US" sz="2000" dirty="0" err="1">
                <a:latin typeface="Arial" panose="020B0604020202020204" pitchFamily="34" charset="0"/>
                <a:cs typeface="Arial" panose="020B0604020202020204" pitchFamily="34" charset="0"/>
              </a:rPr>
              <a:t>segala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macam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kemajuan</a:t>
            </a:r>
            <a:r>
              <a:rPr lang="en-US" sz="2000" dirty="0">
                <a:latin typeface="Arial" panose="020B0604020202020204" pitchFamily="34" charset="0"/>
                <a:cs typeface="Arial" panose="020B0604020202020204" pitchFamily="34" charset="0"/>
              </a:rPr>
              <a:t> dan </a:t>
            </a:r>
            <a:r>
              <a:rPr lang="en-US" sz="2000" dirty="0" err="1">
                <a:latin typeface="Arial" panose="020B0604020202020204" pitchFamily="34" charset="0"/>
                <a:cs typeface="Arial" panose="020B0604020202020204" pitchFamily="34" charset="0"/>
              </a:rPr>
              <a:t>pembangunan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sepenuhnya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dirasakan</a:t>
            </a:r>
            <a:r>
              <a:rPr lang="en-US" sz="2000" dirty="0">
                <a:latin typeface="Arial" panose="020B0604020202020204" pitchFamily="34" charset="0"/>
                <a:cs typeface="Arial" panose="020B0604020202020204" pitchFamily="34" charset="0"/>
              </a:rPr>
              <a:t> oleh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a:bodyPr>
          <a:lstStyle/>
          <a:p>
            <a:r>
              <a:rPr lang="en-US" sz="3200" b="1" dirty="0" err="1"/>
              <a:t>Pengertian</a:t>
            </a:r>
            <a:r>
              <a:rPr lang="en-US" sz="3200" b="1" dirty="0"/>
              <a:t> </a:t>
            </a:r>
            <a:r>
              <a:rPr lang="en-US" sz="3200" b="1" dirty="0" err="1"/>
              <a:t>Masyarakat</a:t>
            </a:r>
            <a:r>
              <a:rPr lang="en-US" sz="3200" b="1" dirty="0"/>
              <a:t> </a:t>
            </a:r>
            <a:r>
              <a:rPr lang="en-US" sz="3200" b="1" dirty="0" err="1"/>
              <a:t>Madani</a:t>
            </a:r>
            <a:endParaRPr lang="en-US" sz="3200" b="1" dirty="0"/>
          </a:p>
        </p:txBody>
      </p:sp>
      <p:sp>
        <p:nvSpPr>
          <p:cNvPr id="3" name="Content Placeholder 2"/>
          <p:cNvSpPr>
            <a:spLocks noGrp="1"/>
          </p:cNvSpPr>
          <p:nvPr>
            <p:ph idx="1"/>
          </p:nvPr>
        </p:nvSpPr>
        <p:spPr>
          <a:xfrm>
            <a:off x="494675" y="2209801"/>
            <a:ext cx="8229600" cy="4876800"/>
          </a:xfrm>
        </p:spPr>
        <p:txBody>
          <a:bodyPr>
            <a:normAutofit fontScale="92500" lnSpcReduction="10000"/>
          </a:bodyPr>
          <a:lstStyle/>
          <a:p>
            <a:pPr>
              <a:buNone/>
            </a:pPr>
            <a:r>
              <a:rPr lang="en-US" sz="1600" dirty="0"/>
              <a:t>	</a:t>
            </a:r>
            <a:r>
              <a:rPr lang="en-US" sz="160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Masyarakat </a:t>
            </a:r>
            <a:r>
              <a:rPr lang="en-US" sz="1900" dirty="0" err="1">
                <a:latin typeface="Arial" panose="020B0604020202020204" pitchFamily="34" charset="0"/>
                <a:cs typeface="Arial" panose="020B0604020202020204" pitchFamily="34" charset="0"/>
              </a:rPr>
              <a:t>madani</a:t>
            </a:r>
            <a:r>
              <a:rPr lang="en-US" sz="1900" dirty="0">
                <a:latin typeface="Arial" panose="020B0604020202020204" pitchFamily="34" charset="0"/>
                <a:cs typeface="Arial" panose="020B0604020202020204" pitchFamily="34" charset="0"/>
              </a:rPr>
              <a:t> (civil society) </a:t>
            </a:r>
            <a:r>
              <a:rPr lang="en-US" sz="1900" dirty="0" err="1">
                <a:latin typeface="Arial" panose="020B0604020202020204" pitchFamily="34" charset="0"/>
                <a:cs typeface="Arial" panose="020B0604020202020204" pitchFamily="34" charset="0"/>
              </a:rPr>
              <a:t>dapat</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diartikan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sebagai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suatu</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masyarakat</a:t>
            </a:r>
            <a:r>
              <a:rPr lang="en-US" sz="1900" dirty="0">
                <a:latin typeface="Arial" panose="020B0604020202020204" pitchFamily="34" charset="0"/>
                <a:cs typeface="Arial" panose="020B0604020202020204" pitchFamily="34" charset="0"/>
              </a:rPr>
              <a:t> yang </a:t>
            </a:r>
            <a:r>
              <a:rPr lang="en-US" sz="1900" dirty="0" err="1">
                <a:latin typeface="Arial" panose="020B0604020202020204" pitchFamily="34" charset="0"/>
                <a:cs typeface="Arial" panose="020B0604020202020204" pitchFamily="34" charset="0"/>
              </a:rPr>
              <a:t>beradab</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dalam</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membangun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menjalani</a:t>
            </a:r>
            <a:r>
              <a:rPr lang="en-US" sz="1900" dirty="0">
                <a:latin typeface="Arial" panose="020B0604020202020204" pitchFamily="34" charset="0"/>
                <a:cs typeface="Arial" panose="020B0604020202020204" pitchFamily="34" charset="0"/>
              </a:rPr>
              <a:t>, dan </a:t>
            </a:r>
            <a:r>
              <a:rPr lang="en-US" sz="1900" dirty="0" err="1">
                <a:latin typeface="Arial" panose="020B0604020202020204" pitchFamily="34" charset="0"/>
                <a:cs typeface="Arial" panose="020B0604020202020204" pitchFamily="34" charset="0"/>
              </a:rPr>
              <a:t>mamaknai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kehidupannya</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Masyarakat</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madani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merupakan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konsep</a:t>
            </a:r>
            <a:r>
              <a:rPr lang="en-US" sz="1900" dirty="0">
                <a:latin typeface="Arial" panose="020B0604020202020204" pitchFamily="34" charset="0"/>
                <a:cs typeface="Arial" panose="020B0604020202020204" pitchFamily="34" charset="0"/>
              </a:rPr>
              <a:t> yang </a:t>
            </a:r>
            <a:r>
              <a:rPr lang="en-US" sz="1900" dirty="0" err="1">
                <a:latin typeface="Arial" panose="020B0604020202020204" pitchFamily="34" charset="0"/>
                <a:cs typeface="Arial" panose="020B0604020202020204" pitchFamily="34" charset="0"/>
              </a:rPr>
              <a:t>berwayuh</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wajah</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memiliki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banyak</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arti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atau</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sering</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diartikan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dengan</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makna</a:t>
            </a:r>
            <a:r>
              <a:rPr lang="en-US" sz="1900" dirty="0">
                <a:latin typeface="Arial" panose="020B0604020202020204" pitchFamily="34" charset="0"/>
                <a:cs typeface="Arial" panose="020B0604020202020204" pitchFamily="34" charset="0"/>
              </a:rPr>
              <a:t> yang </a:t>
            </a:r>
            <a:r>
              <a:rPr lang="en-US" sz="1900" dirty="0" err="1">
                <a:latin typeface="Arial" panose="020B0604020202020204" pitchFamily="34" charset="0"/>
                <a:cs typeface="Arial" panose="020B0604020202020204" pitchFamily="34" charset="0"/>
              </a:rPr>
              <a:t>beda-beda</a:t>
            </a:r>
            <a:r>
              <a:rPr lang="en-US" sz="1900" dirty="0">
                <a:latin typeface="Arial" panose="020B0604020202020204" pitchFamily="34" charset="0"/>
                <a:cs typeface="Arial" panose="020B0604020202020204" pitchFamily="34" charset="0"/>
              </a:rPr>
              <a:t>.</a:t>
            </a:r>
          </a:p>
          <a:p>
            <a:pPr>
              <a:buNone/>
            </a:pPr>
            <a:endParaRPr lang="en-US" sz="1600" b="1" dirty="0">
              <a:latin typeface="Arial" panose="020B0604020202020204" pitchFamily="34" charset="0"/>
              <a:cs typeface="Arial" panose="020B0604020202020204" pitchFamily="34" charset="0"/>
            </a:endParaRPr>
          </a:p>
          <a:p>
            <a:pPr>
              <a:buNone/>
            </a:pPr>
            <a:r>
              <a:rPr lang="en-US" sz="2100" b="1" dirty="0">
                <a:latin typeface="Arial" panose="020B0604020202020204" pitchFamily="34" charset="0"/>
                <a:cs typeface="Arial" panose="020B0604020202020204" pitchFamily="34" charset="0"/>
              </a:rPr>
              <a:t>PENGERTIAN MASYARAKAT MADANI MENURUT PARA AHLI</a:t>
            </a:r>
          </a:p>
          <a:p>
            <a:r>
              <a:rPr lang="en-US" sz="2200" b="1" dirty="0" err="1">
                <a:latin typeface="Arial" panose="020B0604020202020204" pitchFamily="34" charset="0"/>
                <a:cs typeface="Arial" panose="020B0604020202020204" pitchFamily="34" charset="0"/>
              </a:rPr>
              <a:t>Dawam</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Rahardjo</a:t>
            </a:r>
            <a:endParaRPr lang="en-US" sz="2200" b="1" dirty="0">
              <a:latin typeface="Arial" panose="020B0604020202020204" pitchFamily="34" charset="0"/>
              <a:cs typeface="Arial" panose="020B0604020202020204" pitchFamily="34" charset="0"/>
            </a:endParaRPr>
          </a:p>
          <a:p>
            <a:pPr>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Mendefinisikan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masyarakat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madani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sebagai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proses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menciptakan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sebuah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peradaban</a:t>
            </a:r>
            <a:r>
              <a:rPr lang="en-US" sz="2200" dirty="0">
                <a:latin typeface="Arial" panose="020B0604020202020204" pitchFamily="34" charset="0"/>
                <a:cs typeface="Arial" panose="020B0604020202020204" pitchFamily="34" charset="0"/>
              </a:rPr>
              <a:t> yang </a:t>
            </a:r>
            <a:r>
              <a:rPr lang="en-US" sz="2200" dirty="0" err="1">
                <a:latin typeface="Arial" panose="020B0604020202020204" pitchFamily="34" charset="0"/>
                <a:cs typeface="Arial" panose="020B0604020202020204" pitchFamily="34" charset="0"/>
              </a:rPr>
              <a:t>mengacu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pada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nilai-nilai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kebijakan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publik</a:t>
            </a:r>
            <a:r>
              <a:rPr lang="en-US" sz="2200" dirty="0">
                <a:latin typeface="Arial" panose="020B0604020202020204" pitchFamily="34" charset="0"/>
                <a:cs typeface="Arial" panose="020B0604020202020204" pitchFamily="34" charset="0"/>
              </a:rPr>
              <a:t>.</a:t>
            </a:r>
          </a:p>
          <a:p>
            <a:r>
              <a:rPr lang="en-US" sz="2200" b="1" dirty="0" err="1">
                <a:latin typeface="Arial" panose="020B0604020202020204" pitchFamily="34" charset="0"/>
                <a:cs typeface="Arial" panose="020B0604020202020204" pitchFamily="34" charset="0"/>
              </a:rPr>
              <a:t>Dawam</a:t>
            </a:r>
            <a:endParaRPr lang="en-US" sz="2200" b="1" dirty="0">
              <a:latin typeface="Arial" panose="020B0604020202020204" pitchFamily="34" charset="0"/>
              <a:cs typeface="Arial" panose="020B0604020202020204" pitchFamily="34" charset="0"/>
            </a:endParaRPr>
          </a:p>
          <a:p>
            <a:pPr>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Menjelaskan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bahwa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dasar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utama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masyarakat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madani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adalah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persatuan</a:t>
            </a:r>
            <a:r>
              <a:rPr lang="en-US" sz="2200" dirty="0">
                <a:latin typeface="Arial" panose="020B0604020202020204" pitchFamily="34" charset="0"/>
                <a:cs typeface="Arial" panose="020B0604020202020204" pitchFamily="34" charset="0"/>
              </a:rPr>
              <a:t> dan </a:t>
            </a:r>
            <a:r>
              <a:rPr lang="en-US" sz="2200" dirty="0" err="1">
                <a:latin typeface="Arial" panose="020B0604020202020204" pitchFamily="34" charset="0"/>
                <a:cs typeface="Arial" panose="020B0604020202020204" pitchFamily="34" charset="0"/>
              </a:rPr>
              <a:t>integrasi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sosial</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berdasarkan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aturan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hidup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menghindari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konflik</a:t>
            </a:r>
            <a:r>
              <a:rPr lang="en-US" sz="2200" dirty="0">
                <a:latin typeface="Arial" panose="020B0604020202020204" pitchFamily="34" charset="0"/>
                <a:cs typeface="Arial" panose="020B0604020202020204" pitchFamily="34" charset="0"/>
              </a:rPr>
              <a:t> dan </a:t>
            </a:r>
            <a:r>
              <a:rPr lang="en-US" sz="2200" dirty="0" err="1">
                <a:latin typeface="Arial" panose="020B0604020202020204" pitchFamily="34" charset="0"/>
                <a:cs typeface="Arial" panose="020B0604020202020204" pitchFamily="34" charset="0"/>
              </a:rPr>
              <a:t>permusuhan</a:t>
            </a:r>
            <a:r>
              <a:rPr lang="en-US" sz="2200" dirty="0">
                <a:latin typeface="Arial" panose="020B0604020202020204" pitchFamily="34" charset="0"/>
                <a:cs typeface="Arial" panose="020B0604020202020204" pitchFamily="34" charset="0"/>
              </a:rPr>
              <a:t> yang </a:t>
            </a:r>
            <a:r>
              <a:rPr lang="en-US" sz="2200" dirty="0" err="1">
                <a:latin typeface="Arial" panose="020B0604020202020204" pitchFamily="34" charset="0"/>
                <a:cs typeface="Arial" panose="020B0604020202020204" pitchFamily="34" charset="0"/>
              </a:rPr>
              <a:t>menyebabkan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perpecahan</a:t>
            </a:r>
            <a:r>
              <a:rPr lang="en-US" sz="2200" dirty="0">
                <a:latin typeface="Arial" panose="020B0604020202020204" pitchFamily="34" charset="0"/>
                <a:cs typeface="Arial" panose="020B0604020202020204" pitchFamily="34" charset="0"/>
              </a:rPr>
              <a:t> dan </a:t>
            </a:r>
            <a:r>
              <a:rPr lang="en-US" sz="2200" dirty="0" err="1">
                <a:latin typeface="Arial" panose="020B0604020202020204" pitchFamily="34" charset="0"/>
                <a:cs typeface="Arial" panose="020B0604020202020204" pitchFamily="34" charset="0"/>
              </a:rPr>
              <a:t>tinggal</a:t>
            </a:r>
            <a:r>
              <a:rPr lang="en-US" sz="2200" dirty="0">
                <a:latin typeface="Arial" panose="020B0604020202020204" pitchFamily="34" charset="0"/>
                <a:cs typeface="Arial" panose="020B0604020202020204" pitchFamily="34" charset="0"/>
              </a:rPr>
              <a:t> di </a:t>
            </a:r>
            <a:r>
              <a:rPr lang="en-US" sz="2200" dirty="0" err="1">
                <a:latin typeface="Arial" panose="020B0604020202020204" pitchFamily="34" charset="0"/>
                <a:cs typeface="Arial" panose="020B0604020202020204" pitchFamily="34" charset="0"/>
              </a:rPr>
              <a:t>persaudaraan</a:t>
            </a:r>
            <a:r>
              <a:rPr lang="en-US" sz="2200" dirty="0">
                <a:latin typeface="Arial" panose="020B0604020202020204" pitchFamily="34" charset="0"/>
                <a:cs typeface="Arial" panose="020B0604020202020204" pitchFamily="34" charset="0"/>
              </a:rPr>
              <a:t>.</a:t>
            </a:r>
            <a:br>
              <a:rPr lang="en-US" sz="2200" dirty="0">
                <a:latin typeface="Arial" panose="020B0604020202020204" pitchFamily="34" charset="0"/>
                <a:cs typeface="Arial" panose="020B0604020202020204" pitchFamily="34" charset="0"/>
              </a:rPr>
            </a:br>
            <a:endParaRPr lang="en-US" sz="2200" b="1" dirty="0">
              <a:latin typeface="Arial" panose="020B0604020202020204" pitchFamily="34" charset="0"/>
              <a:cs typeface="Arial" panose="020B0604020202020204" pitchFamily="34"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a:bodyPr>
          <a:lstStyle/>
          <a:p>
            <a:r>
              <a:rPr lang="en-US" sz="2000" b="1" dirty="0">
                <a:latin typeface="Arial" panose="020B0604020202020204" pitchFamily="34" charset="0"/>
                <a:cs typeface="Arial" panose="020B0604020202020204" pitchFamily="34" charset="0"/>
              </a:rPr>
              <a:t>Anwar Ibrahim</a:t>
            </a:r>
          </a:p>
          <a:p>
            <a:pPr>
              <a:buNone/>
            </a:pPr>
            <a:r>
              <a:rPr lang="en-US" sz="2000" dirty="0">
                <a:latin typeface="Arial" panose="020B0604020202020204" pitchFamily="34" charset="0"/>
                <a:cs typeface="Arial" panose="020B0604020202020204" pitchFamily="34" charset="0"/>
              </a:rPr>
              <a:t>	Masyarakat </a:t>
            </a:r>
            <a:r>
              <a:rPr lang="en-US" sz="2000" dirty="0" err="1">
                <a:latin typeface="Arial" panose="020B0604020202020204" pitchFamily="34" charset="0"/>
                <a:cs typeface="Arial" panose="020B0604020202020204" pitchFamily="34" charset="0"/>
              </a:rPr>
              <a:t>madani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sistem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sosial</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subur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berdasarkan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prinsip</a:t>
            </a:r>
            <a:r>
              <a:rPr lang="en-US" sz="2000" dirty="0">
                <a:latin typeface="Arial" panose="020B0604020202020204" pitchFamily="34" charset="0"/>
                <a:cs typeface="Arial" panose="020B0604020202020204" pitchFamily="34" charset="0"/>
              </a:rPr>
              <a:t> moral yang </a:t>
            </a:r>
            <a:r>
              <a:rPr lang="en-US" sz="2000" dirty="0" err="1">
                <a:latin typeface="Arial" panose="020B0604020202020204" pitchFamily="34" charset="0"/>
                <a:cs typeface="Arial" panose="020B0604020202020204" pitchFamily="34" charset="0"/>
              </a:rPr>
              <a:t>menjamin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keseimbangan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antara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kebebasan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individu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stabilitas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Zbigniew </a:t>
            </a:r>
            <a:r>
              <a:rPr lang="en-US" sz="2000" b="1" dirty="0" err="1">
                <a:latin typeface="Arial" panose="020B0604020202020204" pitchFamily="34" charset="0"/>
                <a:cs typeface="Arial" panose="020B0604020202020204" pitchFamily="34" charset="0"/>
              </a:rPr>
              <a:t>Rew</a:t>
            </a:r>
            <a:endParaRPr lang="en-US" sz="2000" b="1" dirty="0">
              <a:latin typeface="Arial" panose="020B0604020202020204" pitchFamily="34" charset="0"/>
              <a:cs typeface="Arial" panose="020B0604020202020204" pitchFamily="34" charset="0"/>
            </a:endParaRPr>
          </a:p>
          <a:p>
            <a:pPr>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madani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merupakan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suatu</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berkembang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sejarah</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mengandalkan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ruang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dimana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individu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perkumpulan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tempat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mereka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bergabung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bersaing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satu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sama</a:t>
            </a:r>
            <a:r>
              <a:rPr lang="en-US" sz="2000" dirty="0">
                <a:latin typeface="Arial" panose="020B0604020202020204" pitchFamily="34" charset="0"/>
                <a:cs typeface="Arial" panose="020B0604020202020204" pitchFamily="34" charset="0"/>
              </a:rPr>
              <a:t> lain </a:t>
            </a:r>
            <a:r>
              <a:rPr lang="en-US" sz="2000" dirty="0" err="1">
                <a:latin typeface="Arial" panose="020B0604020202020204" pitchFamily="34" charset="0"/>
                <a:cs typeface="Arial" panose="020B0604020202020204" pitchFamily="34" charset="0"/>
              </a:rPr>
              <a:t>guna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mencapai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nilai-nilai</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mereka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yakini</a:t>
            </a:r>
            <a:r>
              <a:rPr lang="en-US" sz="2000"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Han-Sung</a:t>
            </a:r>
          </a:p>
          <a:p>
            <a:pPr>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madani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merupakan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sebuah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kerangka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hukum</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melindungi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menjamin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hak-hak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dasar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individu</a:t>
            </a:r>
            <a:r>
              <a:rPr lang="en-US" sz="2000"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Kim Sun </a:t>
            </a:r>
            <a:r>
              <a:rPr lang="en-US" sz="2000" b="1" dirty="0" err="1">
                <a:latin typeface="Arial" panose="020B0604020202020204" pitchFamily="34" charset="0"/>
                <a:cs typeface="Arial" panose="020B0604020202020204" pitchFamily="34" charset="0"/>
              </a:rPr>
              <a:t>Hyuk</a:t>
            </a:r>
            <a:endParaRPr lang="en-US" sz="2000" b="1" dirty="0">
              <a:latin typeface="Arial" panose="020B0604020202020204" pitchFamily="34" charset="0"/>
              <a:cs typeface="Arial" panose="020B0604020202020204" pitchFamily="34" charset="0"/>
            </a:endParaRPr>
          </a:p>
          <a:p>
            <a:pPr>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masyarakat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madani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suatu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satuan</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terdiri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kelompok-kelompok</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secara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mandiri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menghimpun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dirinya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gerakan-gerakan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msyarakat</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secara</a:t>
            </a:r>
            <a:r>
              <a:rPr lang="en-US" sz="2000" dirty="0">
                <a:latin typeface="Arial" panose="020B0604020202020204" pitchFamily="34" charset="0"/>
                <a:cs typeface="Arial" panose="020B0604020202020204" pitchFamily="34" charset="0"/>
              </a:rPr>
              <a:t> relative.</a:t>
            </a:r>
          </a:p>
          <a:p>
            <a:endParaRPr lang="en-US" sz="1600"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38" y="609600"/>
            <a:ext cx="8229600" cy="1066800"/>
          </a:xfrm>
        </p:spPr>
        <p:txBody>
          <a:bodyPr>
            <a:normAutofit/>
          </a:bodyPr>
          <a:lstStyle/>
          <a:p>
            <a:r>
              <a:rPr lang="en-US" sz="3200" b="1" dirty="0" err="1"/>
              <a:t>Karakteristik</a:t>
            </a:r>
            <a:r>
              <a:rPr lang="en-US" sz="3200" b="1" dirty="0"/>
              <a:t> </a:t>
            </a:r>
            <a:r>
              <a:rPr lang="en-US" sz="3200" b="1" dirty="0" err="1"/>
              <a:t>Masyarakat</a:t>
            </a:r>
            <a:r>
              <a:rPr lang="en-US" sz="3200" b="1" dirty="0"/>
              <a:t> </a:t>
            </a:r>
            <a:r>
              <a:rPr lang="en-US" sz="3200" b="1" dirty="0" err="1"/>
              <a:t>Madani</a:t>
            </a:r>
            <a:endParaRPr lang="en-US" sz="3200" b="1" dirty="0"/>
          </a:p>
        </p:txBody>
      </p:sp>
      <p:sp>
        <p:nvSpPr>
          <p:cNvPr id="3" name="Content Placeholder 2"/>
          <p:cNvSpPr>
            <a:spLocks noGrp="1"/>
          </p:cNvSpPr>
          <p:nvPr>
            <p:ph idx="1"/>
          </p:nvPr>
        </p:nvSpPr>
        <p:spPr>
          <a:xfrm>
            <a:off x="228600" y="1524000"/>
            <a:ext cx="8229600" cy="4325112"/>
          </a:xfrm>
        </p:spPr>
        <p:txBody>
          <a:bodyPr>
            <a:noAutofit/>
          </a:bodyPr>
          <a:lstStyle/>
          <a:p>
            <a:pPr marL="452628" indent="-342900">
              <a:buFont typeface="+mj-lt"/>
              <a:buAutoNum type="arabicPeriod"/>
            </a:pPr>
            <a:r>
              <a:rPr lang="en-US" sz="1800" dirty="0" err="1">
                <a:latin typeface="Arial" panose="020B0604020202020204" pitchFamily="34" charset="0"/>
                <a:cs typeface="Arial" panose="020B0604020202020204" pitchFamily="34" charset="0"/>
              </a:rPr>
              <a:t>Terintegrasinya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individu-individu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kelompok-kelompok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ekslusif</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kedalam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melalui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kontrak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aliansi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dirty="0" err="1">
                <a:latin typeface="Arial" panose="020B0604020202020204" pitchFamily="34" charset="0"/>
                <a:cs typeface="Arial" panose="020B0604020202020204" pitchFamily="34" charset="0"/>
              </a:rPr>
              <a:t>Menyebarnya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kekuasaan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sehingga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kepentingan-kepentingan</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mendominasi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dalam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dapat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dikurangi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oleh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kekuatan-kekuatan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alternatif</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dirty="0" err="1">
                <a:latin typeface="Arial" panose="020B0604020202020204" pitchFamily="34" charset="0"/>
                <a:cs typeface="Arial" panose="020B0604020202020204" pitchFamily="34" charset="0"/>
              </a:rPr>
              <a:t>Dilengkapinya</a:t>
            </a:r>
            <a:r>
              <a:rPr lang="en-US" sz="1800" dirty="0">
                <a:latin typeface="Arial" panose="020B0604020202020204" pitchFamily="34" charset="0"/>
                <a:cs typeface="Arial" panose="020B0604020202020204" pitchFamily="34" charset="0"/>
              </a:rPr>
              <a:t> program-program </a:t>
            </a:r>
            <a:r>
              <a:rPr lang="en-US" sz="1800" dirty="0" err="1">
                <a:latin typeface="Arial" panose="020B0604020202020204" pitchFamily="34" charset="0"/>
                <a:cs typeface="Arial" panose="020B0604020202020204" pitchFamily="34" charset="0"/>
              </a:rPr>
              <a:t>pembangunan</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didominasi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oleh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negara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dengan</a:t>
            </a:r>
            <a:r>
              <a:rPr lang="en-US" sz="1800" dirty="0">
                <a:latin typeface="Arial" panose="020B0604020202020204" pitchFamily="34" charset="0"/>
                <a:cs typeface="Arial" panose="020B0604020202020204" pitchFamily="34" charset="0"/>
              </a:rPr>
              <a:t> program-program </a:t>
            </a:r>
            <a:r>
              <a:rPr lang="en-US" sz="1800" dirty="0" err="1">
                <a:latin typeface="Arial" panose="020B0604020202020204" pitchFamily="34" charset="0"/>
                <a:cs typeface="Arial" panose="020B0604020202020204" pitchFamily="34" charset="0"/>
              </a:rPr>
              <a:t>pembangunan</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berbasis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dirty="0" err="1">
                <a:latin typeface="Arial" panose="020B0604020202020204" pitchFamily="34" charset="0"/>
                <a:cs typeface="Arial" panose="020B0604020202020204" pitchFamily="34" charset="0"/>
              </a:rPr>
              <a:t>Terjembataninya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kepentingan-kepentingan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individu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negara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karena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keanggotaan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organisasi-organisasi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volunter</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mampu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memberikan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masukan-masukan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terhadap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keputusan-keputusan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pemerintah</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dirty="0" err="1">
                <a:latin typeface="Arial" panose="020B0604020202020204" pitchFamily="34" charset="0"/>
                <a:cs typeface="Arial" panose="020B0604020202020204" pitchFamily="34" charset="0"/>
              </a:rPr>
              <a:t>Tumbuhkembangnya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kreatifitas</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pada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mulanya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terhambat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oleh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rejim-rejim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totaliter</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dirty="0" err="1">
                <a:latin typeface="Arial" panose="020B0604020202020204" pitchFamily="34" charset="0"/>
                <a:cs typeface="Arial" panose="020B0604020202020204" pitchFamily="34" charset="0"/>
              </a:rPr>
              <a:t>Meluasnya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kesetiaan</a:t>
            </a:r>
            <a:r>
              <a:rPr lang="en-US" sz="1800" dirty="0">
                <a:latin typeface="Arial" panose="020B0604020202020204" pitchFamily="34" charset="0"/>
                <a:cs typeface="Arial" panose="020B0604020202020204" pitchFamily="34" charset="0"/>
              </a:rPr>
              <a:t> (loyalty)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kepercayaan</a:t>
            </a:r>
            <a:r>
              <a:rPr lang="en-US" sz="1800" dirty="0">
                <a:latin typeface="Arial" panose="020B0604020202020204" pitchFamily="34" charset="0"/>
                <a:cs typeface="Arial" panose="020B0604020202020204" pitchFamily="34" charset="0"/>
              </a:rPr>
              <a:t> (trust) </a:t>
            </a:r>
            <a:r>
              <a:rPr lang="en-US" sz="1800" dirty="0" err="1">
                <a:latin typeface="Arial" panose="020B0604020202020204" pitchFamily="34" charset="0"/>
                <a:cs typeface="Arial" panose="020B0604020202020204" pitchFamily="34" charset="0"/>
              </a:rPr>
              <a:t>sehingga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individu-individu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mengakui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keterkaitannya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orang</a:t>
            </a:r>
            <a:r>
              <a:rPr lang="en-US" sz="1800" dirty="0">
                <a:latin typeface="Arial" panose="020B0604020202020204" pitchFamily="34" charset="0"/>
                <a:cs typeface="Arial" panose="020B0604020202020204" pitchFamily="34" charset="0"/>
              </a:rPr>
              <a:t> lain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tidak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mementingkan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sendiri</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dirty="0" err="1">
                <a:latin typeface="Arial" panose="020B0604020202020204" pitchFamily="34" charset="0"/>
                <a:cs typeface="Arial" panose="020B0604020202020204" pitchFamily="34" charset="0"/>
              </a:rPr>
              <a:t>Adanya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pembebasan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melalui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kegiatan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lembaga-lembaga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berbagai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ragam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perspektif</a:t>
            </a:r>
            <a:r>
              <a:rPr lang="en-US" sz="1800" dirty="0">
                <a:latin typeface="Arial" panose="020B0604020202020204" pitchFamily="34" charset="0"/>
                <a:cs typeface="Arial" panose="020B0604020202020204" pitchFamily="34" charset="0"/>
              </a:rPr>
              <a:t>.</a:t>
            </a:r>
            <a:br>
              <a:rPr lang="en-US" sz="1800" dirty="0"/>
            </a:br>
            <a:endParaRPr lang="en-US" sz="1800"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t>Ciri-ciri</a:t>
            </a:r>
            <a:r>
              <a:rPr lang="en-US" sz="3200" b="1" dirty="0"/>
              <a:t> </a:t>
            </a:r>
            <a:r>
              <a:rPr lang="en-US" sz="3200" b="1" dirty="0" err="1"/>
              <a:t>Masyarakat</a:t>
            </a:r>
            <a:r>
              <a:rPr lang="en-US" sz="3200" b="1" dirty="0"/>
              <a:t> </a:t>
            </a:r>
            <a:r>
              <a:rPr lang="en-US" sz="3200" b="1" dirty="0" err="1"/>
              <a:t>Madani</a:t>
            </a:r>
            <a:endParaRPr lang="en-US" sz="3200" dirty="0"/>
          </a:p>
        </p:txBody>
      </p:sp>
      <p:sp>
        <p:nvSpPr>
          <p:cNvPr id="3" name="Content Placeholder 2"/>
          <p:cNvSpPr>
            <a:spLocks noGrp="1"/>
          </p:cNvSpPr>
          <p:nvPr>
            <p:ph idx="1"/>
          </p:nvPr>
        </p:nvSpPr>
        <p:spPr/>
        <p:txBody>
          <a:bodyPr>
            <a:normAutofit lnSpcReduction="10000"/>
          </a:bodyPr>
          <a:lstStyle/>
          <a:p>
            <a:pPr>
              <a:buNone/>
            </a:pPr>
            <a:r>
              <a:rPr lang="en-US" sz="1600" dirty="0"/>
              <a:t>	</a:t>
            </a:r>
            <a:r>
              <a:rPr lang="en-US" sz="1800" dirty="0" err="1">
                <a:latin typeface="Arial" panose="020B0604020202020204" pitchFamily="34" charset="0"/>
                <a:cs typeface="Arial" panose="020B0604020202020204" pitchFamily="34" charset="0"/>
              </a:rPr>
              <a:t>Merujuk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pada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Bahmuller</a:t>
            </a:r>
            <a:r>
              <a:rPr lang="en-US" sz="1800" dirty="0">
                <a:latin typeface="Arial" panose="020B0604020202020204" pitchFamily="34" charset="0"/>
                <a:cs typeface="Arial" panose="020B0604020202020204" pitchFamily="34" charset="0"/>
              </a:rPr>
              <a:t> (1997), </a:t>
            </a:r>
            <a:r>
              <a:rPr lang="en-US" sz="1800" dirty="0" err="1">
                <a:latin typeface="Arial" panose="020B0604020202020204" pitchFamily="34" charset="0"/>
                <a:cs typeface="Arial" panose="020B0604020202020204" pitchFamily="34" charset="0"/>
              </a:rPr>
              <a:t>ada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beberapa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ciri-ciri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madani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antara</a:t>
            </a:r>
            <a:r>
              <a:rPr lang="en-US" sz="1800" dirty="0">
                <a:latin typeface="Arial" panose="020B0604020202020204" pitchFamily="34" charset="0"/>
                <a:cs typeface="Arial" panose="020B0604020202020204" pitchFamily="34" charset="0"/>
              </a:rPr>
              <a:t> lain:</a:t>
            </a:r>
          </a:p>
          <a:p>
            <a:pPr marL="452628" indent="-342900">
              <a:buFont typeface="+mj-lt"/>
              <a:buAutoNum type="arabicPeriod"/>
            </a:pPr>
            <a:r>
              <a:rPr lang="en-US" sz="1800" b="1" dirty="0" err="1">
                <a:latin typeface="Arial" panose="020B0604020202020204" pitchFamily="34" charset="0"/>
                <a:cs typeface="Arial" panose="020B0604020202020204" pitchFamily="34" charset="0"/>
              </a:rPr>
              <a:t>Integrasi</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individu</a:t>
            </a:r>
            <a:r>
              <a:rPr lang="en-US" sz="1800" b="1" dirty="0">
                <a:latin typeface="Arial" panose="020B0604020202020204" pitchFamily="34" charset="0"/>
                <a:cs typeface="Arial" panose="020B0604020202020204" pitchFamily="34" charset="0"/>
              </a:rPr>
              <a:t> – </a:t>
            </a:r>
            <a:r>
              <a:rPr lang="en-US" sz="1800" b="1" dirty="0" err="1">
                <a:latin typeface="Arial" panose="020B0604020202020204" pitchFamily="34" charset="0"/>
                <a:cs typeface="Arial" panose="020B0604020202020204" pitchFamily="34" charset="0"/>
              </a:rPr>
              <a:t>individu</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dan</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kelompok</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kelompok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eksklusif</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dalam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melalui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kontrak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aliansi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b="1" dirty="0" err="1">
                <a:latin typeface="Arial" panose="020B0604020202020204" pitchFamily="34" charset="0"/>
                <a:cs typeface="Arial" panose="020B0604020202020204" pitchFamily="34" charset="0"/>
              </a:rPr>
              <a:t>Penyebaran</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kekuasaan</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sehingga</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kepentingan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kepentingan</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mendominasi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dapat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dikurangi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kekuatan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kekuatan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alternatif</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b="1" dirty="0" err="1">
                <a:latin typeface="Arial" panose="020B0604020202020204" pitchFamily="34" charset="0"/>
                <a:cs typeface="Arial" panose="020B0604020202020204" pitchFamily="34" charset="0"/>
              </a:rPr>
              <a:t>Terjembataninya</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kepentingan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kepentingan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individu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negara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sebagai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organisasi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keanggotaan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organisasi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sukarela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dapat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memberikan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masukan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masukan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keputusan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keputusan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pemerintah</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b="1" dirty="0">
                <a:latin typeface="Arial" panose="020B0604020202020204" pitchFamily="34" charset="0"/>
                <a:cs typeface="Arial" panose="020B0604020202020204" pitchFamily="34" charset="0"/>
              </a:rPr>
              <a:t>Fidelity </a:t>
            </a:r>
            <a:r>
              <a:rPr lang="en-US" sz="1800" b="1" dirty="0" err="1">
                <a:latin typeface="Arial" panose="020B0604020202020204" pitchFamily="34" charset="0"/>
                <a:cs typeface="Arial" panose="020B0604020202020204" pitchFamily="34" charset="0"/>
              </a:rPr>
              <a:t>lebar</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loyalitas</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dan</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kepercayaan</a:t>
            </a:r>
            <a:r>
              <a:rPr lang="en-US" sz="1800" b="1" dirty="0">
                <a:latin typeface="Arial" panose="020B0604020202020204" pitchFamily="34" charset="0"/>
                <a:cs typeface="Arial" panose="020B0604020202020204" pitchFamily="34" charset="0"/>
              </a:rPr>
              <a:t> (trust) </a:t>
            </a:r>
            <a:r>
              <a:rPr lang="en-US" sz="1800" b="1" dirty="0" err="1">
                <a:latin typeface="Arial" panose="020B0604020202020204" pitchFamily="34" charset="0"/>
                <a:cs typeface="Arial" panose="020B0604020202020204" pitchFamily="34" charset="0"/>
              </a:rPr>
              <a:t>sehingga</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individu</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individu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mengakui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hubungannya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orang</a:t>
            </a:r>
            <a:r>
              <a:rPr lang="en-US" sz="1800" dirty="0">
                <a:latin typeface="Arial" panose="020B0604020202020204" pitchFamily="34" charset="0"/>
                <a:cs typeface="Arial" panose="020B0604020202020204" pitchFamily="34" charset="0"/>
              </a:rPr>
              <a:t> lain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tidak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mementingkan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sendiri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individualis</a:t>
            </a:r>
            <a:r>
              <a:rPr lang="en-US" sz="1800" dirty="0">
                <a:latin typeface="Arial" panose="020B0604020202020204" pitchFamily="34" charset="0"/>
                <a:cs typeface="Arial" panose="020B0604020202020204" pitchFamily="34" charset="0"/>
              </a:rPr>
              <a:t>).</a:t>
            </a:r>
          </a:p>
          <a:p>
            <a:pPr marL="452628" indent="-342900">
              <a:buFont typeface="+mj-lt"/>
              <a:buAutoNum type="arabicPeriod"/>
            </a:pPr>
            <a:r>
              <a:rPr lang="en-US" sz="1800" b="1" dirty="0" err="1">
                <a:latin typeface="Arial" panose="020B0604020202020204" pitchFamily="34" charset="0"/>
                <a:cs typeface="Arial" panose="020B0604020202020204" pitchFamily="34" charset="0"/>
              </a:rPr>
              <a:t>Adanya</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pembebasan</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masyarakat</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melalui</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kegiatan</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lembaga</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lembaga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perspektif</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berbeda</a:t>
            </a:r>
            <a:r>
              <a:rPr lang="en-US" sz="1800" dirty="0">
                <a:latin typeface="Arial" panose="020B0604020202020204" pitchFamily="34" charset="0"/>
                <a:cs typeface="Arial" panose="020B0604020202020204" pitchFamily="34" charset="0"/>
              </a:rPr>
              <a:t>.</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a:bodyPr>
          <a:lstStyle/>
          <a:p>
            <a:pPr marL="452628" indent="-342900">
              <a:buAutoNum type="arabicPeriod" startAt="8"/>
            </a:pPr>
            <a:r>
              <a:rPr lang="en-US" sz="1800" dirty="0" err="1">
                <a:latin typeface="Arial" panose="020B0604020202020204" pitchFamily="34" charset="0"/>
                <a:cs typeface="Arial" panose="020B0604020202020204" pitchFamily="34" charset="0"/>
              </a:rPr>
              <a:t>Bertuhan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artinya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bahwa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tersebut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adalah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beragama</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mengakui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adanya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Tuhan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menempatkan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hukum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Tuhan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sebagai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landasan</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mengatur</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kehidupan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a:t>
            </a:r>
          </a:p>
          <a:p>
            <a:pPr marL="452628" indent="-342900">
              <a:buAutoNum type="arabicPeriod" startAt="8"/>
            </a:pPr>
            <a:r>
              <a:rPr lang="en-US" sz="1800" dirty="0" err="1">
                <a:latin typeface="Arial" panose="020B0604020202020204" pitchFamily="34" charset="0"/>
                <a:cs typeface="Arial" panose="020B0604020202020204" pitchFamily="34" charset="0"/>
              </a:rPr>
              <a:t>Damai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artinya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masing-masing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elemen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baik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secara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individu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maupun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secara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kelompok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menghormati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pihak</a:t>
            </a:r>
            <a:r>
              <a:rPr lang="en-US" sz="1800" dirty="0">
                <a:latin typeface="Arial" panose="020B0604020202020204" pitchFamily="34" charset="0"/>
                <a:cs typeface="Arial" panose="020B0604020202020204" pitchFamily="34" charset="0"/>
              </a:rPr>
              <a:t> lain </a:t>
            </a:r>
            <a:r>
              <a:rPr lang="en-US" sz="1800" dirty="0" err="1">
                <a:latin typeface="Arial" panose="020B0604020202020204" pitchFamily="34" charset="0"/>
                <a:cs typeface="Arial" panose="020B0604020202020204" pitchFamily="34" charset="0"/>
              </a:rPr>
              <a:t>secara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adil</a:t>
            </a:r>
            <a:r>
              <a:rPr lang="en-US" sz="1800" dirty="0">
                <a:latin typeface="Arial" panose="020B0604020202020204" pitchFamily="34" charset="0"/>
                <a:cs typeface="Arial" panose="020B0604020202020204" pitchFamily="34" charset="0"/>
              </a:rPr>
              <a:t>.</a:t>
            </a:r>
          </a:p>
          <a:p>
            <a:pPr marL="452628" indent="-342900">
              <a:buAutoNum type="arabicPeriod" startAt="8"/>
            </a:pPr>
            <a:r>
              <a:rPr lang="en-US" sz="1800" dirty="0" err="1">
                <a:latin typeface="Arial" panose="020B0604020202020204" pitchFamily="34" charset="0"/>
                <a:cs typeface="Arial" panose="020B0604020202020204" pitchFamily="34" charset="0"/>
              </a:rPr>
              <a:t>Tolong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menolong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tanpa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mencampuri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urusan</a:t>
            </a:r>
            <a:r>
              <a:rPr lang="en-US" sz="1800" dirty="0">
                <a:latin typeface="Arial" panose="020B0604020202020204" pitchFamily="34" charset="0"/>
                <a:cs typeface="Arial" panose="020B0604020202020204" pitchFamily="34" charset="0"/>
              </a:rPr>
              <a:t> internal </a:t>
            </a:r>
            <a:r>
              <a:rPr lang="en-US" sz="1800" dirty="0" err="1">
                <a:latin typeface="Arial" panose="020B0604020202020204" pitchFamily="34" charset="0"/>
                <a:cs typeface="Arial" panose="020B0604020202020204" pitchFamily="34" charset="0"/>
              </a:rPr>
              <a:t>individu</a:t>
            </a:r>
            <a:r>
              <a:rPr lang="en-US" sz="1800" dirty="0">
                <a:latin typeface="Arial" panose="020B0604020202020204" pitchFamily="34" charset="0"/>
                <a:cs typeface="Arial" panose="020B0604020202020204" pitchFamily="34" charset="0"/>
              </a:rPr>
              <a:t> lain yang </a:t>
            </a:r>
            <a:r>
              <a:rPr lang="en-US" sz="1800" dirty="0" err="1">
                <a:latin typeface="Arial" panose="020B0604020202020204" pitchFamily="34" charset="0"/>
                <a:cs typeface="Arial" panose="020B0604020202020204" pitchFamily="34" charset="0"/>
              </a:rPr>
              <a:t>dapat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mengurangi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kebebasannya</a:t>
            </a:r>
            <a:r>
              <a:rPr lang="en-US" sz="1800" dirty="0">
                <a:latin typeface="Arial" panose="020B0604020202020204" pitchFamily="34" charset="0"/>
                <a:cs typeface="Arial" panose="020B0604020202020204" pitchFamily="34" charset="0"/>
              </a:rPr>
              <a:t>.</a:t>
            </a:r>
          </a:p>
          <a:p>
            <a:pPr marL="452628" indent="-342900">
              <a:buAutoNum type="arabicPeriod" startAt="8"/>
            </a:pPr>
            <a:r>
              <a:rPr lang="en-US" sz="1800" dirty="0" err="1">
                <a:latin typeface="Arial" panose="020B0604020202020204" pitchFamily="34" charset="0"/>
                <a:cs typeface="Arial" panose="020B0604020202020204" pitchFamily="34" charset="0"/>
              </a:rPr>
              <a:t>Toleran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artinya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tidak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mencampuri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urusan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pribadi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pihak</a:t>
            </a:r>
            <a:r>
              <a:rPr lang="en-US" sz="1800" dirty="0">
                <a:latin typeface="Arial" panose="020B0604020202020204" pitchFamily="34" charset="0"/>
                <a:cs typeface="Arial" panose="020B0604020202020204" pitchFamily="34" charset="0"/>
              </a:rPr>
              <a:t> lain yang </a:t>
            </a:r>
            <a:r>
              <a:rPr lang="en-US" sz="1800" dirty="0" err="1">
                <a:latin typeface="Arial" panose="020B0604020202020204" pitchFamily="34" charset="0"/>
                <a:cs typeface="Arial" panose="020B0604020202020204" pitchFamily="34" charset="0"/>
              </a:rPr>
              <a:t>telah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diberikan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oleh</a:t>
            </a:r>
            <a:r>
              <a:rPr lang="en-US" sz="1800" dirty="0">
                <a:latin typeface="Arial" panose="020B0604020202020204" pitchFamily="34" charset="0"/>
                <a:cs typeface="Arial" panose="020B0604020202020204" pitchFamily="34" charset="0"/>
              </a:rPr>
              <a:t> Allah </a:t>
            </a:r>
            <a:r>
              <a:rPr lang="en-US" sz="1800" dirty="0" err="1">
                <a:latin typeface="Arial" panose="020B0604020202020204" pitchFamily="34" charset="0"/>
                <a:cs typeface="Arial" panose="020B0604020202020204" pitchFamily="34" charset="0"/>
              </a:rPr>
              <a:t>sebagai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kebebasan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manusia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tidak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merasa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terganggu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oleh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aktivitas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pihak</a:t>
            </a:r>
            <a:r>
              <a:rPr lang="en-US" sz="1800" dirty="0">
                <a:latin typeface="Arial" panose="020B0604020202020204" pitchFamily="34" charset="0"/>
                <a:cs typeface="Arial" panose="020B0604020202020204" pitchFamily="34" charset="0"/>
              </a:rPr>
              <a:t> lain yang </a:t>
            </a:r>
            <a:r>
              <a:rPr lang="en-US" sz="1800" dirty="0" err="1">
                <a:latin typeface="Arial" panose="020B0604020202020204" pitchFamily="34" charset="0"/>
                <a:cs typeface="Arial" panose="020B0604020202020204" pitchFamily="34" charset="0"/>
              </a:rPr>
              <a:t>berbeda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tersebut</a:t>
            </a:r>
            <a:r>
              <a:rPr lang="en-US" sz="1800" dirty="0">
                <a:latin typeface="Arial" panose="020B0604020202020204" pitchFamily="34" charset="0"/>
                <a:cs typeface="Arial" panose="020B0604020202020204" pitchFamily="34" charset="0"/>
              </a:rPr>
              <a:t>.</a:t>
            </a:r>
          </a:p>
          <a:p>
            <a:pPr marL="452628" indent="-342900">
              <a:buAutoNum type="arabicPeriod" startAt="8"/>
            </a:pPr>
            <a:r>
              <a:rPr lang="en-US" sz="1800" dirty="0" err="1">
                <a:latin typeface="Arial" panose="020B0604020202020204" pitchFamily="34" charset="0"/>
                <a:cs typeface="Arial" panose="020B0604020202020204" pitchFamily="34" charset="0"/>
              </a:rPr>
              <a:t>Keseimbangan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antara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kewajiban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a:t>
            </a:r>
          </a:p>
          <a:p>
            <a:pPr marL="452628" indent="-342900">
              <a:buAutoNum type="arabicPeriod" startAt="8"/>
            </a:pPr>
            <a:r>
              <a:rPr lang="en-US" sz="1800" dirty="0" err="1">
                <a:latin typeface="Arial" panose="020B0604020202020204" pitchFamily="34" charset="0"/>
                <a:cs typeface="Arial" panose="020B0604020202020204" pitchFamily="34" charset="0"/>
              </a:rPr>
              <a:t>Berperadaban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tinggi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artinya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bahwa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tersebut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memiliki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kecintaan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terhadap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ilmu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pengetahuan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memanfaatkan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kemajuan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ilmu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pengetahuan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umat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manusia</a:t>
            </a:r>
            <a:r>
              <a:rPr lang="en-US" sz="1800" dirty="0">
                <a:latin typeface="Arial" panose="020B0604020202020204" pitchFamily="34" charset="0"/>
                <a:cs typeface="Arial" panose="020B0604020202020204" pitchFamily="34" charset="0"/>
              </a:rPr>
              <a:t>.</a:t>
            </a:r>
          </a:p>
          <a:p>
            <a:pPr marL="452628" indent="-342900">
              <a:buAutoNum type="arabicPeriod" startAt="8"/>
            </a:pPr>
            <a:r>
              <a:rPr lang="en-US" sz="1800" dirty="0" err="1">
                <a:latin typeface="Arial" panose="020B0604020202020204" pitchFamily="34" charset="0"/>
                <a:cs typeface="Arial" panose="020B0604020202020204" pitchFamily="34" charset="0"/>
              </a:rPr>
              <a:t>Berakhlak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mulia</a:t>
            </a:r>
            <a:r>
              <a:rPr lang="en-US" sz="1800" dirty="0">
                <a:latin typeface="Arial" panose="020B0604020202020204" pitchFamily="34" charset="0"/>
                <a:cs typeface="Arial" panose="020B0604020202020204" pitchFamily="34" charset="0"/>
              </a:rPr>
              <a:t>.</a:t>
            </a:r>
          </a:p>
          <a:p>
            <a:endParaRPr lang="en-US" sz="1600" dirty="0"/>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B1FCC56E-F535-34DC-3B19-87EDC73191CC}"/>
                  </a:ext>
                </a:extLst>
              </p:cNvPr>
              <p:cNvGraphicFramePr>
                <a:graphicFrameLocks noChangeAspect="1"/>
              </p:cNvGraphicFramePr>
              <p:nvPr>
                <p:extLst>
                  <p:ext uri="{D42A27DB-BD31-4B8C-83A1-F6EECF244321}">
                    <p14:modId xmlns:p14="http://schemas.microsoft.com/office/powerpoint/2010/main" val="1144402670"/>
                  </p:ext>
                </p:extLst>
              </p:nvPr>
            </p:nvGraphicFramePr>
            <p:xfrm>
              <a:off x="-4051092" y="4683056"/>
              <a:ext cx="2286000" cy="1714500"/>
            </p:xfrm>
            <a:graphic>
              <a:graphicData uri="http://schemas.microsoft.com/office/powerpoint/2016/slidezoom">
                <pslz:sldZm>
                  <pslz:sldZmObj sldId="260" cId="0">
                    <pslz:zmPr id="{046D1F40-5C6B-4971-9935-8B75F74D18A2}"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B1FCC56E-F535-34DC-3B19-87EDC73191CC}"/>
                  </a:ext>
                </a:extLst>
              </p:cNvPr>
              <p:cNvPicPr>
                <a:picLocks noGrp="1" noRot="1" noChangeAspect="1" noMove="1" noResize="1" noEditPoints="1" noAdjustHandles="1" noChangeArrowheads="1" noChangeShapeType="1"/>
              </p:cNvPicPr>
              <p:nvPr/>
            </p:nvPicPr>
            <p:blipFill>
              <a:blip r:embed="rId4"/>
              <a:stretch>
                <a:fillRect/>
              </a:stretch>
            </p:blipFill>
            <p:spPr>
              <a:xfrm>
                <a:off x="-4051092" y="4683056"/>
                <a:ext cx="2286000" cy="1714500"/>
              </a:xfrm>
              <a:prstGeom prst="rect">
                <a:avLst/>
              </a:prstGeom>
              <a:ln w="3175">
                <a:solidFill>
                  <a:prstClr val="ltGray"/>
                </a:solidFill>
              </a:ln>
            </p:spPr>
          </p:pic>
        </mc:Fallback>
      </mc:AlternateContent>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t>Unsur-unsur</a:t>
            </a:r>
            <a:r>
              <a:rPr lang="en-US" sz="3200" b="1" dirty="0"/>
              <a:t> </a:t>
            </a:r>
            <a:r>
              <a:rPr lang="en-US" sz="3200" b="1" dirty="0" err="1"/>
              <a:t>Masyarakat</a:t>
            </a:r>
            <a:r>
              <a:rPr lang="en-US" sz="3200" b="1" dirty="0"/>
              <a:t> </a:t>
            </a:r>
            <a:r>
              <a:rPr lang="en-US" sz="3200" b="1" dirty="0" err="1"/>
              <a:t>Madani</a:t>
            </a:r>
            <a:endParaRPr lang="en-US" sz="3200" dirty="0"/>
          </a:p>
        </p:txBody>
      </p:sp>
      <p:sp>
        <p:nvSpPr>
          <p:cNvPr id="3" name="Content Placeholder 2"/>
          <p:cNvSpPr>
            <a:spLocks noGrp="1"/>
          </p:cNvSpPr>
          <p:nvPr>
            <p:ph idx="1"/>
          </p:nvPr>
        </p:nvSpPr>
        <p:spPr>
          <a:xfrm>
            <a:off x="457200" y="2362200"/>
            <a:ext cx="8229600" cy="3846576"/>
          </a:xfrm>
        </p:spPr>
        <p:txBody>
          <a:bodyPr>
            <a:noAutofit/>
          </a:bodyPr>
          <a:lstStyle/>
          <a:p>
            <a:r>
              <a:rPr lang="en-US" sz="2000" b="1" dirty="0" err="1">
                <a:latin typeface="Arial" panose="020B0604020202020204" pitchFamily="34" charset="0"/>
                <a:cs typeface="Arial" panose="020B0604020202020204" pitchFamily="34" charset="0"/>
              </a:rPr>
              <a:t>Adanya</a:t>
            </a:r>
            <a:r>
              <a:rPr lang="en-US" sz="2000" b="1" dirty="0">
                <a:latin typeface="Arial" panose="020B0604020202020204" pitchFamily="34" charset="0"/>
                <a:cs typeface="Arial" panose="020B0604020202020204" pitchFamily="34" charset="0"/>
              </a:rPr>
              <a:t> Wilayah </a:t>
            </a:r>
            <a:r>
              <a:rPr lang="en-US" sz="2000" b="1" dirty="0" err="1">
                <a:latin typeface="Arial" panose="020B0604020202020204" pitchFamily="34" charset="0"/>
                <a:cs typeface="Arial" panose="020B0604020202020204" pitchFamily="34" charset="0"/>
              </a:rPr>
              <a:t>Publik</a:t>
            </a:r>
            <a:r>
              <a:rPr lang="en-US" sz="2000" b="1" dirty="0">
                <a:latin typeface="Arial" panose="020B0604020202020204" pitchFamily="34" charset="0"/>
                <a:cs typeface="Arial" panose="020B0604020202020204" pitchFamily="34" charset="0"/>
              </a:rPr>
              <a:t> yang </a:t>
            </a:r>
            <a:r>
              <a:rPr lang="en-US" sz="2000" b="1" dirty="0" err="1">
                <a:latin typeface="Arial" panose="020B0604020202020204" pitchFamily="34" charset="0"/>
                <a:cs typeface="Arial" panose="020B0604020202020204" pitchFamily="34" charset="0"/>
              </a:rPr>
              <a:t>Luas</a:t>
            </a:r>
            <a:endParaRPr lang="en-US" sz="2000" b="1" dirty="0">
              <a:latin typeface="Arial" panose="020B0604020202020204" pitchFamily="34" charset="0"/>
              <a:cs typeface="Arial" panose="020B0604020202020204" pitchFamily="34" charset="0"/>
            </a:endParaRPr>
          </a:p>
          <a:p>
            <a:pPr>
              <a:buNone/>
            </a:pPr>
            <a:r>
              <a:rPr lang="en-US" sz="16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Free Public Sphere </a:t>
            </a:r>
            <a:r>
              <a:rPr lang="en-US" sz="1800" dirty="0" err="1">
                <a:latin typeface="Arial" panose="020B0604020202020204" pitchFamily="34" charset="0"/>
                <a:cs typeface="Arial" panose="020B0604020202020204" pitchFamily="34" charset="0"/>
              </a:rPr>
              <a:t>adalah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ruang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publik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bebas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sebagai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sarana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ekspresi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publik</a:t>
            </a:r>
            <a:r>
              <a:rPr lang="en-US" sz="1800" dirty="0">
                <a:latin typeface="Arial" panose="020B0604020202020204" pitchFamily="34" charset="0"/>
                <a:cs typeface="Arial" panose="020B0604020202020204" pitchFamily="34" charset="0"/>
              </a:rPr>
              <a:t>. Di </a:t>
            </a:r>
            <a:r>
              <a:rPr lang="en-US" sz="1800" dirty="0" err="1">
                <a:latin typeface="Arial" panose="020B0604020202020204" pitchFamily="34" charset="0"/>
                <a:cs typeface="Arial" panose="020B0604020202020204" pitchFamily="34" charset="0"/>
              </a:rPr>
              <a:t>daerah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ruang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publik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adalah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bahwa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semua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warga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negara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memiliki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posisi</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sama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transaksi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politik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tanpa</a:t>
            </a:r>
            <a:r>
              <a:rPr lang="en-US" sz="1800" dirty="0">
                <a:latin typeface="Arial" panose="020B0604020202020204" pitchFamily="34" charset="0"/>
                <a:cs typeface="Arial" panose="020B0604020202020204" pitchFamily="34" charset="0"/>
              </a:rPr>
              <a:t> rasa </a:t>
            </a:r>
            <a:r>
              <a:rPr lang="en-US" sz="1800" dirty="0" err="1">
                <a:latin typeface="Arial" panose="020B0604020202020204" pitchFamily="34" charset="0"/>
                <a:cs typeface="Arial" panose="020B0604020202020204" pitchFamily="34" charset="0"/>
              </a:rPr>
              <a:t>takut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terancam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oleh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kekuatan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kekuatan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madani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luar</a:t>
            </a:r>
            <a:r>
              <a:rPr lang="en-US" sz="1800" dirty="0">
                <a:latin typeface="Arial" panose="020B0604020202020204" pitchFamily="34" charset="0"/>
                <a:cs typeface="Arial" panose="020B0604020202020204" pitchFamily="34" charset="0"/>
              </a:rPr>
              <a:t>.</a:t>
            </a:r>
          </a:p>
          <a:p>
            <a:r>
              <a:rPr lang="en-US" sz="2000" b="1" dirty="0" err="1">
                <a:latin typeface="Arial" panose="020B0604020202020204" pitchFamily="34" charset="0"/>
                <a:cs typeface="Arial" panose="020B0604020202020204" pitchFamily="34" charset="0"/>
              </a:rPr>
              <a:t>Demokrasi</a:t>
            </a:r>
            <a:endParaRPr lang="en-US" sz="2000" b="1" dirty="0">
              <a:latin typeface="Arial" panose="020B0604020202020204" pitchFamily="34" charset="0"/>
              <a:cs typeface="Arial" panose="020B0604020202020204" pitchFamily="34" charset="0"/>
            </a:endParaRPr>
          </a:p>
          <a:p>
            <a:pPr>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Demokrasi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merupakan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prasyarat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mutlak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bagi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keberadaan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sipil</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lebih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murni</a:t>
            </a:r>
            <a:r>
              <a:rPr lang="en-US" sz="1800" dirty="0">
                <a:latin typeface="Arial" panose="020B0604020202020204" pitchFamily="34" charset="0"/>
                <a:cs typeface="Arial" panose="020B0604020202020204" pitchFamily="34" charset="0"/>
              </a:rPr>
              <a:t> (genuine). </a:t>
            </a:r>
            <a:r>
              <a:rPr lang="en-US" sz="1800" dirty="0" err="1">
                <a:latin typeface="Arial" panose="020B0604020202020204" pitchFamily="34" charset="0"/>
                <a:cs typeface="Arial" panose="020B0604020202020204" pitchFamily="34" charset="0"/>
              </a:rPr>
              <a:t>Tanpa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sipil</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demokratis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mungkin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tidak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terwujud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Demokrasi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tidak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berjalan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stabil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itu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tidak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mendapatkan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dukungan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nyata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Secara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umum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demokrasi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adalah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sistem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politik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bersumber</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dibuat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oleh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warga</a:t>
            </a:r>
            <a:r>
              <a:rPr lang="en-US" sz="1800" dirty="0">
                <a:latin typeface="Arial" panose="020B0604020202020204" pitchFamily="34" charset="0"/>
                <a:cs typeface="Arial" panose="020B0604020202020204" pitchFamily="34" charset="0"/>
              </a:rPr>
              <a:t>.</a:t>
            </a:r>
          </a:p>
          <a:p>
            <a:endParaRPr lang="en-US" sz="1600" dirty="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a:bodyPr>
          <a:lstStyle/>
          <a:p>
            <a:r>
              <a:rPr lang="en-US" sz="2000" b="1" dirty="0" err="1">
                <a:latin typeface="Arial" panose="020B0604020202020204" pitchFamily="34" charset="0"/>
                <a:cs typeface="Arial" panose="020B0604020202020204" pitchFamily="34" charset="0"/>
              </a:rPr>
              <a:t>Toleransi</a:t>
            </a:r>
            <a:endParaRPr lang="en-US" sz="2000" b="1" dirty="0">
              <a:latin typeface="Arial" panose="020B0604020202020204" pitchFamily="34" charset="0"/>
              <a:cs typeface="Arial" panose="020B0604020202020204" pitchFamily="34" charset="0"/>
            </a:endParaRPr>
          </a:p>
          <a:p>
            <a:pPr>
              <a:buNone/>
            </a:pPr>
            <a:r>
              <a:rPr lang="en-US" sz="16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Toleransi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adalah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saling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menghormati</a:t>
            </a:r>
            <a:r>
              <a:rPr lang="en-US" sz="1800" dirty="0">
                <a:latin typeface="Arial" panose="020B0604020202020204" pitchFamily="34" charset="0"/>
                <a:cs typeface="Arial" panose="020B0604020202020204" pitchFamily="34" charset="0"/>
              </a:rPr>
              <a:t> dan </a:t>
            </a:r>
            <a:r>
              <a:rPr lang="en-US" sz="1800" dirty="0" err="1">
                <a:latin typeface="Arial" panose="020B0604020202020204" pitchFamily="34" charset="0"/>
                <a:cs typeface="Arial" panose="020B0604020202020204" pitchFamily="34" charset="0"/>
              </a:rPr>
              <a:t>perbedaan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hormat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pendapat</a:t>
            </a:r>
            <a:r>
              <a:rPr lang="en-US" sz="1800" dirty="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r>
              <a:rPr lang="en-US" sz="2000" b="1" dirty="0" err="1">
                <a:latin typeface="Arial" panose="020B0604020202020204" pitchFamily="34" charset="0"/>
                <a:cs typeface="Arial" panose="020B0604020202020204" pitchFamily="34" charset="0"/>
              </a:rPr>
              <a:t>Pluralisme</a:t>
            </a:r>
            <a:endParaRPr lang="en-US" sz="2000" b="1" dirty="0">
              <a:latin typeface="Arial" panose="020B0604020202020204" pitchFamily="34" charset="0"/>
              <a:cs typeface="Arial" panose="020B0604020202020204" pitchFamily="34" charset="0"/>
            </a:endParaRPr>
          </a:p>
          <a:p>
            <a:pPr>
              <a:buNone/>
            </a:pPr>
            <a:r>
              <a:rPr lang="en-US" sz="16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Pluralitas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atau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pluralisme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merupakan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prasyarat</a:t>
            </a:r>
            <a:r>
              <a:rPr lang="en-US" sz="1800" dirty="0">
                <a:latin typeface="Arial" panose="020B0604020202020204" pitchFamily="34" charset="0"/>
                <a:cs typeface="Arial" panose="020B0604020202020204" pitchFamily="34" charset="0"/>
              </a:rPr>
              <a:t> lain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madani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Pluralisme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tidak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hanya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dipahami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sebagai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suatu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sikap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harus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mengakui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menerima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kenyataan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bahwa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berbagai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tetapi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harus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disertai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sikap</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tulus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menerima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perbedaan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sebagai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rahmat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alam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positif</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dari</a:t>
            </a:r>
            <a:r>
              <a:rPr lang="en-US" sz="1800" dirty="0">
                <a:latin typeface="Arial" panose="020B0604020202020204" pitchFamily="34" charset="0"/>
                <a:cs typeface="Arial" panose="020B0604020202020204" pitchFamily="34" charset="0"/>
              </a:rPr>
              <a:t> Allah </a:t>
            </a:r>
            <a:r>
              <a:rPr lang="en-US" sz="1800" dirty="0" err="1">
                <a:latin typeface="Arial" panose="020B0604020202020204" pitchFamily="34" charset="0"/>
                <a:cs typeface="Arial" panose="020B0604020202020204" pitchFamily="34" charset="0"/>
              </a:rPr>
              <a:t>bagi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kehidupan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a:t>
            </a:r>
          </a:p>
          <a:p>
            <a:r>
              <a:rPr lang="en-US" sz="2000" b="1" dirty="0" err="1">
                <a:latin typeface="Arial" panose="020B0604020202020204" pitchFamily="34" charset="0"/>
                <a:cs typeface="Arial" panose="020B0604020202020204" pitchFamily="34" charset="0"/>
              </a:rPr>
              <a:t>Keadilan</a:t>
            </a:r>
            <a:r>
              <a:rPr lang="en-US" sz="2000" b="1" dirty="0">
                <a:latin typeface="Arial" panose="020B0604020202020204" pitchFamily="34" charset="0"/>
                <a:cs typeface="Arial" panose="020B0604020202020204" pitchFamily="34" charset="0"/>
              </a:rPr>
              <a:t> social</a:t>
            </a:r>
          </a:p>
          <a:p>
            <a:pPr>
              <a:buNone/>
            </a:pPr>
            <a:r>
              <a:rPr lang="en-US" sz="16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Keadilan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adalah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keseimbangan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pembagian</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proporsional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hak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kewajiban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setiap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warga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negara</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mencakup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semua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aspek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kehidupan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ekonomi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politik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pengetahuan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peluang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Dalam</a:t>
            </a:r>
            <a:r>
              <a:rPr lang="en-US" sz="1800" dirty="0">
                <a:latin typeface="Arial" panose="020B0604020202020204" pitchFamily="34" charset="0"/>
                <a:cs typeface="Arial" panose="020B0604020202020204" pitchFamily="34" charset="0"/>
              </a:rPr>
              <a:t> arti lain, </a:t>
            </a:r>
            <a:r>
              <a:rPr lang="en-US" sz="1800" dirty="0" err="1">
                <a:latin typeface="Arial" panose="020B0604020202020204" pitchFamily="34" charset="0"/>
                <a:cs typeface="Arial" panose="020B0604020202020204" pitchFamily="34" charset="0"/>
              </a:rPr>
              <a:t>keadilan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adalah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hilangnya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monopoli</a:t>
            </a:r>
            <a:r>
              <a:rPr lang="en-US" sz="1800" dirty="0">
                <a:latin typeface="Arial" panose="020B0604020202020204" pitchFamily="34" charset="0"/>
                <a:cs typeface="Arial" panose="020B0604020202020204" pitchFamily="34" charset="0"/>
              </a:rPr>
              <a:t> dan </a:t>
            </a:r>
            <a:r>
              <a:rPr lang="en-US" sz="1800" dirty="0" err="1">
                <a:latin typeface="Arial" panose="020B0604020202020204" pitchFamily="34" charset="0"/>
                <a:cs typeface="Arial" panose="020B0604020202020204" pitchFamily="34" charset="0"/>
              </a:rPr>
              <a:t>pemusatan</a:t>
            </a:r>
            <a:r>
              <a:rPr lang="en-US" sz="1800" dirty="0">
                <a:latin typeface="Arial" panose="020B0604020202020204" pitchFamily="34" charset="0"/>
                <a:cs typeface="Arial" panose="020B0604020202020204" pitchFamily="34" charset="0"/>
              </a:rPr>
              <a:t> salah </a:t>
            </a:r>
            <a:r>
              <a:rPr lang="en-US" sz="1800" dirty="0" err="1">
                <a:latin typeface="Arial" panose="020B0604020202020204" pitchFamily="34" charset="0"/>
                <a:cs typeface="Arial" panose="020B0604020202020204" pitchFamily="34" charset="0"/>
              </a:rPr>
              <a:t>satu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aspek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kehidupan</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dilakukan</a:t>
            </a:r>
            <a:r>
              <a:rPr lang="en-US" sz="1800" dirty="0">
                <a:latin typeface="Arial" panose="020B0604020202020204" pitchFamily="34" charset="0"/>
                <a:cs typeface="Arial" panose="020B0604020202020204" pitchFamily="34" charset="0"/>
              </a:rPr>
              <a:t> oleh </a:t>
            </a:r>
            <a:r>
              <a:rPr lang="en-US" sz="1800" dirty="0" err="1">
                <a:latin typeface="Arial" panose="020B0604020202020204" pitchFamily="34" charset="0"/>
                <a:cs typeface="Arial" panose="020B0604020202020204" pitchFamily="34" charset="0"/>
              </a:rPr>
              <a:t>kelompok-kelompok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atau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golongsn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tertentu</a:t>
            </a:r>
            <a:r>
              <a:rPr lang="en-US" sz="1800" dirty="0">
                <a:latin typeface="Arial" panose="020B0604020202020204" pitchFamily="34" charset="0"/>
                <a:cs typeface="Arial" panose="020B0604020202020204" pitchFamily="34" charset="0"/>
              </a:rPr>
              <a:t>.</a:t>
            </a:r>
          </a:p>
          <a:p>
            <a:endParaRPr lang="en-US" sz="1600"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t>Pilar</a:t>
            </a:r>
            <a:r>
              <a:rPr lang="en-US" sz="3200" b="1" dirty="0"/>
              <a:t> </a:t>
            </a:r>
            <a:r>
              <a:rPr lang="en-US" sz="3200" b="1" dirty="0" err="1"/>
              <a:t>Penegak</a:t>
            </a:r>
            <a:r>
              <a:rPr lang="en-US" sz="3200" b="1" dirty="0"/>
              <a:t> </a:t>
            </a:r>
            <a:r>
              <a:rPr lang="en-US" sz="3200" b="1" dirty="0" err="1"/>
              <a:t>Masyarakat</a:t>
            </a:r>
            <a:r>
              <a:rPr lang="en-US" sz="3200" b="1" dirty="0"/>
              <a:t> </a:t>
            </a:r>
            <a:r>
              <a:rPr lang="en-US" sz="3200" b="1" dirty="0" err="1"/>
              <a:t>Madani</a:t>
            </a:r>
            <a:endParaRPr lang="en-US" sz="3200" dirty="0"/>
          </a:p>
        </p:txBody>
      </p:sp>
      <p:sp>
        <p:nvSpPr>
          <p:cNvPr id="3" name="Content Placeholder 2"/>
          <p:cNvSpPr>
            <a:spLocks noGrp="1"/>
          </p:cNvSpPr>
          <p:nvPr>
            <p:ph idx="1"/>
          </p:nvPr>
        </p:nvSpPr>
        <p:spPr/>
        <p:txBody>
          <a:bodyPr>
            <a:normAutofit/>
          </a:bodyPr>
          <a:lstStyle/>
          <a:p>
            <a:pPr>
              <a:buNone/>
            </a:pPr>
            <a:r>
              <a:rPr lang="en-US" sz="1600" dirty="0"/>
              <a:t>	</a:t>
            </a:r>
            <a:r>
              <a:rPr lang="en-US" sz="1600" dirty="0" err="1">
                <a:latin typeface="Arial" panose="020B0604020202020204" pitchFamily="34" charset="0"/>
                <a:cs typeface="Arial" panose="020B0604020202020204" pitchFamily="34" charset="0"/>
              </a:rPr>
              <a:t>Pilar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penegakan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masyarakat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madani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adalah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lembaga</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merupakan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bagian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dari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kontrol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sosial</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berfungsi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untuk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mengkritik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penguasa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kebijakan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diskriminatif</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memperjuangkan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aspirasi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masyarakat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tertindas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Pilar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meliputi</a:t>
            </a:r>
            <a:r>
              <a:rPr lang="en-US" sz="1600" dirty="0">
                <a:latin typeface="Arial" panose="020B0604020202020204" pitchFamily="34" charset="0"/>
                <a:cs typeface="Arial" panose="020B0604020202020204" pitchFamily="34" charset="0"/>
              </a:rPr>
              <a:t>:</a:t>
            </a:r>
          </a:p>
          <a:p>
            <a:r>
              <a:rPr lang="en-US" sz="1800" b="1" dirty="0" err="1">
                <a:latin typeface="Arial" panose="020B0604020202020204" pitchFamily="34" charset="0"/>
                <a:cs typeface="Arial" panose="020B0604020202020204" pitchFamily="34" charset="0"/>
              </a:rPr>
              <a:t>Lembaga</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Swadaya</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Masyarakat</a:t>
            </a:r>
            <a:endParaRPr lang="en-US" sz="1800" b="1" dirty="0">
              <a:latin typeface="Arial" panose="020B0604020202020204" pitchFamily="34" charset="0"/>
              <a:cs typeface="Arial" panose="020B0604020202020204" pitchFamily="34" charset="0"/>
            </a:endParaRPr>
          </a:p>
          <a:p>
            <a:pPr>
              <a:buNone/>
            </a:pPr>
            <a:r>
              <a:rPr lang="en-US" sz="1800" dirty="0">
                <a:latin typeface="Arial" panose="020B0604020202020204" pitchFamily="34" charset="0"/>
                <a:cs typeface="Arial" panose="020B0604020202020204" pitchFamily="34" charset="0"/>
              </a:rPr>
              <a:t>	LSM </a:t>
            </a:r>
            <a:r>
              <a:rPr lang="en-US" sz="1800" dirty="0" err="1">
                <a:latin typeface="Arial" panose="020B0604020202020204" pitchFamily="34" charset="0"/>
                <a:cs typeface="Arial" panose="020B0604020202020204" pitchFamily="34" charset="0"/>
              </a:rPr>
              <a:t>merupakan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lembaga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didirikan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oleh</a:t>
            </a:r>
            <a:r>
              <a:rPr lang="en-US" sz="1800" dirty="0">
                <a:latin typeface="Arial" panose="020B0604020202020204" pitchFamily="34" charset="0"/>
                <a:cs typeface="Arial" panose="020B0604020202020204" pitchFamily="34" charset="0"/>
              </a:rPr>
              <a:t> LSM yang </a:t>
            </a:r>
            <a:r>
              <a:rPr lang="en-US" sz="1800" dirty="0" err="1">
                <a:latin typeface="Arial" panose="020B0604020202020204" pitchFamily="34" charset="0"/>
                <a:cs typeface="Arial" panose="020B0604020202020204" pitchFamily="34" charset="0"/>
              </a:rPr>
              <a:t>tugas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utamanya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adalah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membantu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mempromosikan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aspirasi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kepentingan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rakyat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tertindas</a:t>
            </a:r>
            <a:r>
              <a:rPr lang="en-US" sz="1800" dirty="0">
                <a:latin typeface="Arial" panose="020B0604020202020204" pitchFamily="34" charset="0"/>
                <a:cs typeface="Arial" panose="020B0604020202020204" pitchFamily="34" charset="0"/>
              </a:rPr>
              <a:t>. LSM </a:t>
            </a:r>
            <a:r>
              <a:rPr lang="en-US" sz="1800" dirty="0" err="1">
                <a:latin typeface="Arial" panose="020B0604020202020204" pitchFamily="34" charset="0"/>
                <a:cs typeface="Arial" panose="020B0604020202020204" pitchFamily="34" charset="0"/>
              </a:rPr>
              <a:t>dalam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konteks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pemberdayaan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sipil</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bertugas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publik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memegang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tentang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hal-hal</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signifikan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dalam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kehidupan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sehari-hari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contoh</a:t>
            </a:r>
            <a:r>
              <a:rPr lang="en-US" sz="1800" dirty="0">
                <a:latin typeface="Arial" panose="020B0604020202020204" pitchFamily="34" charset="0"/>
                <a:cs typeface="Arial" panose="020B0604020202020204" pitchFamily="34" charset="0"/>
              </a:rPr>
              <a:t> program, </a:t>
            </a:r>
            <a:r>
              <a:rPr lang="en-US" sz="1800" dirty="0" err="1">
                <a:latin typeface="Arial" panose="020B0604020202020204" pitchFamily="34" charset="0"/>
                <a:cs typeface="Arial" panose="020B0604020202020204" pitchFamily="34" charset="0"/>
              </a:rPr>
              <a:t>pelatihan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sosialisasi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pengembangan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masyarakat</a:t>
            </a:r>
            <a:r>
              <a:rPr lang="en-US" sz="1800" dirty="0">
                <a:latin typeface="Arial" panose="020B0604020202020204" pitchFamily="34" charset="0"/>
                <a:cs typeface="Arial" panose="020B0604020202020204" pitchFamily="34" charset="0"/>
              </a:rPr>
              <a:t>.</a:t>
            </a:r>
          </a:p>
          <a:p>
            <a:r>
              <a:rPr lang="en-US" sz="1800" b="1" dirty="0" err="1">
                <a:latin typeface="Arial" panose="020B0604020202020204" pitchFamily="34" charset="0"/>
                <a:cs typeface="Arial" panose="020B0604020202020204" pitchFamily="34" charset="0"/>
              </a:rPr>
              <a:t>Pers</a:t>
            </a:r>
            <a:endParaRPr lang="en-US" sz="1800" b="1" dirty="0">
              <a:latin typeface="Arial" panose="020B0604020202020204" pitchFamily="34" charset="0"/>
              <a:cs typeface="Arial" panose="020B0604020202020204" pitchFamily="34" charset="0"/>
            </a:endParaRPr>
          </a:p>
          <a:p>
            <a:pPr>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adalah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lembaga</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berfungsi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mengkritik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menjadi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bagian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dari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kontrol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sosial</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dapat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menganalisa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mempublikasikan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kebijakan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pemerintah</a:t>
            </a:r>
            <a:r>
              <a:rPr lang="en-US" sz="1800" dirty="0">
                <a:latin typeface="Arial" panose="020B0604020202020204" pitchFamily="34" charset="0"/>
                <a:cs typeface="Arial" panose="020B0604020202020204" pitchFamily="34" charset="0"/>
              </a:rPr>
              <a:t> yang </a:t>
            </a:r>
            <a:r>
              <a:rPr lang="en-US" sz="1800" dirty="0" err="1">
                <a:latin typeface="Arial" panose="020B0604020202020204" pitchFamily="34" charset="0"/>
                <a:cs typeface="Arial" panose="020B0604020202020204" pitchFamily="34" charset="0"/>
              </a:rPr>
              <a:t>berkaitan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dengan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warga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negara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Selain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itu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juga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diharapkan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untuk</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hadir</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berita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secara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obyektif</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transparan</a:t>
            </a:r>
            <a:r>
              <a:rPr lang="en-US" sz="1800" dirty="0">
                <a:latin typeface="Arial" panose="020B0604020202020204" pitchFamily="34" charset="0"/>
                <a:cs typeface="Arial" panose="020B0604020202020204" pitchFamily="34" charset="0"/>
              </a:rPr>
              <a:t>.</a:t>
            </a:r>
          </a:p>
          <a:p>
            <a:endParaRPr lang="en-US" sz="1600" dirty="0"/>
          </a:p>
        </p:txBody>
      </p:sp>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133</TotalTime>
  <Words>1191</Words>
  <Application>Microsoft Office PowerPoint</Application>
  <PresentationFormat>On-screen Show (4:3)</PresentationFormat>
  <Paragraphs>66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Trebuchet MS</vt:lpstr>
      <vt:lpstr>Wingdings 2</vt:lpstr>
      <vt:lpstr>Urban</vt:lpstr>
      <vt:lpstr>MASYARAKAT MADANI</vt:lpstr>
      <vt:lpstr>Pengertian Masyarakat Madani</vt:lpstr>
      <vt:lpstr>PowerPoint Presentation</vt:lpstr>
      <vt:lpstr>Karakteristik Masyarakat Madani</vt:lpstr>
      <vt:lpstr>Ciri-ciri Masyarakat Madani</vt:lpstr>
      <vt:lpstr>PowerPoint Presentation</vt:lpstr>
      <vt:lpstr>Unsur-unsur Masyarakat Madani</vt:lpstr>
      <vt:lpstr>PowerPoint Presentation</vt:lpstr>
      <vt:lpstr>Pilar Penegak Masyarakat Madani</vt:lpstr>
      <vt:lpstr>PowerPoint Presentation</vt:lpstr>
      <vt:lpstr>KESIMPULAN Dalam proses mewujudkan masyarakat madani dibutuhkan perjuangan yang gigih secara terus-menerus. Ia juga membutuhkan unsur-unsur sosial yang menjadi prasarat terwujudnya masyarakat madani, seperti Kerjasama yang baik antara pemerintah, dengan lembaga kemasyarakatan, serta dengan masyarakat. Alasan dan tujuan masyarakat agar terciptanya masyakat madani di kelurahan mutiara adalah agar segala macam bentuk kemajuan dan pembangunan masyarakat dapat sepenuhnya dirasakan oleh masyarakat.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MASYARAKAT MADANI</dc:title>
  <dc:creator>ecom service</dc:creator>
  <cp:lastModifiedBy>Hafiz Faturrohman</cp:lastModifiedBy>
  <cp:revision>10</cp:revision>
  <dcterms:created xsi:type="dcterms:W3CDTF">2020-12-21T06:39:41Z</dcterms:created>
  <dcterms:modified xsi:type="dcterms:W3CDTF">2022-12-22T04:25:06Z</dcterms:modified>
</cp:coreProperties>
</file>