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0" r:id="rId3"/>
    <p:sldId id="257" r:id="rId4"/>
    <p:sldId id="258" r:id="rId5"/>
    <p:sldId id="259" r:id="rId6"/>
    <p:sldId id="261" r:id="rId7"/>
    <p:sldId id="260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6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C06E-5799-495A-B6DB-20D61FD1977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205F4-9052-4B5A-9424-1D3E9FDA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5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205F4-9052-4B5A-9424-1D3E9FDAF5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E9B8810-1C15-4900-9446-C5159FCC4F1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8839C39-E16B-4A72-9DFD-E1CEEFDA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8810-1C15-4900-9446-C5159FCC4F1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9C39-E16B-4A72-9DFD-E1CEEFDA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8810-1C15-4900-9446-C5159FCC4F1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9C39-E16B-4A72-9DFD-E1CEEFDA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8810-1C15-4900-9446-C5159FCC4F1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9C39-E16B-4A72-9DFD-E1CEEFDA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8810-1C15-4900-9446-C5159FCC4F1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9C39-E16B-4A72-9DFD-E1CEEFDA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8810-1C15-4900-9446-C5159FCC4F1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9C39-E16B-4A72-9DFD-E1CEEFDA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9B8810-1C15-4900-9446-C5159FCC4F1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839C39-E16B-4A72-9DFD-E1CEEFDABD7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E9B8810-1C15-4900-9446-C5159FCC4F1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8839C39-E16B-4A72-9DFD-E1CEEFDA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8810-1C15-4900-9446-C5159FCC4F1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9C39-E16B-4A72-9DFD-E1CEEFDA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8810-1C15-4900-9446-C5159FCC4F1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9C39-E16B-4A72-9DFD-E1CEEFDA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8810-1C15-4900-9446-C5159FCC4F1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9C39-E16B-4A72-9DFD-E1CEEFDA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E9B8810-1C15-4900-9446-C5159FCC4F1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8839C39-E16B-4A72-9DFD-E1CEEFDABD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43000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MASYARAKAT MADANI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724400"/>
            <a:ext cx="4953000" cy="1752600"/>
          </a:xfrm>
        </p:spPr>
        <p:txBody>
          <a:bodyPr>
            <a:normAutofit/>
          </a:bodyPr>
          <a:lstStyle/>
          <a:p>
            <a:r>
              <a:rPr lang="en-US" sz="2000" dirty="0" err="1"/>
              <a:t>Kelompok</a:t>
            </a:r>
            <a:r>
              <a:rPr lang="en-US" sz="2000" dirty="0"/>
              <a:t> 12</a:t>
            </a:r>
          </a:p>
          <a:p>
            <a:r>
              <a:rPr lang="en-US" sz="2000" dirty="0"/>
              <a:t>Hafiz  Faturrohman ( 312210275 )</a:t>
            </a:r>
            <a:br>
              <a:rPr lang="en-US" sz="2000" dirty="0"/>
            </a:br>
            <a:r>
              <a:rPr lang="en-US" sz="2000" dirty="0"/>
              <a:t>Azzam </a:t>
            </a:r>
            <a:r>
              <a:rPr lang="en-US" sz="2000" dirty="0" err="1"/>
              <a:t>Sauqi</a:t>
            </a:r>
            <a:r>
              <a:rPr lang="en-US" sz="2000" dirty="0"/>
              <a:t> Rabbani ( 312210373 )</a:t>
            </a:r>
            <a:br>
              <a:rPr lang="en-US" sz="2000" dirty="0"/>
            </a:br>
            <a:r>
              <a:rPr lang="en-US" sz="2000" dirty="0" err="1"/>
              <a:t>Akram</a:t>
            </a:r>
            <a:r>
              <a:rPr lang="en-US" sz="2000" dirty="0"/>
              <a:t> ( 312210461 )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Pilar</a:t>
            </a:r>
            <a:r>
              <a:rPr lang="en-US" sz="3200" b="1" dirty="0"/>
              <a:t> </a:t>
            </a:r>
            <a:r>
              <a:rPr lang="en-US" sz="3200" b="1" dirty="0" err="1"/>
              <a:t>Penegak</a:t>
            </a:r>
            <a:r>
              <a:rPr lang="en-US" sz="3200" b="1" dirty="0"/>
              <a:t> </a:t>
            </a:r>
            <a:r>
              <a:rPr lang="en-US" sz="3200" b="1" dirty="0" err="1"/>
              <a:t>Masyarakat</a:t>
            </a:r>
            <a:r>
              <a:rPr lang="en-US" sz="3200" b="1" dirty="0"/>
              <a:t> </a:t>
            </a:r>
            <a:r>
              <a:rPr lang="en-US" sz="3200" b="1" dirty="0" err="1"/>
              <a:t>Madani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Pilar</a:t>
            </a:r>
            <a:r>
              <a:rPr lang="en-US" sz="1600" dirty="0"/>
              <a:t> </a:t>
            </a:r>
            <a:r>
              <a:rPr lang="en-US" sz="1600" dirty="0" err="1"/>
              <a:t>penegakan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</a:t>
            </a:r>
            <a:r>
              <a:rPr lang="en-US" sz="1600" dirty="0" err="1"/>
              <a:t>madani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lembaga</a:t>
            </a:r>
            <a:r>
              <a:rPr lang="en-US" sz="1600" dirty="0"/>
              <a:t> yang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sosial</a:t>
            </a:r>
            <a:r>
              <a:rPr lang="en-US" sz="1600" dirty="0"/>
              <a:t> yang </a:t>
            </a:r>
            <a:r>
              <a:rPr lang="en-US" sz="1600" dirty="0" err="1"/>
              <a:t>berfungsi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mengkritik</a:t>
            </a:r>
            <a:r>
              <a:rPr lang="en-US" sz="1600" dirty="0"/>
              <a:t> </a:t>
            </a:r>
            <a:r>
              <a:rPr lang="en-US" sz="1600" dirty="0" err="1"/>
              <a:t>penguasa</a:t>
            </a:r>
            <a:r>
              <a:rPr lang="en-US" sz="1600" dirty="0"/>
              <a:t> </a:t>
            </a:r>
            <a:r>
              <a:rPr lang="en-US" sz="1600" dirty="0" err="1"/>
              <a:t>kebijakan</a:t>
            </a:r>
            <a:r>
              <a:rPr lang="en-US" sz="1600" dirty="0"/>
              <a:t> </a:t>
            </a:r>
            <a:r>
              <a:rPr lang="en-US" sz="1600" dirty="0" err="1"/>
              <a:t>diskriminatif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memperjuangkan</a:t>
            </a:r>
            <a:r>
              <a:rPr lang="en-US" sz="1600" dirty="0"/>
              <a:t> </a:t>
            </a:r>
            <a:r>
              <a:rPr lang="en-US" sz="1600" dirty="0" err="1"/>
              <a:t>aspirasi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</a:t>
            </a:r>
            <a:r>
              <a:rPr lang="en-US" sz="1600" dirty="0" err="1"/>
              <a:t>tertindas</a:t>
            </a:r>
            <a:r>
              <a:rPr lang="en-US" sz="1600" dirty="0"/>
              <a:t>. </a:t>
            </a:r>
            <a:r>
              <a:rPr lang="en-US" sz="1600" dirty="0" err="1"/>
              <a:t>Pilar</a:t>
            </a:r>
            <a:r>
              <a:rPr lang="en-US" sz="1600" dirty="0"/>
              <a:t> </a:t>
            </a:r>
            <a:r>
              <a:rPr lang="en-US" sz="1600" dirty="0" err="1"/>
              <a:t>meliputi</a:t>
            </a:r>
            <a:r>
              <a:rPr lang="en-US" sz="1600" dirty="0"/>
              <a:t>:</a:t>
            </a:r>
          </a:p>
          <a:p>
            <a:r>
              <a:rPr lang="en-US" sz="1800" b="1" dirty="0" err="1"/>
              <a:t>Lembaga</a:t>
            </a:r>
            <a:r>
              <a:rPr lang="en-US" sz="1800" b="1" dirty="0"/>
              <a:t> </a:t>
            </a:r>
            <a:r>
              <a:rPr lang="en-US" sz="1800" b="1" dirty="0" err="1"/>
              <a:t>Swadaya</a:t>
            </a:r>
            <a:r>
              <a:rPr lang="en-US" sz="1800" b="1" dirty="0"/>
              <a:t> </a:t>
            </a:r>
            <a:r>
              <a:rPr lang="en-US" sz="1800" b="1" dirty="0" err="1"/>
              <a:t>Masyarakat</a:t>
            </a:r>
            <a:endParaRPr lang="en-US" sz="1800" b="1" dirty="0"/>
          </a:p>
          <a:p>
            <a:pPr>
              <a:buNone/>
            </a:pPr>
            <a:r>
              <a:rPr lang="en-US" sz="1800" dirty="0"/>
              <a:t>	LSM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lembaga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yang </a:t>
            </a:r>
            <a:r>
              <a:rPr lang="en-US" sz="1800" dirty="0" err="1"/>
              <a:t>didirikan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LSM yang </a:t>
            </a:r>
            <a:r>
              <a:rPr lang="en-US" sz="1800" dirty="0" err="1"/>
              <a:t>tugas</a:t>
            </a:r>
            <a:r>
              <a:rPr lang="en-US" sz="1800" dirty="0"/>
              <a:t> </a:t>
            </a:r>
            <a:r>
              <a:rPr lang="en-US" sz="1800" dirty="0" err="1"/>
              <a:t>utamanya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mempromosikan</a:t>
            </a:r>
            <a:r>
              <a:rPr lang="en-US" sz="1800" dirty="0"/>
              <a:t> </a:t>
            </a:r>
            <a:r>
              <a:rPr lang="en-US" sz="1800" dirty="0" err="1"/>
              <a:t>aspirasi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kepentingan</a:t>
            </a:r>
            <a:r>
              <a:rPr lang="en-US" sz="1800" dirty="0"/>
              <a:t> </a:t>
            </a:r>
            <a:r>
              <a:rPr lang="en-US" sz="1800" dirty="0" err="1"/>
              <a:t>rakyat</a:t>
            </a:r>
            <a:r>
              <a:rPr lang="en-US" sz="1800" dirty="0"/>
              <a:t> </a:t>
            </a:r>
            <a:r>
              <a:rPr lang="en-US" sz="1800" dirty="0" err="1"/>
              <a:t>tertindas</a:t>
            </a:r>
            <a:r>
              <a:rPr lang="en-US" sz="1800" dirty="0"/>
              <a:t>. LSM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konteks</a:t>
            </a:r>
            <a:r>
              <a:rPr lang="en-US" sz="1800" dirty="0"/>
              <a:t> </a:t>
            </a:r>
            <a:r>
              <a:rPr lang="en-US" sz="1800" dirty="0" err="1"/>
              <a:t>pemberdayaan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err="1"/>
              <a:t>sipil</a:t>
            </a:r>
            <a:r>
              <a:rPr lang="en-US" sz="1800" dirty="0"/>
              <a:t> yang </a:t>
            </a:r>
            <a:r>
              <a:rPr lang="en-US" sz="1800" dirty="0" err="1"/>
              <a:t>bertugas</a:t>
            </a:r>
            <a:r>
              <a:rPr lang="en-US" sz="1800" dirty="0"/>
              <a:t> </a:t>
            </a:r>
            <a:r>
              <a:rPr lang="en-US" sz="1800" dirty="0" err="1"/>
              <a:t>publik</a:t>
            </a:r>
            <a:r>
              <a:rPr lang="en-US" sz="1800" dirty="0"/>
              <a:t> </a:t>
            </a:r>
            <a:r>
              <a:rPr lang="en-US" sz="1800" dirty="0" err="1"/>
              <a:t>memegang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hal-hal</a:t>
            </a:r>
            <a:r>
              <a:rPr lang="en-US" sz="1800" dirty="0"/>
              <a:t> yang </a:t>
            </a:r>
            <a:r>
              <a:rPr lang="en-US" sz="1800" dirty="0" err="1"/>
              <a:t>signifikan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kehidupan</a:t>
            </a:r>
            <a:r>
              <a:rPr lang="en-US" sz="1800" dirty="0"/>
              <a:t> </a:t>
            </a:r>
            <a:r>
              <a:rPr lang="en-US" sz="1800" dirty="0" err="1"/>
              <a:t>sehari-hari</a:t>
            </a:r>
            <a:r>
              <a:rPr lang="en-US" sz="1800" dirty="0"/>
              <a:t>,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program, </a:t>
            </a:r>
            <a:r>
              <a:rPr lang="en-US" sz="1800" dirty="0" err="1"/>
              <a:t>pelatihan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sosialisasi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.</a:t>
            </a:r>
          </a:p>
          <a:p>
            <a:r>
              <a:rPr lang="en-US" sz="1800" b="1" dirty="0" err="1"/>
              <a:t>Pers</a:t>
            </a:r>
            <a:endParaRPr lang="en-US" sz="1800" b="1" dirty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Pers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lembaga</a:t>
            </a:r>
            <a:r>
              <a:rPr lang="en-US" sz="1800" dirty="0"/>
              <a:t> yang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mengkritik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kontrol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menganalisa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mempublikasikan</a:t>
            </a:r>
            <a:r>
              <a:rPr lang="en-US" sz="1800" dirty="0"/>
              <a:t> </a:t>
            </a:r>
            <a:r>
              <a:rPr lang="en-US" sz="1800" dirty="0" err="1"/>
              <a:t>kebijakan</a:t>
            </a:r>
            <a:r>
              <a:rPr lang="en-US" sz="1800" dirty="0"/>
              <a:t> </a:t>
            </a:r>
            <a:r>
              <a:rPr lang="en-US" sz="1800" dirty="0" err="1"/>
              <a:t>pemerintah</a:t>
            </a:r>
            <a:r>
              <a:rPr lang="en-US" sz="1800" dirty="0"/>
              <a:t> yang </a:t>
            </a:r>
            <a:r>
              <a:rPr lang="en-US" sz="1800" dirty="0" err="1"/>
              <a:t>berkaitan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warga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. </a:t>
            </a:r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, </a:t>
            </a:r>
            <a:r>
              <a:rPr lang="en-US" sz="1800" dirty="0" err="1"/>
              <a:t>pers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diharapkan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hadir</a:t>
            </a:r>
            <a:r>
              <a:rPr lang="en-US" sz="1800" dirty="0"/>
              <a:t> </a:t>
            </a:r>
            <a:r>
              <a:rPr lang="en-US" sz="1800" dirty="0" err="1"/>
              <a:t>berita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obyektif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transparan</a:t>
            </a:r>
            <a:r>
              <a:rPr lang="en-US" sz="1800" dirty="0"/>
              <a:t>.</a:t>
            </a:r>
          </a:p>
          <a:p>
            <a:endParaRPr lang="en-US" sz="1600" dirty="0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6336"/>
          </a:xfrm>
        </p:spPr>
        <p:txBody>
          <a:bodyPr>
            <a:normAutofit/>
          </a:bodyPr>
          <a:lstStyle/>
          <a:p>
            <a:r>
              <a:rPr lang="en-US" sz="1600" b="1" dirty="0" err="1"/>
              <a:t>Supremasi</a:t>
            </a:r>
            <a:r>
              <a:rPr lang="en-US" sz="1600" b="1" dirty="0"/>
              <a:t> </a:t>
            </a:r>
            <a:r>
              <a:rPr lang="en-US" sz="1600" b="1" dirty="0" err="1"/>
              <a:t>Hukum</a:t>
            </a:r>
            <a:endParaRPr lang="en-US" sz="1600" b="1" dirty="0"/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warga</a:t>
            </a:r>
            <a:r>
              <a:rPr lang="en-US" sz="1600" dirty="0"/>
              <a:t> </a:t>
            </a:r>
            <a:r>
              <a:rPr lang="en-US" sz="1600" dirty="0" err="1"/>
              <a:t>negara</a:t>
            </a:r>
            <a:r>
              <a:rPr lang="en-US" sz="1600" dirty="0"/>
              <a:t>,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duduk</a:t>
            </a:r>
            <a:r>
              <a:rPr lang="en-US" sz="1600" dirty="0"/>
              <a:t> </a:t>
            </a:r>
            <a:r>
              <a:rPr lang="en-US" sz="1600" dirty="0" err="1"/>
              <a:t>dipemerintahan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seseorang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tunduk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aturan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hukum</a:t>
            </a:r>
            <a:r>
              <a:rPr lang="en-US" sz="1600" dirty="0"/>
              <a:t>.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mewujudkan</a:t>
            </a:r>
            <a:r>
              <a:rPr lang="en-US" sz="1600" dirty="0"/>
              <a:t> </a:t>
            </a:r>
            <a:r>
              <a:rPr lang="en-US" sz="1600" dirty="0" err="1"/>
              <a:t>hak-hak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kebebasan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warga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warga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pemerintah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cara-cara</a:t>
            </a:r>
            <a:r>
              <a:rPr lang="en-US" sz="1600" dirty="0"/>
              <a:t> </a:t>
            </a:r>
            <a:r>
              <a:rPr lang="en-US" sz="1600" dirty="0" err="1"/>
              <a:t>damai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hukum</a:t>
            </a:r>
            <a:r>
              <a:rPr lang="en-US" sz="1600" dirty="0"/>
              <a:t> yang </a:t>
            </a:r>
            <a:r>
              <a:rPr lang="en-US" sz="1600" dirty="0" err="1"/>
              <a:t>berlaku</a:t>
            </a:r>
            <a:r>
              <a:rPr lang="en-US" sz="1600" dirty="0"/>
              <a:t>. </a:t>
            </a:r>
            <a:r>
              <a:rPr lang="en-US" sz="1600" dirty="0" err="1"/>
              <a:t>Aturan</a:t>
            </a:r>
            <a:r>
              <a:rPr lang="en-US" sz="1600" dirty="0"/>
              <a:t> </a:t>
            </a:r>
            <a:r>
              <a:rPr lang="en-US" sz="1600" dirty="0" err="1"/>
              <a:t>hukum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jaminan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perlindungan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segala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penindasan</a:t>
            </a:r>
            <a:r>
              <a:rPr lang="en-US" sz="1600" dirty="0"/>
              <a:t> </a:t>
            </a:r>
            <a:r>
              <a:rPr lang="en-US" sz="1600" dirty="0" err="1"/>
              <a:t>individu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yang </a:t>
            </a:r>
            <a:r>
              <a:rPr lang="en-US" sz="1600" dirty="0" err="1"/>
              <a:t>melanggar</a:t>
            </a:r>
            <a:r>
              <a:rPr lang="en-US" sz="1600" dirty="0"/>
              <a:t> </a:t>
            </a:r>
            <a:r>
              <a:rPr lang="en-US" sz="1600" dirty="0" err="1"/>
              <a:t>norma-norma</a:t>
            </a:r>
            <a:r>
              <a:rPr lang="en-US" sz="1600" dirty="0"/>
              <a:t> </a:t>
            </a:r>
            <a:r>
              <a:rPr lang="en-US" sz="1600" dirty="0" err="1"/>
              <a:t>hukum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segala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penindasan</a:t>
            </a:r>
            <a:r>
              <a:rPr lang="en-US" sz="1600" dirty="0"/>
              <a:t> </a:t>
            </a:r>
            <a:r>
              <a:rPr lang="en-US" sz="1600" dirty="0" err="1"/>
              <a:t>hak</a:t>
            </a:r>
            <a:r>
              <a:rPr lang="en-US" sz="1600" dirty="0"/>
              <a:t> </a:t>
            </a:r>
            <a:r>
              <a:rPr lang="en-US" sz="1600" dirty="0" err="1"/>
              <a:t>asasi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Perguruan</a:t>
            </a:r>
            <a:r>
              <a:rPr lang="en-US" sz="1600" b="1" dirty="0"/>
              <a:t> </a:t>
            </a:r>
            <a:r>
              <a:rPr lang="en-US" sz="1600" b="1" dirty="0" err="1"/>
              <a:t>Tinggi</a:t>
            </a:r>
            <a:endParaRPr lang="en-US" sz="1600" b="1" dirty="0"/>
          </a:p>
          <a:p>
            <a:pPr>
              <a:buNone/>
            </a:pPr>
            <a:r>
              <a:rPr lang="en-US" sz="1600" dirty="0"/>
              <a:t>	College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di</a:t>
            </a:r>
            <a:r>
              <a:rPr lang="en-US" sz="1600" dirty="0"/>
              <a:t> </a:t>
            </a:r>
            <a:r>
              <a:rPr lang="en-US" sz="1600" dirty="0" err="1"/>
              <a:t>mana</a:t>
            </a:r>
            <a:r>
              <a:rPr lang="en-US" sz="1600" dirty="0"/>
              <a:t> </a:t>
            </a:r>
            <a:r>
              <a:rPr lang="en-US" sz="1600" dirty="0" err="1"/>
              <a:t>kampus</a:t>
            </a:r>
            <a:r>
              <a:rPr lang="en-US" sz="1600" dirty="0"/>
              <a:t> </a:t>
            </a:r>
            <a:r>
              <a:rPr lang="en-US" sz="1600" dirty="0" err="1"/>
              <a:t>aktivis</a:t>
            </a:r>
            <a:r>
              <a:rPr lang="en-US" sz="1600" dirty="0"/>
              <a:t> (</a:t>
            </a:r>
            <a:r>
              <a:rPr lang="en-US" sz="1600" dirty="0" err="1"/>
              <a:t>dosen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), yang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kekuatan</a:t>
            </a:r>
            <a:r>
              <a:rPr lang="en-US" sz="1600" dirty="0"/>
              <a:t> </a:t>
            </a:r>
            <a:r>
              <a:rPr lang="en-US" sz="1600" dirty="0" err="1"/>
              <a:t>sosial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</a:t>
            </a:r>
            <a:r>
              <a:rPr lang="en-US" sz="1600" dirty="0" err="1"/>
              <a:t>sipil</a:t>
            </a:r>
            <a:r>
              <a:rPr lang="en-US" sz="1600" dirty="0"/>
              <a:t> yang </a:t>
            </a:r>
            <a:r>
              <a:rPr lang="en-US" sz="1600" dirty="0" err="1"/>
              <a:t>bergerak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Porce</a:t>
            </a:r>
            <a:r>
              <a:rPr lang="en-US" sz="1600" dirty="0"/>
              <a:t> moral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menyalurkan</a:t>
            </a:r>
            <a:r>
              <a:rPr lang="en-US" sz="1600" dirty="0"/>
              <a:t> </a:t>
            </a:r>
            <a:r>
              <a:rPr lang="en-US" sz="1600" dirty="0" err="1"/>
              <a:t>aspirasi</a:t>
            </a:r>
            <a:r>
              <a:rPr lang="en-US" sz="1600" dirty="0"/>
              <a:t> </a:t>
            </a:r>
            <a:r>
              <a:rPr lang="en-US" sz="1600" dirty="0" err="1"/>
              <a:t>rakyat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mengkritik</a:t>
            </a:r>
            <a:r>
              <a:rPr lang="en-US" sz="1600" dirty="0"/>
              <a:t> </a:t>
            </a:r>
            <a:r>
              <a:rPr lang="en-US" sz="1600" dirty="0" err="1"/>
              <a:t>kebijakan</a:t>
            </a:r>
            <a:r>
              <a:rPr lang="en-US" sz="1600" dirty="0"/>
              <a:t> </a:t>
            </a:r>
            <a:r>
              <a:rPr lang="en-US" sz="1600" dirty="0" err="1"/>
              <a:t>pemerintah</a:t>
            </a:r>
            <a:r>
              <a:rPr lang="en-US" sz="1600" dirty="0"/>
              <a:t>. </a:t>
            </a:r>
            <a:r>
              <a:rPr lang="en-US" sz="1600" dirty="0" err="1"/>
              <a:t>Namun</a:t>
            </a:r>
            <a:r>
              <a:rPr lang="en-US" sz="1600" dirty="0"/>
              <a:t>,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gerakan</a:t>
            </a:r>
            <a:r>
              <a:rPr lang="en-US" sz="1600" dirty="0"/>
              <a:t> yang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</a:t>
            </a:r>
            <a:r>
              <a:rPr lang="en-US" sz="1600" dirty="0"/>
              <a:t> </a:t>
            </a:r>
            <a:r>
              <a:rPr lang="en-US" sz="1600" dirty="0" err="1"/>
              <a:t>jalur</a:t>
            </a:r>
            <a:r>
              <a:rPr lang="en-US" sz="1600" dirty="0"/>
              <a:t> yang </a:t>
            </a:r>
            <a:r>
              <a:rPr lang="en-US" sz="1600" dirty="0" err="1"/>
              <a:t>benar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memposisikan</a:t>
            </a:r>
            <a:r>
              <a:rPr lang="en-US" sz="1600" dirty="0"/>
              <a:t> </a:t>
            </a:r>
            <a:r>
              <a:rPr lang="en-US" sz="1600" dirty="0" err="1"/>
              <a:t>diri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real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kenyataan</a:t>
            </a:r>
            <a:r>
              <a:rPr lang="en-US" sz="1600" dirty="0"/>
              <a:t> yang </a:t>
            </a:r>
            <a:r>
              <a:rPr lang="en-US" sz="1600" dirty="0" err="1"/>
              <a:t>benar-benar</a:t>
            </a:r>
            <a:r>
              <a:rPr lang="en-US" sz="1600" dirty="0"/>
              <a:t> </a:t>
            </a:r>
            <a:r>
              <a:rPr lang="en-US" sz="1600" dirty="0" err="1"/>
              <a:t>objektif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menyuarakan</a:t>
            </a:r>
            <a:r>
              <a:rPr lang="en-US" sz="1600" dirty="0"/>
              <a:t> </a:t>
            </a:r>
            <a:r>
              <a:rPr lang="en-US" sz="1600" dirty="0" err="1"/>
              <a:t>kepentingan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.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pilar</a:t>
            </a:r>
            <a:r>
              <a:rPr lang="en-US" sz="1600" dirty="0"/>
              <a:t> </a:t>
            </a:r>
            <a:r>
              <a:rPr lang="en-US" sz="1600" dirty="0" err="1"/>
              <a:t>penegakan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</a:t>
            </a:r>
            <a:r>
              <a:rPr lang="en-US" sz="1600" dirty="0" err="1"/>
              <a:t>sipil</a:t>
            </a:r>
            <a:r>
              <a:rPr lang="en-US" sz="1600" dirty="0"/>
              <a:t>, College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tugas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menciptakan</a:t>
            </a:r>
            <a:r>
              <a:rPr lang="en-US" sz="1600" dirty="0"/>
              <a:t> </a:t>
            </a:r>
            <a:r>
              <a:rPr lang="en-US" sz="1600" dirty="0" err="1"/>
              <a:t>ide-ide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alternatif</a:t>
            </a:r>
            <a:r>
              <a:rPr lang="en-US" sz="1600" dirty="0"/>
              <a:t> yang </a:t>
            </a:r>
            <a:r>
              <a:rPr lang="en-US" sz="1600" dirty="0" err="1"/>
              <a:t>konstruktif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menjawab</a:t>
            </a:r>
            <a:r>
              <a:rPr lang="en-US" sz="1600" dirty="0"/>
              <a:t> </a:t>
            </a:r>
            <a:r>
              <a:rPr lang="en-US" sz="1600" dirty="0" err="1"/>
              <a:t>permasalahan</a:t>
            </a:r>
            <a:r>
              <a:rPr lang="en-US" sz="1600" dirty="0"/>
              <a:t> yang </a:t>
            </a:r>
            <a:r>
              <a:rPr lang="en-US" sz="1600" dirty="0" err="1"/>
              <a:t>dihadapi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Partai</a:t>
            </a:r>
            <a:r>
              <a:rPr lang="en-US" sz="1600" b="1" dirty="0"/>
              <a:t> </a:t>
            </a:r>
            <a:r>
              <a:rPr lang="en-US" sz="1600" b="1" dirty="0" err="1"/>
              <a:t>Politik</a:t>
            </a:r>
            <a:endParaRPr lang="en-US" sz="1600" b="1" dirty="0"/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Partai</a:t>
            </a:r>
            <a:r>
              <a:rPr lang="en-US" sz="1600" dirty="0"/>
              <a:t> </a:t>
            </a:r>
            <a:r>
              <a:rPr lang="en-US" sz="1600" dirty="0" err="1"/>
              <a:t>politik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kendaraan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warga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menyalurkan</a:t>
            </a:r>
            <a:r>
              <a:rPr lang="en-US" sz="1600" dirty="0"/>
              <a:t> </a:t>
            </a:r>
            <a:r>
              <a:rPr lang="en-US" sz="1600" dirty="0" err="1"/>
              <a:t>aspirasi</a:t>
            </a:r>
            <a:r>
              <a:rPr lang="en-US" sz="1600" dirty="0"/>
              <a:t> </a:t>
            </a:r>
            <a:r>
              <a:rPr lang="en-US" sz="1600" dirty="0" err="1"/>
              <a:t>politik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. </a:t>
            </a:r>
            <a:r>
              <a:rPr lang="en-US" sz="1600" dirty="0" err="1"/>
              <a:t>Partai-partai</a:t>
            </a:r>
            <a:r>
              <a:rPr lang="en-US" sz="1600" dirty="0"/>
              <a:t> </a:t>
            </a:r>
            <a:r>
              <a:rPr lang="en-US" sz="1600" dirty="0" err="1"/>
              <a:t>politik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ekspresi</a:t>
            </a:r>
            <a:r>
              <a:rPr lang="en-US" sz="1600" dirty="0"/>
              <a:t> </a:t>
            </a:r>
            <a:r>
              <a:rPr lang="en-US" sz="1600" dirty="0" err="1"/>
              <a:t>politik</a:t>
            </a:r>
            <a:r>
              <a:rPr lang="en-US" sz="1600" dirty="0"/>
              <a:t> </a:t>
            </a:r>
            <a:r>
              <a:rPr lang="en-US" sz="1600" dirty="0" err="1"/>
              <a:t>warga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partai</a:t>
            </a:r>
            <a:r>
              <a:rPr lang="en-US" sz="1600" dirty="0"/>
              <a:t> </a:t>
            </a:r>
            <a:r>
              <a:rPr lang="en-US" sz="1600" dirty="0" err="1"/>
              <a:t>politik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prasyarat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pembentukan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</a:t>
            </a:r>
            <a:r>
              <a:rPr lang="en-US" sz="1600" dirty="0" err="1"/>
              <a:t>madani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33600"/>
            <a:ext cx="8229600" cy="1066800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87673-E1C5-23D9-4CCF-BACBE02C6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Pengertian</a:t>
            </a:r>
            <a:r>
              <a:rPr lang="en-US" dirty="0"/>
              <a:t> Masyarakat </a:t>
            </a:r>
            <a:r>
              <a:rPr lang="en-US" dirty="0" err="1"/>
              <a:t>Madani</a:t>
            </a:r>
            <a:endParaRPr lang="en-US" dirty="0"/>
          </a:p>
          <a:p>
            <a:r>
              <a:rPr lang="en-US" sz="2400" dirty="0"/>
              <a:t>3. </a:t>
            </a:r>
            <a:r>
              <a:rPr lang="en-US" sz="2400" dirty="0" err="1"/>
              <a:t>Karakteristik</a:t>
            </a:r>
            <a:r>
              <a:rPr lang="en-US" sz="2400" dirty="0"/>
              <a:t> Masyarakat </a:t>
            </a:r>
            <a:r>
              <a:rPr lang="en-US" sz="2400" dirty="0" err="1"/>
              <a:t>Madani</a:t>
            </a:r>
            <a:endParaRPr lang="en-US" sz="2400" dirty="0"/>
          </a:p>
          <a:p>
            <a:r>
              <a:rPr lang="en-US" sz="2400" dirty="0"/>
              <a:t>3. </a:t>
            </a:r>
            <a:r>
              <a:rPr lang="en-US" dirty="0" err="1"/>
              <a:t>Ciri-ciri</a:t>
            </a:r>
            <a:r>
              <a:rPr lang="en-US" dirty="0"/>
              <a:t> Masyarakat </a:t>
            </a:r>
            <a:r>
              <a:rPr lang="en-US" dirty="0" err="1"/>
              <a:t>Madani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2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Pengertian</a:t>
            </a:r>
            <a:r>
              <a:rPr lang="en-US" sz="3200" b="1" dirty="0"/>
              <a:t> </a:t>
            </a:r>
            <a:r>
              <a:rPr lang="en-US" sz="3200" b="1" dirty="0" err="1"/>
              <a:t>Masyarakat</a:t>
            </a:r>
            <a:r>
              <a:rPr lang="en-US" sz="3200" b="1" dirty="0"/>
              <a:t> </a:t>
            </a:r>
            <a:r>
              <a:rPr lang="en-US" sz="3200" b="1" dirty="0" err="1"/>
              <a:t>Madani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75" y="2209801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/>
              <a:t>		</a:t>
            </a:r>
            <a:r>
              <a:rPr lang="en-US" sz="1900" dirty="0"/>
              <a:t>Masyarakat </a:t>
            </a:r>
            <a:r>
              <a:rPr lang="en-US" sz="1900" dirty="0" err="1"/>
              <a:t>madani</a:t>
            </a:r>
            <a:r>
              <a:rPr lang="en-US" sz="1900" dirty="0"/>
              <a:t> (civil society)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diartikan</a:t>
            </a:r>
            <a:r>
              <a:rPr lang="en-US" sz="1900" dirty="0"/>
              <a:t> </a:t>
            </a:r>
            <a:r>
              <a:rPr lang="en-US" sz="1900" dirty="0" err="1"/>
              <a:t>sebagai</a:t>
            </a:r>
            <a:r>
              <a:rPr lang="en-US" sz="1900" dirty="0"/>
              <a:t> </a:t>
            </a:r>
            <a:r>
              <a:rPr lang="en-US" sz="1900" dirty="0" err="1"/>
              <a:t>suatu</a:t>
            </a:r>
            <a:r>
              <a:rPr lang="en-US" sz="1900" dirty="0"/>
              <a:t> </a:t>
            </a:r>
            <a:r>
              <a:rPr lang="en-US" sz="1900" dirty="0" err="1"/>
              <a:t>masyarakat</a:t>
            </a:r>
            <a:r>
              <a:rPr lang="en-US" sz="1900" dirty="0"/>
              <a:t> yang </a:t>
            </a:r>
            <a:r>
              <a:rPr lang="en-US" sz="1900" dirty="0" err="1"/>
              <a:t>beradab</a:t>
            </a:r>
            <a:r>
              <a:rPr lang="en-US" sz="1900" dirty="0"/>
              <a:t>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membangun</a:t>
            </a:r>
            <a:r>
              <a:rPr lang="en-US" sz="1900" dirty="0"/>
              <a:t>, </a:t>
            </a:r>
            <a:r>
              <a:rPr lang="en-US" sz="1900" dirty="0" err="1"/>
              <a:t>menjalani</a:t>
            </a:r>
            <a:r>
              <a:rPr lang="en-US" sz="1900" dirty="0"/>
              <a:t>, dan </a:t>
            </a:r>
            <a:r>
              <a:rPr lang="en-US" sz="1900" dirty="0" err="1"/>
              <a:t>mamaknai</a:t>
            </a:r>
            <a:r>
              <a:rPr lang="en-US" sz="1900" dirty="0"/>
              <a:t> </a:t>
            </a:r>
            <a:r>
              <a:rPr lang="en-US" sz="1900" dirty="0" err="1"/>
              <a:t>kehidupannya</a:t>
            </a:r>
            <a:r>
              <a:rPr lang="en-US" sz="1900" dirty="0"/>
              <a:t>. </a:t>
            </a:r>
            <a:r>
              <a:rPr lang="en-US" sz="1900" dirty="0" err="1"/>
              <a:t>Masyarakat</a:t>
            </a:r>
            <a:r>
              <a:rPr lang="en-US" sz="1900" dirty="0"/>
              <a:t> </a:t>
            </a:r>
            <a:r>
              <a:rPr lang="en-US" sz="1900" dirty="0" err="1"/>
              <a:t>madani</a:t>
            </a:r>
            <a:r>
              <a:rPr lang="en-US" sz="1900" dirty="0"/>
              <a:t> </a:t>
            </a:r>
            <a:r>
              <a:rPr lang="en-US" sz="1900" dirty="0" err="1"/>
              <a:t>merupakan</a:t>
            </a:r>
            <a:r>
              <a:rPr lang="en-US" sz="1900" dirty="0"/>
              <a:t> </a:t>
            </a:r>
            <a:r>
              <a:rPr lang="en-US" sz="1900" dirty="0" err="1"/>
              <a:t>konsep</a:t>
            </a:r>
            <a:r>
              <a:rPr lang="en-US" sz="1900" dirty="0"/>
              <a:t> yang </a:t>
            </a:r>
            <a:r>
              <a:rPr lang="en-US" sz="1900" dirty="0" err="1"/>
              <a:t>berwayuh</a:t>
            </a:r>
            <a:r>
              <a:rPr lang="en-US" sz="1900" dirty="0"/>
              <a:t> </a:t>
            </a:r>
            <a:r>
              <a:rPr lang="en-US" sz="1900" dirty="0" err="1"/>
              <a:t>wajah</a:t>
            </a:r>
            <a:r>
              <a:rPr lang="en-US" sz="1900" dirty="0"/>
              <a:t>: </a:t>
            </a:r>
            <a:r>
              <a:rPr lang="en-US" sz="1900" dirty="0" err="1"/>
              <a:t>memiliki</a:t>
            </a:r>
            <a:r>
              <a:rPr lang="en-US" sz="1900" dirty="0"/>
              <a:t> </a:t>
            </a:r>
            <a:r>
              <a:rPr lang="en-US" sz="1900" dirty="0" err="1"/>
              <a:t>banyak</a:t>
            </a:r>
            <a:r>
              <a:rPr lang="en-US" sz="1900" dirty="0"/>
              <a:t> </a:t>
            </a:r>
            <a:r>
              <a:rPr lang="en-US" sz="1900" dirty="0" err="1"/>
              <a:t>arti</a:t>
            </a:r>
            <a:r>
              <a:rPr lang="en-US" sz="1900" dirty="0"/>
              <a:t> </a:t>
            </a:r>
            <a:r>
              <a:rPr lang="en-US" sz="1900" dirty="0" err="1"/>
              <a:t>atau</a:t>
            </a:r>
            <a:r>
              <a:rPr lang="en-US" sz="1900" dirty="0"/>
              <a:t> </a:t>
            </a:r>
            <a:r>
              <a:rPr lang="en-US" sz="1900" dirty="0" err="1"/>
              <a:t>sering</a:t>
            </a:r>
            <a:r>
              <a:rPr lang="en-US" sz="1900" dirty="0"/>
              <a:t> </a:t>
            </a:r>
            <a:r>
              <a:rPr lang="en-US" sz="1900" dirty="0" err="1"/>
              <a:t>diartikan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makna</a:t>
            </a:r>
            <a:r>
              <a:rPr lang="en-US" sz="1900" dirty="0"/>
              <a:t> yang </a:t>
            </a:r>
            <a:r>
              <a:rPr lang="en-US" sz="1900" dirty="0" err="1"/>
              <a:t>beda-beda</a:t>
            </a:r>
            <a:r>
              <a:rPr lang="en-US" sz="1900" dirty="0"/>
              <a:t>.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2100" b="1" dirty="0"/>
              <a:t>PENGERTIAN MASYARAKAT MADANI MENURUT PARA AHLI</a:t>
            </a:r>
          </a:p>
          <a:p>
            <a:r>
              <a:rPr lang="en-US" sz="2200" b="1" dirty="0" err="1"/>
              <a:t>Dawam</a:t>
            </a:r>
            <a:r>
              <a:rPr lang="en-US" sz="2200" b="1" dirty="0"/>
              <a:t> </a:t>
            </a:r>
            <a:r>
              <a:rPr lang="en-US" sz="2200" b="1" dirty="0" err="1"/>
              <a:t>Rahardjo</a:t>
            </a:r>
            <a:endParaRPr lang="en-US" sz="2200" b="1" dirty="0"/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err="1"/>
              <a:t>Mendefinisikan</a:t>
            </a:r>
            <a:r>
              <a:rPr lang="en-US" sz="2200" dirty="0"/>
              <a:t> </a:t>
            </a:r>
            <a:r>
              <a:rPr lang="en-US" sz="2200" dirty="0" err="1"/>
              <a:t>masyarakat</a:t>
            </a:r>
            <a:r>
              <a:rPr lang="en-US" sz="2200" dirty="0"/>
              <a:t> </a:t>
            </a:r>
            <a:r>
              <a:rPr lang="en-US" sz="2200" dirty="0" err="1"/>
              <a:t>madani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proses</a:t>
            </a:r>
            <a:r>
              <a:rPr lang="en-US" sz="2200" dirty="0"/>
              <a:t> </a:t>
            </a:r>
            <a:r>
              <a:rPr lang="en-US" sz="2200" dirty="0" err="1"/>
              <a:t>menciptakan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peradaban</a:t>
            </a:r>
            <a:r>
              <a:rPr lang="en-US" sz="2200" dirty="0"/>
              <a:t> yang </a:t>
            </a:r>
            <a:r>
              <a:rPr lang="en-US" sz="2200" dirty="0" err="1"/>
              <a:t>mengacu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nilai-nilai</a:t>
            </a:r>
            <a:r>
              <a:rPr lang="en-US" sz="2200" dirty="0"/>
              <a:t> </a:t>
            </a:r>
            <a:r>
              <a:rPr lang="en-US" sz="2200" dirty="0" err="1"/>
              <a:t>kebijakan</a:t>
            </a:r>
            <a:r>
              <a:rPr lang="en-US" sz="2200" dirty="0"/>
              <a:t> </a:t>
            </a:r>
            <a:r>
              <a:rPr lang="en-US" sz="2200" dirty="0" err="1"/>
              <a:t>publik</a:t>
            </a:r>
            <a:r>
              <a:rPr lang="en-US" sz="2200" dirty="0"/>
              <a:t>.</a:t>
            </a:r>
          </a:p>
          <a:p>
            <a:r>
              <a:rPr lang="en-US" sz="2200" b="1" dirty="0" err="1"/>
              <a:t>Dawam</a:t>
            </a:r>
            <a:endParaRPr lang="en-US" sz="2200" b="1" dirty="0"/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err="1"/>
              <a:t>Menjelaskan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dasar</a:t>
            </a:r>
            <a:r>
              <a:rPr lang="en-US" sz="2200" dirty="0"/>
              <a:t> </a:t>
            </a:r>
            <a:r>
              <a:rPr lang="en-US" sz="2200" dirty="0" err="1"/>
              <a:t>utama</a:t>
            </a:r>
            <a:r>
              <a:rPr lang="en-US" sz="2200" dirty="0"/>
              <a:t> </a:t>
            </a:r>
            <a:r>
              <a:rPr lang="en-US" sz="2200" dirty="0" err="1"/>
              <a:t>masyarakat</a:t>
            </a:r>
            <a:r>
              <a:rPr lang="en-US" sz="2200" dirty="0"/>
              <a:t> </a:t>
            </a:r>
            <a:r>
              <a:rPr lang="en-US" sz="2200" dirty="0" err="1"/>
              <a:t>madani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persatuan</a:t>
            </a:r>
            <a:r>
              <a:rPr lang="en-US" sz="2200" dirty="0"/>
              <a:t> dan </a:t>
            </a:r>
            <a:r>
              <a:rPr lang="en-US" sz="2200" dirty="0" err="1"/>
              <a:t>integrasi</a:t>
            </a:r>
            <a:r>
              <a:rPr lang="en-US" sz="2200" dirty="0"/>
              <a:t> </a:t>
            </a:r>
            <a:r>
              <a:rPr lang="en-US" sz="2200" dirty="0" err="1"/>
              <a:t>sosial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aturan</a:t>
            </a:r>
            <a:r>
              <a:rPr lang="en-US" sz="2200" dirty="0"/>
              <a:t> </a:t>
            </a:r>
            <a:r>
              <a:rPr lang="en-US" sz="2200" dirty="0" err="1"/>
              <a:t>hidup</a:t>
            </a:r>
            <a:r>
              <a:rPr lang="en-US" sz="2200" dirty="0"/>
              <a:t>, </a:t>
            </a:r>
            <a:r>
              <a:rPr lang="en-US" sz="2200" dirty="0" err="1"/>
              <a:t>menghindari</a:t>
            </a:r>
            <a:r>
              <a:rPr lang="en-US" sz="2200" dirty="0"/>
              <a:t> </a:t>
            </a:r>
            <a:r>
              <a:rPr lang="en-US" sz="2200" dirty="0" err="1"/>
              <a:t>konflik</a:t>
            </a:r>
            <a:r>
              <a:rPr lang="en-US" sz="2200" dirty="0"/>
              <a:t> dan </a:t>
            </a:r>
            <a:r>
              <a:rPr lang="en-US" sz="2200" dirty="0" err="1"/>
              <a:t>permusuhan</a:t>
            </a:r>
            <a:r>
              <a:rPr lang="en-US" sz="2200" dirty="0"/>
              <a:t> yang </a:t>
            </a:r>
            <a:r>
              <a:rPr lang="en-US" sz="2200" dirty="0" err="1"/>
              <a:t>menyebabkan</a:t>
            </a:r>
            <a:r>
              <a:rPr lang="en-US" sz="2200" dirty="0"/>
              <a:t> </a:t>
            </a:r>
            <a:r>
              <a:rPr lang="en-US" sz="2200" dirty="0" err="1"/>
              <a:t>perpecahan</a:t>
            </a:r>
            <a:r>
              <a:rPr lang="en-US" sz="2200" dirty="0"/>
              <a:t> dan </a:t>
            </a:r>
            <a:r>
              <a:rPr lang="en-US" sz="2200" dirty="0" err="1"/>
              <a:t>tinggal</a:t>
            </a:r>
            <a:r>
              <a:rPr lang="en-US" sz="2200" dirty="0"/>
              <a:t> di </a:t>
            </a:r>
            <a:r>
              <a:rPr lang="en-US" sz="2200" dirty="0" err="1"/>
              <a:t>persaudaraan</a:t>
            </a:r>
            <a:r>
              <a:rPr lang="en-US" sz="2200" dirty="0"/>
              <a:t>.</a:t>
            </a:r>
            <a:br>
              <a:rPr lang="en-US" sz="2200" dirty="0"/>
            </a:br>
            <a:endParaRPr lang="en-US" sz="2200" b="1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6336"/>
          </a:xfrm>
        </p:spPr>
        <p:txBody>
          <a:bodyPr>
            <a:normAutofit/>
          </a:bodyPr>
          <a:lstStyle/>
          <a:p>
            <a:r>
              <a:rPr lang="en-US" sz="2000" b="1" dirty="0"/>
              <a:t>Anwar Ibrahim</a:t>
            </a:r>
          </a:p>
          <a:p>
            <a:pPr>
              <a:buNone/>
            </a:pPr>
            <a:r>
              <a:rPr lang="en-US" sz="2000" dirty="0"/>
              <a:t>	Masyarakat </a:t>
            </a:r>
            <a:r>
              <a:rPr lang="en-US" sz="2000" dirty="0" err="1"/>
              <a:t>madani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yang </a:t>
            </a:r>
            <a:r>
              <a:rPr lang="en-US" sz="2000" dirty="0" err="1"/>
              <a:t>subur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 moral yang </a:t>
            </a:r>
            <a:r>
              <a:rPr lang="en-US" sz="2000" dirty="0" err="1"/>
              <a:t>menjamin</a:t>
            </a:r>
            <a:r>
              <a:rPr lang="en-US" sz="2000" dirty="0"/>
              <a:t> </a:t>
            </a:r>
            <a:r>
              <a:rPr lang="en-US" sz="2000" dirty="0" err="1"/>
              <a:t>keseimbangan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kebebasan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stabilitas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.</a:t>
            </a:r>
            <a:endParaRPr lang="en-US" sz="2000" b="1" dirty="0"/>
          </a:p>
          <a:p>
            <a:r>
              <a:rPr lang="en-US" sz="2000" b="1" dirty="0"/>
              <a:t>Zbigniew </a:t>
            </a:r>
            <a:r>
              <a:rPr lang="en-US" sz="2000" b="1" dirty="0" err="1"/>
              <a:t>Rew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madani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yang </a:t>
            </a:r>
            <a:r>
              <a:rPr lang="en-US" sz="2000" dirty="0" err="1"/>
              <a:t>berkembang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sejarah</a:t>
            </a:r>
            <a:r>
              <a:rPr lang="en-US" sz="2000" dirty="0"/>
              <a:t>, yang </a:t>
            </a:r>
            <a:r>
              <a:rPr lang="en-US" sz="2000" dirty="0" err="1"/>
              <a:t>mengandalkan</a:t>
            </a:r>
            <a:r>
              <a:rPr lang="en-US" sz="2000" dirty="0"/>
              <a:t> </a:t>
            </a:r>
            <a:r>
              <a:rPr lang="en-US" sz="2000" dirty="0" err="1"/>
              <a:t>ruang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perkumpulan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bergabung</a:t>
            </a:r>
            <a:r>
              <a:rPr lang="en-US" sz="2000" dirty="0"/>
              <a:t> </a:t>
            </a:r>
            <a:r>
              <a:rPr lang="en-US" sz="2000" dirty="0" err="1"/>
              <a:t>bersaing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lain </a:t>
            </a:r>
            <a:r>
              <a:rPr lang="en-US" sz="2000" dirty="0" err="1"/>
              <a:t>guna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nilai-nilai</a:t>
            </a:r>
            <a:r>
              <a:rPr lang="en-US" sz="2000" dirty="0"/>
              <a:t> yang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yakini</a:t>
            </a:r>
            <a:r>
              <a:rPr lang="en-US" sz="2000" dirty="0"/>
              <a:t>.</a:t>
            </a:r>
          </a:p>
          <a:p>
            <a:r>
              <a:rPr lang="en-US" sz="2000" b="1" dirty="0"/>
              <a:t>Han-Sung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madani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kerangka</a:t>
            </a:r>
            <a:r>
              <a:rPr lang="en-US" sz="2000" dirty="0"/>
              <a:t> </a:t>
            </a:r>
            <a:r>
              <a:rPr lang="en-US" sz="2000" dirty="0" err="1"/>
              <a:t>hukum</a:t>
            </a:r>
            <a:r>
              <a:rPr lang="en-US" sz="2000" dirty="0"/>
              <a:t> yang </a:t>
            </a:r>
            <a:r>
              <a:rPr lang="en-US" sz="2000" dirty="0" err="1"/>
              <a:t>melindungi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menjamin</a:t>
            </a:r>
            <a:r>
              <a:rPr lang="en-US" sz="2000" dirty="0"/>
              <a:t> </a:t>
            </a:r>
            <a:r>
              <a:rPr lang="en-US" sz="2000" dirty="0" err="1"/>
              <a:t>hak-hak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.</a:t>
            </a:r>
          </a:p>
          <a:p>
            <a:r>
              <a:rPr lang="en-US" sz="2000" b="1" dirty="0"/>
              <a:t>Kim Sun </a:t>
            </a:r>
            <a:r>
              <a:rPr lang="en-US" sz="2000" b="1" dirty="0" err="1"/>
              <a:t>Hyuk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madani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satuan</a:t>
            </a:r>
            <a:r>
              <a:rPr lang="en-US" sz="2000" dirty="0"/>
              <a:t> yang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kelompok-kelompok</a:t>
            </a:r>
            <a:r>
              <a:rPr lang="en-US" sz="2000" dirty="0"/>
              <a:t> yang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mandiri</a:t>
            </a:r>
            <a:r>
              <a:rPr lang="en-US" sz="2000" dirty="0"/>
              <a:t> </a:t>
            </a:r>
            <a:r>
              <a:rPr lang="en-US" sz="2000" dirty="0" err="1"/>
              <a:t>menghimpun</a:t>
            </a:r>
            <a:r>
              <a:rPr lang="en-US" sz="2000" dirty="0"/>
              <a:t> </a:t>
            </a:r>
            <a:r>
              <a:rPr lang="en-US" sz="2000" dirty="0" err="1"/>
              <a:t>dirinya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gerakan-gerakan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msyarakat</a:t>
            </a:r>
            <a:r>
              <a:rPr lang="en-US" sz="2000" dirty="0"/>
              <a:t> yang </a:t>
            </a:r>
            <a:r>
              <a:rPr lang="en-US" sz="2000" dirty="0" err="1"/>
              <a:t>secara</a:t>
            </a:r>
            <a:r>
              <a:rPr lang="en-US" sz="2000" dirty="0"/>
              <a:t> relative.</a:t>
            </a:r>
          </a:p>
          <a:p>
            <a:endParaRPr lang="en-US" sz="1600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538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Karakteristik</a:t>
            </a:r>
            <a:r>
              <a:rPr lang="en-US" sz="3200" b="1" dirty="0"/>
              <a:t> </a:t>
            </a:r>
            <a:r>
              <a:rPr lang="en-US" sz="3200" b="1" dirty="0" err="1"/>
              <a:t>Masyarakat</a:t>
            </a:r>
            <a:r>
              <a:rPr lang="en-US" sz="3200" b="1" dirty="0"/>
              <a:t> </a:t>
            </a:r>
            <a:r>
              <a:rPr lang="en-US" sz="3200" b="1" dirty="0" err="1"/>
              <a:t>Madani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325112"/>
          </a:xfrm>
        </p:spPr>
        <p:txBody>
          <a:bodyPr>
            <a:noAutofit/>
          </a:bodyPr>
          <a:lstStyle/>
          <a:p>
            <a:pPr marL="452628" indent="-342900">
              <a:buFont typeface="+mj-lt"/>
              <a:buAutoNum type="arabicPeriod"/>
            </a:pPr>
            <a:r>
              <a:rPr lang="en-US" sz="1800" dirty="0" err="1"/>
              <a:t>Terintegrasinya</a:t>
            </a:r>
            <a:r>
              <a:rPr lang="en-US" sz="1800" dirty="0"/>
              <a:t> </a:t>
            </a:r>
            <a:r>
              <a:rPr lang="en-US" sz="1800" dirty="0" err="1"/>
              <a:t>individu-individu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kelompok-kelompok</a:t>
            </a:r>
            <a:r>
              <a:rPr lang="en-US" sz="1800" dirty="0"/>
              <a:t> </a:t>
            </a:r>
            <a:r>
              <a:rPr lang="en-US" sz="1800" dirty="0" err="1"/>
              <a:t>ekslusif</a:t>
            </a:r>
            <a:r>
              <a:rPr lang="en-US" sz="1800" dirty="0"/>
              <a:t> </a:t>
            </a:r>
            <a:r>
              <a:rPr lang="en-US" sz="1800" dirty="0" err="1"/>
              <a:t>kedalam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kontrak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aliansi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.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800" dirty="0" err="1"/>
              <a:t>Menyebarnya</a:t>
            </a:r>
            <a:r>
              <a:rPr lang="en-US" sz="1800" dirty="0"/>
              <a:t> </a:t>
            </a:r>
            <a:r>
              <a:rPr lang="en-US" sz="1800" dirty="0" err="1"/>
              <a:t>kekuasaan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kepentingan-kepentingan</a:t>
            </a:r>
            <a:r>
              <a:rPr lang="en-US" sz="1800" dirty="0"/>
              <a:t> yang </a:t>
            </a:r>
            <a:r>
              <a:rPr lang="en-US" sz="1800" dirty="0" err="1"/>
              <a:t>mendominasi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dikurangi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kekuatan-kekuatan</a:t>
            </a:r>
            <a:r>
              <a:rPr lang="en-US" sz="1800" dirty="0"/>
              <a:t> </a:t>
            </a:r>
            <a:r>
              <a:rPr lang="en-US" sz="1800" dirty="0" err="1"/>
              <a:t>alternatif</a:t>
            </a:r>
            <a:r>
              <a:rPr lang="en-US" sz="1800" dirty="0"/>
              <a:t>.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800" dirty="0" err="1"/>
              <a:t>Dilengkapinya</a:t>
            </a:r>
            <a:r>
              <a:rPr lang="en-US" sz="1800" dirty="0"/>
              <a:t> program-program </a:t>
            </a:r>
            <a:r>
              <a:rPr lang="en-US" sz="1800" dirty="0" err="1"/>
              <a:t>pembangunan</a:t>
            </a:r>
            <a:r>
              <a:rPr lang="en-US" sz="1800" dirty="0"/>
              <a:t> yang </a:t>
            </a:r>
            <a:r>
              <a:rPr lang="en-US" sz="1800" dirty="0" err="1"/>
              <a:t>didominasi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program-program </a:t>
            </a:r>
            <a:r>
              <a:rPr lang="en-US" sz="1800" dirty="0" err="1"/>
              <a:t>pembangunan</a:t>
            </a:r>
            <a:r>
              <a:rPr lang="en-US" sz="1800" dirty="0"/>
              <a:t> yang </a:t>
            </a:r>
            <a:r>
              <a:rPr lang="en-US" sz="1800" dirty="0" err="1"/>
              <a:t>berbasis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.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800" dirty="0" err="1"/>
              <a:t>Terjembataninya</a:t>
            </a:r>
            <a:r>
              <a:rPr lang="en-US" sz="1800" dirty="0"/>
              <a:t> </a:t>
            </a:r>
            <a:r>
              <a:rPr lang="en-US" sz="1800" dirty="0" err="1"/>
              <a:t>kepentingan-kepentingan</a:t>
            </a:r>
            <a:r>
              <a:rPr lang="en-US" sz="1800" dirty="0"/>
              <a:t> </a:t>
            </a:r>
            <a:r>
              <a:rPr lang="en-US" sz="1800" dirty="0" err="1"/>
              <a:t>individu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keanggotaan</a:t>
            </a:r>
            <a:r>
              <a:rPr lang="en-US" sz="1800" dirty="0"/>
              <a:t> </a:t>
            </a:r>
            <a:r>
              <a:rPr lang="en-US" sz="1800" dirty="0" err="1"/>
              <a:t>organisasi-organisasi</a:t>
            </a:r>
            <a:r>
              <a:rPr lang="en-US" sz="1800" dirty="0"/>
              <a:t> </a:t>
            </a:r>
            <a:r>
              <a:rPr lang="en-US" sz="1800" dirty="0" err="1"/>
              <a:t>volunter</a:t>
            </a:r>
            <a:r>
              <a:rPr lang="en-US" sz="1800" dirty="0"/>
              <a:t> </a:t>
            </a:r>
            <a:r>
              <a:rPr lang="en-US" sz="1800" dirty="0" err="1"/>
              <a:t>mampu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masukan-masukan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keputusan-keputusan</a:t>
            </a:r>
            <a:r>
              <a:rPr lang="en-US" sz="1800" dirty="0"/>
              <a:t> </a:t>
            </a:r>
            <a:r>
              <a:rPr lang="en-US" sz="1800" dirty="0" err="1"/>
              <a:t>pemerintah</a:t>
            </a:r>
            <a:r>
              <a:rPr lang="en-US" sz="1800" dirty="0"/>
              <a:t>.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800" dirty="0" err="1"/>
              <a:t>Tumbuhkembangnya</a:t>
            </a:r>
            <a:r>
              <a:rPr lang="en-US" sz="1800" dirty="0"/>
              <a:t> </a:t>
            </a:r>
            <a:r>
              <a:rPr lang="en-US" sz="1800" dirty="0" err="1"/>
              <a:t>kreatifitas</a:t>
            </a:r>
            <a:r>
              <a:rPr lang="en-US" sz="1800" dirty="0"/>
              <a:t> yang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mulanya</a:t>
            </a:r>
            <a:r>
              <a:rPr lang="en-US" sz="1800" dirty="0"/>
              <a:t> </a:t>
            </a:r>
            <a:r>
              <a:rPr lang="en-US" sz="1800" dirty="0" err="1"/>
              <a:t>terhambat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rejim-rejim</a:t>
            </a:r>
            <a:r>
              <a:rPr lang="en-US" sz="1800" dirty="0"/>
              <a:t> </a:t>
            </a:r>
            <a:r>
              <a:rPr lang="en-US" sz="1800" dirty="0" err="1"/>
              <a:t>totaliter</a:t>
            </a:r>
            <a:r>
              <a:rPr lang="en-US" sz="1800" dirty="0"/>
              <a:t>.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800" dirty="0" err="1"/>
              <a:t>Meluasnya</a:t>
            </a:r>
            <a:r>
              <a:rPr lang="en-US" sz="1800" dirty="0"/>
              <a:t> </a:t>
            </a:r>
            <a:r>
              <a:rPr lang="en-US" sz="1800" dirty="0" err="1"/>
              <a:t>kesetiaan</a:t>
            </a:r>
            <a:r>
              <a:rPr lang="en-US" sz="1800" dirty="0"/>
              <a:t> (loyalty)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kepercayaan</a:t>
            </a:r>
            <a:r>
              <a:rPr lang="en-US" sz="1800" dirty="0"/>
              <a:t> (trust)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individu-individu</a:t>
            </a:r>
            <a:r>
              <a:rPr lang="en-US" sz="1800" dirty="0"/>
              <a:t> </a:t>
            </a:r>
            <a:r>
              <a:rPr lang="en-US" sz="1800" dirty="0" err="1"/>
              <a:t>mengakui</a:t>
            </a:r>
            <a:r>
              <a:rPr lang="en-US" sz="1800" dirty="0"/>
              <a:t> </a:t>
            </a:r>
            <a:r>
              <a:rPr lang="en-US" sz="1800" dirty="0" err="1"/>
              <a:t>keterkaitannya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orang</a:t>
            </a:r>
            <a:r>
              <a:rPr lang="en-US" sz="1800" dirty="0"/>
              <a:t> lain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mementingkan</a:t>
            </a:r>
            <a:r>
              <a:rPr lang="en-US" sz="1800" dirty="0"/>
              <a:t> </a:t>
            </a:r>
            <a:r>
              <a:rPr lang="en-US" sz="1800" dirty="0" err="1"/>
              <a:t>diri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.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800" dirty="0" err="1"/>
              <a:t>Adanya</a:t>
            </a:r>
            <a:r>
              <a:rPr lang="en-US" sz="1800" dirty="0"/>
              <a:t> </a:t>
            </a:r>
            <a:r>
              <a:rPr lang="en-US" sz="1800" dirty="0" err="1"/>
              <a:t>pembebasan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/>
              <a:t>lembaga-lembaga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ragam</a:t>
            </a:r>
            <a:r>
              <a:rPr lang="en-US" sz="1800" dirty="0"/>
              <a:t> </a:t>
            </a:r>
            <a:r>
              <a:rPr lang="en-US" sz="1800" dirty="0" err="1"/>
              <a:t>perspektif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Ciri-ciri</a:t>
            </a:r>
            <a:r>
              <a:rPr lang="en-US" sz="3200" b="1" dirty="0"/>
              <a:t> </a:t>
            </a:r>
            <a:r>
              <a:rPr lang="en-US" sz="3200" b="1" dirty="0" err="1"/>
              <a:t>Masyarakat</a:t>
            </a:r>
            <a:r>
              <a:rPr lang="en-US" sz="3200" b="1" dirty="0"/>
              <a:t> </a:t>
            </a:r>
            <a:r>
              <a:rPr lang="en-US" sz="3200" b="1" dirty="0" err="1"/>
              <a:t>Madani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/>
              <a:t>	</a:t>
            </a:r>
            <a:r>
              <a:rPr lang="en-US" sz="1800" dirty="0" err="1"/>
              <a:t>Merujuk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Bahmuller</a:t>
            </a:r>
            <a:r>
              <a:rPr lang="en-US" sz="1800" dirty="0"/>
              <a:t> (1997),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ciri-ciri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err="1"/>
              <a:t>madani</a:t>
            </a:r>
            <a:r>
              <a:rPr lang="en-US" sz="1800" dirty="0"/>
              <a:t>, </a:t>
            </a:r>
            <a:r>
              <a:rPr lang="en-US" sz="1800" dirty="0" err="1"/>
              <a:t>antara</a:t>
            </a:r>
            <a:r>
              <a:rPr lang="en-US" sz="1800" dirty="0"/>
              <a:t> lain: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800" b="1" dirty="0" err="1"/>
              <a:t>Integrasi</a:t>
            </a:r>
            <a:r>
              <a:rPr lang="en-US" sz="1800" b="1" dirty="0"/>
              <a:t> </a:t>
            </a:r>
            <a:r>
              <a:rPr lang="en-US" sz="1800" b="1" dirty="0" err="1"/>
              <a:t>individu</a:t>
            </a:r>
            <a:r>
              <a:rPr lang="en-US" sz="1800" b="1" dirty="0"/>
              <a:t> – </a:t>
            </a:r>
            <a:r>
              <a:rPr lang="en-US" sz="1800" b="1" dirty="0" err="1"/>
              <a:t>individu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kelompok</a:t>
            </a:r>
            <a:r>
              <a:rPr lang="en-US" sz="1800" dirty="0"/>
              <a:t> – </a:t>
            </a:r>
            <a:r>
              <a:rPr lang="en-US" sz="1800" dirty="0" err="1"/>
              <a:t>kelompok</a:t>
            </a:r>
            <a:r>
              <a:rPr lang="en-US" sz="1800" dirty="0"/>
              <a:t> </a:t>
            </a:r>
            <a:r>
              <a:rPr lang="en-US" sz="1800" dirty="0" err="1"/>
              <a:t>eksklusif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kontrak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aliansi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.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800" b="1" dirty="0" err="1"/>
              <a:t>Penyebaran</a:t>
            </a:r>
            <a:r>
              <a:rPr lang="en-US" sz="1800" b="1" dirty="0"/>
              <a:t> </a:t>
            </a:r>
            <a:r>
              <a:rPr lang="en-US" sz="1800" b="1" dirty="0" err="1"/>
              <a:t>kekuasaan</a:t>
            </a:r>
            <a:r>
              <a:rPr lang="en-US" sz="1800" b="1" dirty="0"/>
              <a:t> </a:t>
            </a:r>
            <a:r>
              <a:rPr lang="en-US" sz="1800" b="1" dirty="0" err="1"/>
              <a:t>sehingga</a:t>
            </a:r>
            <a:r>
              <a:rPr lang="en-US" sz="1800" b="1" dirty="0"/>
              <a:t> </a:t>
            </a:r>
            <a:r>
              <a:rPr lang="en-US" sz="1800" b="1" dirty="0" err="1"/>
              <a:t>kepentingan</a:t>
            </a:r>
            <a:r>
              <a:rPr lang="en-US" sz="1800" dirty="0"/>
              <a:t> – </a:t>
            </a:r>
            <a:r>
              <a:rPr lang="en-US" sz="1800" dirty="0" err="1"/>
              <a:t>kepentingan</a:t>
            </a:r>
            <a:r>
              <a:rPr lang="en-US" sz="1800" dirty="0"/>
              <a:t> yang </a:t>
            </a:r>
            <a:r>
              <a:rPr lang="en-US" sz="1800" dirty="0" err="1"/>
              <a:t>mendominasi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dikurangi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kekuatan</a:t>
            </a:r>
            <a:r>
              <a:rPr lang="en-US" sz="1800" dirty="0"/>
              <a:t> – </a:t>
            </a:r>
            <a:r>
              <a:rPr lang="en-US" sz="1800" dirty="0" err="1"/>
              <a:t>kekuatan</a:t>
            </a:r>
            <a:r>
              <a:rPr lang="en-US" sz="1800" dirty="0"/>
              <a:t> </a:t>
            </a:r>
            <a:r>
              <a:rPr lang="en-US" sz="1800" dirty="0" err="1"/>
              <a:t>alternatif</a:t>
            </a:r>
            <a:r>
              <a:rPr lang="en-US" sz="1800" dirty="0"/>
              <a:t>.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800" b="1" dirty="0" err="1"/>
              <a:t>Terjembataninya</a:t>
            </a:r>
            <a:r>
              <a:rPr lang="en-US" sz="1800" b="1" dirty="0"/>
              <a:t> </a:t>
            </a:r>
            <a:r>
              <a:rPr lang="en-US" sz="1800" b="1" dirty="0" err="1"/>
              <a:t>kepentingan</a:t>
            </a:r>
            <a:r>
              <a:rPr lang="en-US" sz="1800" dirty="0"/>
              <a:t> – </a:t>
            </a:r>
            <a:r>
              <a:rPr lang="en-US" sz="1800" dirty="0" err="1"/>
              <a:t>kepentingan</a:t>
            </a:r>
            <a:r>
              <a:rPr lang="en-US" sz="1800" dirty="0"/>
              <a:t> </a:t>
            </a:r>
            <a:r>
              <a:rPr lang="en-US" sz="1800" dirty="0" err="1"/>
              <a:t>individu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</a:t>
            </a:r>
            <a:r>
              <a:rPr lang="en-US" sz="1800" dirty="0" err="1"/>
              <a:t>keanggotaan</a:t>
            </a:r>
            <a:r>
              <a:rPr lang="en-US" sz="1800" dirty="0"/>
              <a:t> – </a:t>
            </a:r>
            <a:r>
              <a:rPr lang="en-US" sz="1800" dirty="0" err="1"/>
              <a:t>organisasi</a:t>
            </a:r>
            <a:r>
              <a:rPr lang="en-US" sz="1800" dirty="0"/>
              <a:t> </a:t>
            </a:r>
            <a:r>
              <a:rPr lang="en-US" sz="1800" dirty="0" err="1"/>
              <a:t>sukarela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masukan</a:t>
            </a:r>
            <a:r>
              <a:rPr lang="en-US" sz="1800" dirty="0"/>
              <a:t> – </a:t>
            </a:r>
            <a:r>
              <a:rPr lang="en-US" sz="1800" dirty="0" err="1"/>
              <a:t>masukan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– </a:t>
            </a:r>
            <a:r>
              <a:rPr lang="en-US" sz="1800" dirty="0" err="1"/>
              <a:t>keputusan</a:t>
            </a:r>
            <a:r>
              <a:rPr lang="en-US" sz="1800" dirty="0"/>
              <a:t> </a:t>
            </a:r>
            <a:r>
              <a:rPr lang="en-US" sz="1800" dirty="0" err="1"/>
              <a:t>pemerintah</a:t>
            </a:r>
            <a:r>
              <a:rPr lang="en-US" sz="1800" dirty="0"/>
              <a:t>.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800" b="1" dirty="0"/>
              <a:t>Fidelity </a:t>
            </a:r>
            <a:r>
              <a:rPr lang="en-US" sz="1800" b="1" dirty="0" err="1"/>
              <a:t>lebar</a:t>
            </a:r>
            <a:r>
              <a:rPr lang="en-US" sz="1800" b="1" dirty="0"/>
              <a:t> (</a:t>
            </a:r>
            <a:r>
              <a:rPr lang="en-US" sz="1800" b="1" dirty="0" err="1"/>
              <a:t>loyalitas</a:t>
            </a:r>
            <a:r>
              <a:rPr lang="en-US" sz="1800" b="1" dirty="0"/>
              <a:t>)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kepercayaan</a:t>
            </a:r>
            <a:r>
              <a:rPr lang="en-US" sz="1800" b="1" dirty="0"/>
              <a:t> (trust) </a:t>
            </a:r>
            <a:r>
              <a:rPr lang="en-US" sz="1800" b="1" dirty="0" err="1"/>
              <a:t>sehingga</a:t>
            </a:r>
            <a:r>
              <a:rPr lang="en-US" sz="1800" b="1" dirty="0"/>
              <a:t> </a:t>
            </a:r>
            <a:r>
              <a:rPr lang="en-US" sz="1800" b="1" dirty="0" err="1"/>
              <a:t>individu</a:t>
            </a:r>
            <a:r>
              <a:rPr lang="en-US" sz="1800" dirty="0"/>
              <a:t> – </a:t>
            </a:r>
            <a:r>
              <a:rPr lang="en-US" sz="1800" dirty="0" err="1"/>
              <a:t>individu</a:t>
            </a:r>
            <a:r>
              <a:rPr lang="en-US" sz="1800" dirty="0"/>
              <a:t> </a:t>
            </a:r>
            <a:r>
              <a:rPr lang="en-US" sz="1800" dirty="0" err="1"/>
              <a:t>mengakui</a:t>
            </a:r>
            <a:r>
              <a:rPr lang="en-US" sz="1800" dirty="0"/>
              <a:t> </a:t>
            </a:r>
            <a:r>
              <a:rPr lang="en-US" sz="1800" dirty="0" err="1"/>
              <a:t>hubungannya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orang</a:t>
            </a:r>
            <a:r>
              <a:rPr lang="en-US" sz="1800" dirty="0"/>
              <a:t> lain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mementingkan</a:t>
            </a:r>
            <a:r>
              <a:rPr lang="en-US" sz="1800" dirty="0"/>
              <a:t> </a:t>
            </a:r>
            <a:r>
              <a:rPr lang="en-US" sz="1800" dirty="0" err="1"/>
              <a:t>diri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 (</a:t>
            </a:r>
            <a:r>
              <a:rPr lang="en-US" sz="1800" dirty="0" err="1"/>
              <a:t>individualis</a:t>
            </a:r>
            <a:r>
              <a:rPr lang="en-US" sz="1800" dirty="0"/>
              <a:t>).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800" b="1" dirty="0" err="1"/>
              <a:t>Adanya</a:t>
            </a:r>
            <a:r>
              <a:rPr lang="en-US" sz="1800" b="1" dirty="0"/>
              <a:t> </a:t>
            </a:r>
            <a:r>
              <a:rPr lang="en-US" sz="1800" b="1" dirty="0" err="1"/>
              <a:t>pembebasan</a:t>
            </a:r>
            <a:r>
              <a:rPr lang="en-US" sz="1800" b="1" dirty="0"/>
              <a:t> </a:t>
            </a:r>
            <a:r>
              <a:rPr lang="en-US" sz="1800" b="1" dirty="0" err="1"/>
              <a:t>masyarakat</a:t>
            </a:r>
            <a:r>
              <a:rPr lang="en-US" sz="1800" b="1" dirty="0"/>
              <a:t> </a:t>
            </a:r>
            <a:r>
              <a:rPr lang="en-US" sz="1800" b="1" dirty="0" err="1"/>
              <a:t>melalui</a:t>
            </a:r>
            <a:r>
              <a:rPr lang="en-US" sz="1800" b="1" dirty="0"/>
              <a:t> </a:t>
            </a:r>
            <a:r>
              <a:rPr lang="en-US" sz="1800" b="1" dirty="0" err="1"/>
              <a:t>kegiatan</a:t>
            </a:r>
            <a:r>
              <a:rPr lang="en-US" sz="1800" b="1" dirty="0"/>
              <a:t> </a:t>
            </a:r>
            <a:r>
              <a:rPr lang="en-US" sz="1800" b="1" dirty="0" err="1"/>
              <a:t>lembaga</a:t>
            </a:r>
            <a:r>
              <a:rPr lang="en-US" sz="1800" dirty="0"/>
              <a:t> – </a:t>
            </a:r>
            <a:r>
              <a:rPr lang="en-US" sz="1800" dirty="0" err="1"/>
              <a:t>lembaga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perspektif</a:t>
            </a:r>
            <a:r>
              <a:rPr lang="en-US" sz="1800" dirty="0"/>
              <a:t> yang </a:t>
            </a:r>
            <a:r>
              <a:rPr lang="en-US" sz="1800" dirty="0" err="1"/>
              <a:t>berbeda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6336"/>
          </a:xfrm>
        </p:spPr>
        <p:txBody>
          <a:bodyPr>
            <a:normAutofit/>
          </a:bodyPr>
          <a:lstStyle/>
          <a:p>
            <a:pPr marL="452628" indent="-342900">
              <a:buAutoNum type="arabicPeriod" startAt="8"/>
            </a:pPr>
            <a:r>
              <a:rPr lang="en-US" sz="1800" dirty="0" err="1"/>
              <a:t>Bertuhan</a:t>
            </a:r>
            <a:r>
              <a:rPr lang="en-US" sz="1800" dirty="0"/>
              <a:t>,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yang </a:t>
            </a:r>
            <a:r>
              <a:rPr lang="en-US" sz="1800" dirty="0" err="1"/>
              <a:t>beragama</a:t>
            </a:r>
            <a:r>
              <a:rPr lang="en-US" sz="1800" dirty="0"/>
              <a:t>, yang </a:t>
            </a:r>
            <a:r>
              <a:rPr lang="en-US" sz="1800" dirty="0" err="1"/>
              <a:t>mengakui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</a:t>
            </a:r>
            <a:r>
              <a:rPr lang="en-US" sz="1800" dirty="0" err="1"/>
              <a:t>Tuhan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menempatkan</a:t>
            </a:r>
            <a:r>
              <a:rPr lang="en-US" sz="1800" dirty="0"/>
              <a:t> </a:t>
            </a:r>
            <a:r>
              <a:rPr lang="en-US" sz="1800" dirty="0" err="1"/>
              <a:t>hukum</a:t>
            </a:r>
            <a:r>
              <a:rPr lang="en-US" sz="1800" dirty="0"/>
              <a:t> </a:t>
            </a:r>
            <a:r>
              <a:rPr lang="en-US" sz="1800" dirty="0" err="1"/>
              <a:t>Tuhan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landasan</a:t>
            </a:r>
            <a:r>
              <a:rPr lang="en-US" sz="1800" dirty="0"/>
              <a:t> yang </a:t>
            </a:r>
            <a:r>
              <a:rPr lang="en-US" sz="1800" dirty="0" err="1"/>
              <a:t>mengatur</a:t>
            </a:r>
            <a:r>
              <a:rPr lang="en-US" sz="1800" dirty="0"/>
              <a:t> </a:t>
            </a:r>
            <a:r>
              <a:rPr lang="en-US" sz="1800" dirty="0" err="1"/>
              <a:t>kehidupan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.</a:t>
            </a:r>
          </a:p>
          <a:p>
            <a:pPr marL="452628" indent="-342900">
              <a:buAutoNum type="arabicPeriod" startAt="8"/>
            </a:pPr>
            <a:r>
              <a:rPr lang="en-US" sz="1800" dirty="0" err="1"/>
              <a:t>Damai</a:t>
            </a:r>
            <a:r>
              <a:rPr lang="en-US" sz="1800" dirty="0"/>
              <a:t>,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,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individu</a:t>
            </a:r>
            <a:r>
              <a:rPr lang="en-US" sz="1800" dirty="0"/>
              <a:t> </a:t>
            </a:r>
            <a:r>
              <a:rPr lang="en-US" sz="1800" dirty="0" err="1"/>
              <a:t>maupun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</a:t>
            </a:r>
            <a:r>
              <a:rPr lang="en-US" sz="1800" dirty="0" err="1"/>
              <a:t>menghormati</a:t>
            </a:r>
            <a:r>
              <a:rPr lang="en-US" sz="1800" dirty="0"/>
              <a:t> </a:t>
            </a:r>
            <a:r>
              <a:rPr lang="en-US" sz="1800" dirty="0" err="1"/>
              <a:t>pihak</a:t>
            </a:r>
            <a:r>
              <a:rPr lang="en-US" sz="1800" dirty="0"/>
              <a:t> lain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adil</a:t>
            </a:r>
            <a:r>
              <a:rPr lang="en-US" sz="1800" dirty="0"/>
              <a:t>.</a:t>
            </a:r>
          </a:p>
          <a:p>
            <a:pPr marL="452628" indent="-342900">
              <a:buAutoNum type="arabicPeriod" startAt="8"/>
            </a:pPr>
            <a:r>
              <a:rPr lang="en-US" sz="1800" dirty="0" err="1"/>
              <a:t>Tolong</a:t>
            </a:r>
            <a:r>
              <a:rPr lang="en-US" sz="1800" dirty="0"/>
              <a:t> </a:t>
            </a:r>
            <a:r>
              <a:rPr lang="en-US" sz="1800" dirty="0" err="1"/>
              <a:t>menolong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mencampuri</a:t>
            </a:r>
            <a:r>
              <a:rPr lang="en-US" sz="1800" dirty="0"/>
              <a:t> </a:t>
            </a:r>
            <a:r>
              <a:rPr lang="en-US" sz="1800" dirty="0" err="1"/>
              <a:t>urusan</a:t>
            </a:r>
            <a:r>
              <a:rPr lang="en-US" sz="1800" dirty="0"/>
              <a:t> internal </a:t>
            </a:r>
            <a:r>
              <a:rPr lang="en-US" sz="1800" dirty="0" err="1"/>
              <a:t>individu</a:t>
            </a:r>
            <a:r>
              <a:rPr lang="en-US" sz="1800" dirty="0"/>
              <a:t> lain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kebebasannya</a:t>
            </a:r>
            <a:r>
              <a:rPr lang="en-US" sz="1800" dirty="0"/>
              <a:t>.</a:t>
            </a:r>
          </a:p>
          <a:p>
            <a:pPr marL="452628" indent="-342900">
              <a:buAutoNum type="arabicPeriod" startAt="8"/>
            </a:pPr>
            <a:r>
              <a:rPr lang="en-US" sz="1800" dirty="0" err="1"/>
              <a:t>Toleran</a:t>
            </a:r>
            <a:r>
              <a:rPr lang="en-US" sz="1800" dirty="0"/>
              <a:t>,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mencampuri</a:t>
            </a:r>
            <a:r>
              <a:rPr lang="en-US" sz="1800" dirty="0"/>
              <a:t> </a:t>
            </a:r>
            <a:r>
              <a:rPr lang="en-US" sz="1800" dirty="0" err="1"/>
              <a:t>urusan</a:t>
            </a:r>
            <a:r>
              <a:rPr lang="en-US" sz="1800" dirty="0"/>
              <a:t> </a:t>
            </a:r>
            <a:r>
              <a:rPr lang="en-US" sz="1800" dirty="0" err="1"/>
              <a:t>pribadi</a:t>
            </a:r>
            <a:r>
              <a:rPr lang="en-US" sz="1800" dirty="0"/>
              <a:t> </a:t>
            </a:r>
            <a:r>
              <a:rPr lang="en-US" sz="1800" dirty="0" err="1"/>
              <a:t>pihak</a:t>
            </a:r>
            <a:r>
              <a:rPr lang="en-US" sz="1800" dirty="0"/>
              <a:t> lain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diberikan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Allah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kebebasan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merasa</a:t>
            </a:r>
            <a:r>
              <a:rPr lang="en-US" sz="1800" dirty="0"/>
              <a:t> </a:t>
            </a:r>
            <a:r>
              <a:rPr lang="en-US" sz="1800" dirty="0" err="1"/>
              <a:t>terganggu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aktivitas</a:t>
            </a:r>
            <a:r>
              <a:rPr lang="en-US" sz="1800" dirty="0"/>
              <a:t> </a:t>
            </a:r>
            <a:r>
              <a:rPr lang="en-US" sz="1800" dirty="0" err="1"/>
              <a:t>pihak</a:t>
            </a:r>
            <a:r>
              <a:rPr lang="en-US" sz="1800" dirty="0"/>
              <a:t> lain yang </a:t>
            </a:r>
            <a:r>
              <a:rPr lang="en-US" sz="1800" dirty="0" err="1"/>
              <a:t>berbeda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.</a:t>
            </a:r>
          </a:p>
          <a:p>
            <a:pPr marL="452628" indent="-342900">
              <a:buAutoNum type="arabicPeriod" startAt="8"/>
            </a:pPr>
            <a:r>
              <a:rPr lang="en-US" sz="1800" dirty="0" err="1"/>
              <a:t>Keseimbangan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kewajiban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.</a:t>
            </a:r>
          </a:p>
          <a:p>
            <a:pPr marL="452628" indent="-342900">
              <a:buAutoNum type="arabicPeriod" startAt="8"/>
            </a:pPr>
            <a:r>
              <a:rPr lang="en-US" sz="1800" dirty="0" err="1"/>
              <a:t>Berperadaban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,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kecintaan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memanfaatkan</a:t>
            </a:r>
            <a:r>
              <a:rPr lang="en-US" sz="1800" dirty="0"/>
              <a:t> </a:t>
            </a:r>
            <a:r>
              <a:rPr lang="en-US" sz="1800" dirty="0" err="1"/>
              <a:t>kemajuan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umat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.</a:t>
            </a:r>
          </a:p>
          <a:p>
            <a:pPr marL="452628" indent="-342900">
              <a:buAutoNum type="arabicPeriod" startAt="8"/>
            </a:pPr>
            <a:r>
              <a:rPr lang="en-US" sz="1800" dirty="0" err="1"/>
              <a:t>Berakhlak</a:t>
            </a:r>
            <a:r>
              <a:rPr lang="en-US" sz="1800" dirty="0"/>
              <a:t> </a:t>
            </a:r>
            <a:r>
              <a:rPr lang="en-US" sz="1800" dirty="0" err="1"/>
              <a:t>mulia</a:t>
            </a:r>
            <a:r>
              <a:rPr lang="en-US" sz="1800" dirty="0"/>
              <a:t>.</a:t>
            </a:r>
          </a:p>
          <a:p>
            <a:endParaRPr lang="en-US" sz="16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1FCC56E-F535-34DC-3B19-87EDC73191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4402670"/>
                  </p:ext>
                </p:extLst>
              </p:nvPr>
            </p:nvGraphicFramePr>
            <p:xfrm>
              <a:off x="-4051092" y="4683056"/>
              <a:ext cx="2286000" cy="1714500"/>
            </p:xfrm>
            <a:graphic>
              <a:graphicData uri="http://schemas.microsoft.com/office/powerpoint/2016/slidezoom">
                <pslz:sldZm>
                  <pslz:sldZmObj sldId="260" cId="0">
                    <pslz:zmPr id="{046D1F40-5C6B-4971-9935-8B75F74D18A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1FCC56E-F535-34DC-3B19-87EDC73191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4051092" y="4683056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Unsur-unsur</a:t>
            </a:r>
            <a:r>
              <a:rPr lang="en-US" sz="3200" b="1" dirty="0"/>
              <a:t> </a:t>
            </a:r>
            <a:r>
              <a:rPr lang="en-US" sz="3200" b="1" dirty="0" err="1"/>
              <a:t>Masyarakat</a:t>
            </a:r>
            <a:r>
              <a:rPr lang="en-US" sz="3200" b="1" dirty="0"/>
              <a:t> </a:t>
            </a:r>
            <a:r>
              <a:rPr lang="en-US" sz="3200" b="1" dirty="0" err="1"/>
              <a:t>Madani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46576"/>
          </a:xfrm>
        </p:spPr>
        <p:txBody>
          <a:bodyPr>
            <a:noAutofit/>
          </a:bodyPr>
          <a:lstStyle/>
          <a:p>
            <a:r>
              <a:rPr lang="en-US" sz="2000" b="1" dirty="0" err="1"/>
              <a:t>Adanya</a:t>
            </a:r>
            <a:r>
              <a:rPr lang="en-US" sz="2000" b="1" dirty="0"/>
              <a:t> Wilayah </a:t>
            </a:r>
            <a:r>
              <a:rPr lang="en-US" sz="2000" b="1" dirty="0" err="1"/>
              <a:t>Publik</a:t>
            </a:r>
            <a:r>
              <a:rPr lang="en-US" sz="2000" b="1" dirty="0"/>
              <a:t> yang </a:t>
            </a:r>
            <a:r>
              <a:rPr lang="en-US" sz="2000" b="1" dirty="0" err="1"/>
              <a:t>Luas</a:t>
            </a:r>
            <a:endParaRPr lang="en-US" sz="2000" b="1" dirty="0"/>
          </a:p>
          <a:p>
            <a:pPr>
              <a:buNone/>
            </a:pPr>
            <a:r>
              <a:rPr lang="en-US" sz="1600" dirty="0"/>
              <a:t>	</a:t>
            </a:r>
            <a:r>
              <a:rPr lang="en-US" sz="1800" dirty="0"/>
              <a:t>Free Public Sphere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ruang</a:t>
            </a:r>
            <a:r>
              <a:rPr lang="en-US" sz="1800" dirty="0"/>
              <a:t> </a:t>
            </a:r>
            <a:r>
              <a:rPr lang="en-US" sz="1800" dirty="0" err="1"/>
              <a:t>publik</a:t>
            </a:r>
            <a:r>
              <a:rPr lang="en-US" sz="1800" dirty="0"/>
              <a:t> </a:t>
            </a:r>
            <a:r>
              <a:rPr lang="en-US" sz="1800" dirty="0" err="1"/>
              <a:t>bebas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sarana</a:t>
            </a:r>
            <a:r>
              <a:rPr lang="en-US" sz="1800" dirty="0"/>
              <a:t> </a:t>
            </a:r>
            <a:r>
              <a:rPr lang="en-US" sz="1800" dirty="0" err="1"/>
              <a:t>ekspresi</a:t>
            </a:r>
            <a:r>
              <a:rPr lang="en-US" sz="1800" dirty="0"/>
              <a:t> </a:t>
            </a:r>
            <a:r>
              <a:rPr lang="en-US" sz="1800" dirty="0" err="1"/>
              <a:t>publik</a:t>
            </a:r>
            <a:r>
              <a:rPr lang="en-US" sz="1800" dirty="0"/>
              <a:t>. Di </a:t>
            </a:r>
            <a:r>
              <a:rPr lang="en-US" sz="1800" dirty="0" err="1"/>
              <a:t>daerah</a:t>
            </a:r>
            <a:r>
              <a:rPr lang="en-US" sz="1800" dirty="0"/>
              <a:t> </a:t>
            </a:r>
            <a:r>
              <a:rPr lang="en-US" sz="1800" dirty="0" err="1"/>
              <a:t>ruang</a:t>
            </a:r>
            <a:r>
              <a:rPr lang="en-US" sz="1800" dirty="0"/>
              <a:t> </a:t>
            </a:r>
            <a:r>
              <a:rPr lang="en-US" sz="1800" dirty="0" err="1"/>
              <a:t>publik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warga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posisi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politik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rasa </a:t>
            </a:r>
            <a:r>
              <a:rPr lang="en-US" sz="1800" dirty="0" err="1"/>
              <a:t>takut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terancam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kekuatan</a:t>
            </a:r>
            <a:r>
              <a:rPr lang="en-US" sz="1800" dirty="0"/>
              <a:t> – </a:t>
            </a:r>
            <a:r>
              <a:rPr lang="en-US" sz="1800" dirty="0" err="1"/>
              <a:t>kekuatan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err="1"/>
              <a:t>madani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luar</a:t>
            </a:r>
            <a:r>
              <a:rPr lang="en-US" sz="1800" dirty="0"/>
              <a:t>.</a:t>
            </a:r>
          </a:p>
          <a:p>
            <a:r>
              <a:rPr lang="en-US" sz="2000" b="1" dirty="0" err="1"/>
              <a:t>Demokrasi</a:t>
            </a:r>
            <a:endParaRPr lang="en-US" sz="2000" b="1" dirty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Demokrasi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prasyarat</a:t>
            </a:r>
            <a:r>
              <a:rPr lang="en-US" sz="1800" dirty="0"/>
              <a:t> </a:t>
            </a:r>
            <a:r>
              <a:rPr lang="en-US" sz="1800" dirty="0" err="1"/>
              <a:t>mutlak</a:t>
            </a:r>
            <a:r>
              <a:rPr lang="en-US" sz="1800" dirty="0"/>
              <a:t>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keberadaan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err="1"/>
              <a:t>sipil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murni</a:t>
            </a:r>
            <a:r>
              <a:rPr lang="en-US" sz="1800" dirty="0"/>
              <a:t> (genuine).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err="1"/>
              <a:t>sipil</a:t>
            </a:r>
            <a:r>
              <a:rPr lang="en-US" sz="1800" dirty="0"/>
              <a:t> yang </a:t>
            </a:r>
            <a:r>
              <a:rPr lang="en-US" sz="1800" dirty="0" err="1"/>
              <a:t>demokratis</a:t>
            </a:r>
            <a:r>
              <a:rPr lang="en-US" sz="1800" dirty="0"/>
              <a:t>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terwujud</a:t>
            </a:r>
            <a:r>
              <a:rPr lang="en-US" sz="1800" dirty="0"/>
              <a:t>. </a:t>
            </a:r>
            <a:r>
              <a:rPr lang="en-US" sz="1800" dirty="0" err="1"/>
              <a:t>Demokrasi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berjalan</a:t>
            </a:r>
            <a:r>
              <a:rPr lang="en-US" sz="1800" dirty="0"/>
              <a:t> </a:t>
            </a:r>
            <a:r>
              <a:rPr lang="en-US" sz="1800" dirty="0" err="1"/>
              <a:t>stabil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dukungan</a:t>
            </a:r>
            <a:r>
              <a:rPr lang="en-US" sz="1800" dirty="0"/>
              <a:t> </a:t>
            </a:r>
            <a:r>
              <a:rPr lang="en-US" sz="1800" dirty="0" err="1"/>
              <a:t>nyata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.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, </a:t>
            </a:r>
            <a:r>
              <a:rPr lang="en-US" sz="1800" dirty="0" err="1"/>
              <a:t>demokrasi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politik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yang </a:t>
            </a:r>
            <a:r>
              <a:rPr lang="en-US" sz="1800" dirty="0" err="1"/>
              <a:t>bersumber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, </a:t>
            </a:r>
            <a:r>
              <a:rPr lang="en-US" sz="1800" dirty="0" err="1"/>
              <a:t>dari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warga</a:t>
            </a:r>
            <a:r>
              <a:rPr lang="en-US" sz="1800" dirty="0"/>
              <a:t>.</a:t>
            </a:r>
          </a:p>
          <a:p>
            <a:endParaRPr lang="en-US" sz="1600" dirty="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Toleransi</a:t>
            </a:r>
            <a:endParaRPr lang="en-US" sz="2000" b="1" dirty="0"/>
          </a:p>
          <a:p>
            <a:pPr>
              <a:buNone/>
            </a:pPr>
            <a:r>
              <a:rPr lang="en-US" sz="1600" dirty="0"/>
              <a:t>	</a:t>
            </a:r>
            <a:r>
              <a:rPr lang="en-US" sz="1800" dirty="0" err="1"/>
              <a:t>Toleransi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menghormati</a:t>
            </a:r>
            <a:r>
              <a:rPr lang="en-US" sz="1800" dirty="0"/>
              <a:t> dan </a:t>
            </a:r>
            <a:r>
              <a:rPr lang="en-US" sz="1800" dirty="0" err="1"/>
              <a:t>perbedaan</a:t>
            </a:r>
            <a:r>
              <a:rPr lang="en-US" sz="1800" dirty="0"/>
              <a:t> </a:t>
            </a:r>
            <a:r>
              <a:rPr lang="en-US" sz="1800" dirty="0" err="1"/>
              <a:t>hormat</a:t>
            </a:r>
            <a:r>
              <a:rPr lang="en-US" sz="1800" dirty="0"/>
              <a:t> </a:t>
            </a:r>
            <a:r>
              <a:rPr lang="en-US" sz="1800" dirty="0" err="1"/>
              <a:t>pendapat</a:t>
            </a:r>
            <a:r>
              <a:rPr lang="en-US" sz="1800" dirty="0"/>
              <a:t>.</a:t>
            </a:r>
            <a:endParaRPr lang="en-US" sz="1800" b="1" dirty="0"/>
          </a:p>
          <a:p>
            <a:r>
              <a:rPr lang="en-US" sz="2000" b="1" dirty="0" err="1"/>
              <a:t>Pluralisme</a:t>
            </a:r>
            <a:endParaRPr lang="en-US" sz="2000" b="1" dirty="0"/>
          </a:p>
          <a:p>
            <a:pPr>
              <a:buNone/>
            </a:pPr>
            <a:r>
              <a:rPr lang="en-US" sz="1600" dirty="0"/>
              <a:t>	</a:t>
            </a:r>
            <a:r>
              <a:rPr lang="en-US" sz="1800" dirty="0" err="1"/>
              <a:t>Pluralitas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pluralisme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prasyarat</a:t>
            </a:r>
            <a:r>
              <a:rPr lang="en-US" sz="1800" dirty="0"/>
              <a:t> lain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err="1"/>
              <a:t>madani</a:t>
            </a:r>
            <a:r>
              <a:rPr lang="en-US" sz="1800" dirty="0"/>
              <a:t>. </a:t>
            </a:r>
            <a:r>
              <a:rPr lang="en-US" sz="1800" dirty="0" err="1"/>
              <a:t>Pluralisme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dipahami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sikap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mengakui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menerima</a:t>
            </a:r>
            <a:r>
              <a:rPr lang="en-US" sz="1800" dirty="0"/>
              <a:t> </a:t>
            </a:r>
            <a:r>
              <a:rPr lang="en-US" sz="1800" dirty="0" err="1"/>
              <a:t>kenyataan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disertai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sikap</a:t>
            </a:r>
            <a:r>
              <a:rPr lang="en-US" sz="1800" dirty="0"/>
              <a:t> yang </a:t>
            </a:r>
            <a:r>
              <a:rPr lang="en-US" sz="1800" dirty="0" err="1"/>
              <a:t>tulus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menerima</a:t>
            </a:r>
            <a:r>
              <a:rPr lang="en-US" sz="1800" dirty="0"/>
              <a:t> </a:t>
            </a:r>
            <a:r>
              <a:rPr lang="en-US" sz="1800" dirty="0" err="1"/>
              <a:t>perbedaan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rahmat</a:t>
            </a:r>
            <a:r>
              <a:rPr lang="en-US" sz="1800" dirty="0"/>
              <a:t> </a:t>
            </a:r>
            <a:r>
              <a:rPr lang="en-US" sz="1800" dirty="0" err="1"/>
              <a:t>alam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Allah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kehidupan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.</a:t>
            </a:r>
          </a:p>
          <a:p>
            <a:r>
              <a:rPr lang="en-US" sz="2000" b="1" dirty="0" err="1"/>
              <a:t>Keadilan</a:t>
            </a:r>
            <a:r>
              <a:rPr lang="en-US" sz="2000" b="1" dirty="0"/>
              <a:t> social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800" dirty="0" err="1"/>
              <a:t>Keadilan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keseimbangan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pembagian</a:t>
            </a:r>
            <a:r>
              <a:rPr lang="en-US" sz="1800" dirty="0"/>
              <a:t> yang </a:t>
            </a:r>
            <a:r>
              <a:rPr lang="en-US" sz="1800" dirty="0" err="1"/>
              <a:t>proporsional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kewajiban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warga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yang </a:t>
            </a:r>
            <a:r>
              <a:rPr lang="en-US" sz="1800" dirty="0" err="1"/>
              <a:t>mencakup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aspek</a:t>
            </a:r>
            <a:r>
              <a:rPr lang="en-US" sz="1800" dirty="0"/>
              <a:t> </a:t>
            </a:r>
            <a:r>
              <a:rPr lang="en-US" sz="1800" dirty="0" err="1"/>
              <a:t>kehidupan</a:t>
            </a:r>
            <a:r>
              <a:rPr lang="en-US" sz="1800" dirty="0"/>
              <a:t>: </a:t>
            </a:r>
            <a:r>
              <a:rPr lang="en-US" sz="1800" dirty="0" err="1"/>
              <a:t>ekonomi</a:t>
            </a:r>
            <a:r>
              <a:rPr lang="en-US" sz="1800" dirty="0"/>
              <a:t>, </a:t>
            </a:r>
            <a:r>
              <a:rPr lang="en-US" sz="1800" dirty="0" err="1"/>
              <a:t>politik</a:t>
            </a:r>
            <a:r>
              <a:rPr lang="en-US" sz="1800" dirty="0"/>
              <a:t>,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peluang</a:t>
            </a:r>
            <a:r>
              <a:rPr lang="en-US" sz="1800" dirty="0"/>
              <a:t>. </a:t>
            </a:r>
            <a:r>
              <a:rPr lang="en-US" sz="1800" dirty="0" err="1"/>
              <a:t>Dalam</a:t>
            </a:r>
            <a:r>
              <a:rPr lang="en-US" sz="1800" dirty="0"/>
              <a:t> arti lain, </a:t>
            </a:r>
            <a:r>
              <a:rPr lang="en-US" sz="1800" dirty="0" err="1"/>
              <a:t>keadilan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hilangnya</a:t>
            </a:r>
            <a:r>
              <a:rPr lang="en-US" sz="1800" dirty="0"/>
              <a:t> </a:t>
            </a:r>
            <a:r>
              <a:rPr lang="en-US" sz="1800" dirty="0" err="1"/>
              <a:t>monopoli</a:t>
            </a:r>
            <a:r>
              <a:rPr lang="en-US" sz="1800" dirty="0"/>
              <a:t> dan </a:t>
            </a:r>
            <a:r>
              <a:rPr lang="en-US" sz="1800" dirty="0" err="1"/>
              <a:t>pemusatan</a:t>
            </a:r>
            <a:r>
              <a:rPr lang="en-US" sz="1800" dirty="0"/>
              <a:t> salah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aspek</a:t>
            </a:r>
            <a:r>
              <a:rPr lang="en-US" sz="1800" dirty="0"/>
              <a:t> </a:t>
            </a:r>
            <a:r>
              <a:rPr lang="en-US" sz="1800" dirty="0" err="1"/>
              <a:t>kehidupan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oleh </a:t>
            </a:r>
            <a:r>
              <a:rPr lang="en-US" sz="1800" dirty="0" err="1"/>
              <a:t>kelompok-kelompok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golongsn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.</a:t>
            </a:r>
          </a:p>
          <a:p>
            <a:endParaRPr lang="en-US" sz="1600" dirty="0"/>
          </a:p>
        </p:txBody>
      </p:sp>
    </p:spTree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83</TotalTime>
  <Words>1139</Words>
  <Application>Microsoft Office PowerPoint</Application>
  <PresentationFormat>On-screen Show (4:3)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Georgia</vt:lpstr>
      <vt:lpstr>Trebuchet MS</vt:lpstr>
      <vt:lpstr>Wingdings 2</vt:lpstr>
      <vt:lpstr>Urban</vt:lpstr>
      <vt:lpstr>MASYARAKAT MADANI</vt:lpstr>
      <vt:lpstr>PowerPoint Presentation</vt:lpstr>
      <vt:lpstr>Pengertian Masyarakat Madani</vt:lpstr>
      <vt:lpstr>PowerPoint Presentation</vt:lpstr>
      <vt:lpstr>Karakteristik Masyarakat Madani</vt:lpstr>
      <vt:lpstr>Ciri-ciri Masyarakat Madani</vt:lpstr>
      <vt:lpstr>PowerPoint Presentation</vt:lpstr>
      <vt:lpstr>Unsur-unsur Masyarakat Madani</vt:lpstr>
      <vt:lpstr>PowerPoint Presentation</vt:lpstr>
      <vt:lpstr>Pilar Penegak Masyarakat Madani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MASYARAKAT MADANI</dc:title>
  <dc:creator>ecom service</dc:creator>
  <cp:lastModifiedBy>Hafiz Faturrohman</cp:lastModifiedBy>
  <cp:revision>6</cp:revision>
  <dcterms:created xsi:type="dcterms:W3CDTF">2020-12-21T06:39:41Z</dcterms:created>
  <dcterms:modified xsi:type="dcterms:W3CDTF">2022-12-18T13:03:54Z</dcterms:modified>
</cp:coreProperties>
</file>