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57" r:id="rId4"/>
    <p:sldId id="271" r:id="rId5"/>
    <p:sldId id="258" r:id="rId6"/>
    <p:sldId id="259" r:id="rId7"/>
    <p:sldId id="260" r:id="rId8"/>
    <p:sldId id="262" r:id="rId9"/>
    <p:sldId id="263" r:id="rId10"/>
    <p:sldId id="270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7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23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244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63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691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73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2482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12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674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58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1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93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1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18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82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71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315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4D14-A901-4413-84C3-6CD77AC3468B}" type="datetimeFigureOut">
              <a:rPr lang="en-ID" smtClean="0"/>
              <a:t>30/09/2021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FEDA-627A-4739-9785-1FF2D40BB2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04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8B0D2D-54CB-41A8-9485-D26E0543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93" y="1012394"/>
            <a:ext cx="1994211" cy="886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640B9-4725-4C46-90BD-96A5E1E6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82" y="793015"/>
            <a:ext cx="1725270" cy="13253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91AFD3-92BB-4E89-A39B-486A69C574F2}"/>
              </a:ext>
            </a:extLst>
          </p:cNvPr>
          <p:cNvCxnSpPr>
            <a:cxnSpLocks/>
          </p:cNvCxnSpPr>
          <p:nvPr/>
        </p:nvCxnSpPr>
        <p:spPr>
          <a:xfrm>
            <a:off x="9690772" y="900222"/>
            <a:ext cx="0" cy="11179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02AA8CF-0362-41FB-87BC-0C2CD531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3" y="1139283"/>
            <a:ext cx="10802134" cy="54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CDCA-C139-475D-9EB4-E2F11777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383" y="764373"/>
            <a:ext cx="9173817" cy="1293028"/>
          </a:xfrm>
        </p:spPr>
        <p:txBody>
          <a:bodyPr/>
          <a:lstStyle/>
          <a:p>
            <a:r>
              <a:rPr lang="en-US" dirty="0"/>
              <a:t>WEBSITE DAN NOTIFIKASI TELEGRAM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4B077-5B21-4960-B93B-F75564F0D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7" y="3808990"/>
            <a:ext cx="3376437" cy="189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80752-B5B4-4628-AAB8-26463312D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10" y="2609877"/>
            <a:ext cx="4526014" cy="2545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037DBC-5180-4DD9-B48C-22AE9F3B3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7" y="1777295"/>
            <a:ext cx="3376437" cy="1899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6D711-07A4-4E36-8D92-4351A89C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313" y="1796837"/>
            <a:ext cx="1805261" cy="3911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9B706E-B453-43D7-B211-411ABDAFBD2E}"/>
              </a:ext>
            </a:extLst>
          </p:cNvPr>
          <p:cNvSpPr txBox="1"/>
          <p:nvPr/>
        </p:nvSpPr>
        <p:spPr>
          <a:xfrm>
            <a:off x="9157649" y="5848290"/>
            <a:ext cx="269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NOTIFIKASI TELEGRAM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32B4F-6E08-4C68-9B21-96DE5661514A}"/>
              </a:ext>
            </a:extLst>
          </p:cNvPr>
          <p:cNvSpPr txBox="1"/>
          <p:nvPr/>
        </p:nvSpPr>
        <p:spPr>
          <a:xfrm>
            <a:off x="3333727" y="5908961"/>
            <a:ext cx="355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 MELALUI WEBSITE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548329-5836-46BF-9D41-21D6AA04C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4190"/>
            <a:ext cx="3333727" cy="16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3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9249-6A91-4AF9-AEC0-26F0833C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415635"/>
            <a:ext cx="8610600" cy="1293028"/>
          </a:xfrm>
        </p:spPr>
        <p:txBody>
          <a:bodyPr/>
          <a:lstStyle/>
          <a:p>
            <a:r>
              <a:rPr lang="en-US" dirty="0"/>
              <a:t>FOTO PROTOTYPE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1A6C7-6828-40D2-A522-E497CC80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95"/>
            <a:ext cx="3333727" cy="166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7BC7B-ABFA-4C29-9320-6D4A677EC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601540"/>
            <a:ext cx="6116277" cy="43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6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1AC5-099E-436D-BC95-14379E53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687" y="505954"/>
            <a:ext cx="8610600" cy="1293028"/>
          </a:xfrm>
        </p:spPr>
        <p:txBody>
          <a:bodyPr/>
          <a:lstStyle/>
          <a:p>
            <a:r>
              <a:rPr lang="en-US" dirty="0"/>
              <a:t>ANGGARAN DANA</a:t>
            </a:r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BC89DB-7088-43D0-B3D2-92B15B06B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13478"/>
              </p:ext>
            </p:extLst>
          </p:nvPr>
        </p:nvGraphicFramePr>
        <p:xfrm>
          <a:off x="1876838" y="1600200"/>
          <a:ext cx="843832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46">
                  <a:extLst>
                    <a:ext uri="{9D8B030D-6E8A-4147-A177-3AD203B41FA5}">
                      <a16:colId xmlns:a16="http://schemas.microsoft.com/office/drawing/2014/main" val="530472246"/>
                    </a:ext>
                  </a:extLst>
                </a:gridCol>
                <a:gridCol w="4983503">
                  <a:extLst>
                    <a:ext uri="{9D8B030D-6E8A-4147-A177-3AD203B41FA5}">
                      <a16:colId xmlns:a16="http://schemas.microsoft.com/office/drawing/2014/main" val="3010428713"/>
                    </a:ext>
                  </a:extLst>
                </a:gridCol>
                <a:gridCol w="2812774">
                  <a:extLst>
                    <a:ext uri="{9D8B030D-6E8A-4147-A177-3AD203B41FA5}">
                      <a16:colId xmlns:a16="http://schemas.microsoft.com/office/drawing/2014/main" val="3949496717"/>
                    </a:ext>
                  </a:extLst>
                </a:gridCol>
              </a:tblGrid>
              <a:tr h="36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</a:t>
                      </a:r>
                      <a:r>
                        <a:rPr lang="en-US" dirty="0" err="1"/>
                        <a:t>Komponen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Harga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73201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ESP32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 75.000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105727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MC-38 REED SWITCH SENSOR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 8.000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624156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RELAY 2 CHANNEL 5V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 15.000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100021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MFRC 522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 65.000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012149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SOLENOID DOOR LOCK 12V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 65.000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31529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PASSIVE BUZZER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 8.000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164164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ALARM MS-190 SIREN 220 V AC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 77.500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397886"/>
                  </a:ext>
                </a:extLst>
              </a:tr>
              <a:tr h="364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KABEL SPIRAL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 30.000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83887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103938-522A-4779-B215-FF0B1687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95"/>
            <a:ext cx="3333727" cy="1666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8E25D-EE9D-44A6-9911-06B0D1441BAA}"/>
              </a:ext>
            </a:extLst>
          </p:cNvPr>
          <p:cNvSpPr txBox="1"/>
          <p:nvPr/>
        </p:nvSpPr>
        <p:spPr>
          <a:xfrm>
            <a:off x="1876838" y="5017935"/>
            <a:ext cx="68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*Harga </a:t>
            </a:r>
            <a:r>
              <a:rPr lang="en-US" dirty="0" err="1"/>
              <a:t>kabel</a:t>
            </a:r>
            <a:r>
              <a:rPr lang="en-US" dirty="0"/>
              <a:t> spiral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jenisnya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161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8EC6E6-0505-4B59-8BEB-BB51C9D01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368757"/>
              </p:ext>
            </p:extLst>
          </p:nvPr>
        </p:nvGraphicFramePr>
        <p:xfrm>
          <a:off x="1666863" y="1326385"/>
          <a:ext cx="8984124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9527">
                  <a:extLst>
                    <a:ext uri="{9D8B030D-6E8A-4147-A177-3AD203B41FA5}">
                      <a16:colId xmlns:a16="http://schemas.microsoft.com/office/drawing/2014/main" val="3662927650"/>
                    </a:ext>
                  </a:extLst>
                </a:gridCol>
                <a:gridCol w="5303269">
                  <a:extLst>
                    <a:ext uri="{9D8B030D-6E8A-4147-A177-3AD203B41FA5}">
                      <a16:colId xmlns:a16="http://schemas.microsoft.com/office/drawing/2014/main" val="1191520662"/>
                    </a:ext>
                  </a:extLst>
                </a:gridCol>
                <a:gridCol w="2991328">
                  <a:extLst>
                    <a:ext uri="{9D8B030D-6E8A-4147-A177-3AD203B41FA5}">
                      <a16:colId xmlns:a16="http://schemas.microsoft.com/office/drawing/2014/main" val="1345145828"/>
                    </a:ext>
                  </a:extLst>
                </a:gridCol>
              </a:tblGrid>
              <a:tr h="3642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KABEL JUMPER MALE TO FEMALE 20cm (20)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Rp 8.000</a:t>
                      </a:r>
                      <a:endParaRPr lang="en-ID" sz="1800" b="0" i="0" u="none" strike="noStrike" dirty="0"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1748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KABEL JUMPER FEMALE TO FEMALE 20cm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Rp 4.000</a:t>
                      </a:r>
                      <a:endParaRPr lang="en-ID" sz="1800" b="0" i="0" u="none" strike="noStrike" dirty="0"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957984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KABEL USB MICRO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Rp 15.000</a:t>
                      </a:r>
                      <a:endParaRPr lang="en-ID" sz="1800" b="0" i="0" u="none" strike="noStrike" dirty="0"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48556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KABEL USB EXTENDER 1,5m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Rp 12.000</a:t>
                      </a:r>
                      <a:endParaRPr lang="en-ID" sz="1800" b="0" i="0" u="none" strike="noStrike" dirty="0"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39938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ADAPTOR 5V – 2A (</a:t>
                      </a:r>
                      <a:r>
                        <a:rPr lang="en-US" sz="1800" u="none" strike="noStrike" dirty="0" err="1">
                          <a:effectLst/>
                        </a:rPr>
                        <a:t>untuk</a:t>
                      </a:r>
                      <a:r>
                        <a:rPr lang="en-US" sz="1800" u="none" strike="noStrike" dirty="0">
                          <a:effectLst/>
                        </a:rPr>
                        <a:t> solenoid door lock)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Rp 25.000</a:t>
                      </a:r>
                      <a:endParaRPr lang="en-ID" sz="1800" b="0" i="0" u="none" strike="noStrike" dirty="0"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26989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ADAPTOR 12V – 2A (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untuk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sirine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sz="1800" b="0" i="0" u="none" strike="noStrike" dirty="0">
                        <a:effectLst/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Rp 40.000</a:t>
                      </a:r>
                      <a:endParaRPr lang="en-ID" sz="1800" b="0" i="0" u="none" strike="noStrike" dirty="0"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76224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CASING AKRILIK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Rp 30.000</a:t>
                      </a:r>
                      <a:endParaRPr lang="en-ID" sz="1800" b="0" i="0" u="none" strike="noStrike" dirty="0"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74543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ADAPTOR 5V – 2A Micro USB (</a:t>
                      </a:r>
                      <a:r>
                        <a:rPr lang="en-US" sz="1800" b="0" i="0" u="none" strike="noStrike" dirty="0" err="1">
                          <a:effectLst/>
                          <a:latin typeface="+mj-lt"/>
                        </a:rPr>
                        <a:t>untuk</a:t>
                      </a: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 esp32)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Rp 36.000</a:t>
                      </a:r>
                      <a:endParaRPr lang="en-ID" sz="1800" b="0" i="0" u="none" strike="noStrike" dirty="0"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42734"/>
                  </a:ext>
                </a:extLst>
              </a:tr>
              <a:tr h="364236"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j-lt"/>
                        </a:rPr>
                        <a:t>Rp 513.500</a:t>
                      </a:r>
                      <a:endParaRPr lang="en-ID" sz="1800" b="0" i="0" u="none" strike="noStrik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4514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C99B562-8BD2-46A3-8980-10C3A1B05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95"/>
            <a:ext cx="3333727" cy="1666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D4C2A-12FB-4FA5-8E84-FFDA0EAC4742}"/>
              </a:ext>
            </a:extLst>
          </p:cNvPr>
          <p:cNvSpPr txBox="1"/>
          <p:nvPr/>
        </p:nvSpPr>
        <p:spPr>
          <a:xfrm>
            <a:off x="1603938" y="4771292"/>
            <a:ext cx="898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*Harga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berubah-ubah</a:t>
            </a:r>
            <a:r>
              <a:rPr lang="en-US" dirty="0"/>
              <a:t>. Harga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internet dan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75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989D-2BDB-48EC-B7C5-9A4407FF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96801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wissmade" panose="02000000000000000000" pitchFamily="2" charset="0"/>
              </a:rPr>
              <a:t>TERIMA KASIH</a:t>
            </a:r>
            <a:endParaRPr lang="en-ID" sz="6600" dirty="0">
              <a:latin typeface="Swissmade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B16C6-19A2-491A-85FB-131BDCCB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53" y="798341"/>
            <a:ext cx="1994211" cy="886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2213E-78AE-4640-904C-492EA5EB7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63" y="578962"/>
            <a:ext cx="1725270" cy="13253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0C4319-96DE-47A2-8350-BBED0AA4B2A6}"/>
              </a:ext>
            </a:extLst>
          </p:cNvPr>
          <p:cNvCxnSpPr>
            <a:cxnSpLocks/>
          </p:cNvCxnSpPr>
          <p:nvPr/>
        </p:nvCxnSpPr>
        <p:spPr>
          <a:xfrm>
            <a:off x="9801253" y="686169"/>
            <a:ext cx="0" cy="11179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7EF771-6329-4E2A-A47C-914086747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95"/>
            <a:ext cx="3333727" cy="16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5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ED7E-EA3C-48DD-9E28-48468ADA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TENTANG KAMI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5B1D6-355F-40B1-8BFF-8D9926D692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47594" y="1834544"/>
            <a:ext cx="9142246" cy="1695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DEVELOPER :</a:t>
            </a:r>
          </a:p>
          <a:p>
            <a:pPr marL="342900" indent="-342900">
              <a:buAutoNum type="arabicPeriod"/>
            </a:pPr>
            <a:r>
              <a:rPr lang="en-US" dirty="0"/>
              <a:t>SHAFA AYU AZHARIA					12031910</a:t>
            </a:r>
            <a:r>
              <a:rPr lang="en-US" b="1" dirty="0"/>
              <a:t>39</a:t>
            </a:r>
          </a:p>
          <a:p>
            <a:pPr marL="342900" indent="-342900">
              <a:buAutoNum type="arabicPeriod"/>
            </a:pPr>
            <a:r>
              <a:rPr lang="en-US" dirty="0"/>
              <a:t>MUHAMMAD HAFIZH HISMAWAN			12031910</a:t>
            </a:r>
            <a:r>
              <a:rPr lang="en-US" b="1" dirty="0"/>
              <a:t>51</a:t>
            </a:r>
          </a:p>
          <a:p>
            <a:pPr marL="342900" indent="-342900">
              <a:buAutoNum type="arabicPeriod"/>
            </a:pPr>
            <a:r>
              <a:rPr lang="en-US" dirty="0"/>
              <a:t>HANIF ABDILLAH						12031910</a:t>
            </a:r>
            <a:r>
              <a:rPr lang="en-US" b="1" dirty="0"/>
              <a:t>55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DCD2D-C32F-44BF-90EC-AEDB4DC9ABB1}"/>
              </a:ext>
            </a:extLst>
          </p:cNvPr>
          <p:cNvSpPr txBox="1"/>
          <p:nvPr/>
        </p:nvSpPr>
        <p:spPr>
          <a:xfrm>
            <a:off x="2503510" y="3723401"/>
            <a:ext cx="7184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MAHASISWA PROGRAM STUDI D3 TEKNIK TELEKOMUNIKASI</a:t>
            </a:r>
          </a:p>
          <a:p>
            <a:pPr algn="ctr"/>
            <a:r>
              <a:rPr lang="en-US" dirty="0"/>
              <a:t>ANGKATAN 2019</a:t>
            </a:r>
          </a:p>
          <a:p>
            <a:pPr algn="ctr"/>
            <a:r>
              <a:rPr lang="en-US" dirty="0"/>
              <a:t>POLITEKNIK ELEKTRONIKA NEGERI SURABAYA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KERJA PRAKTEK PT. TELKOM INDONESIA WITEL SURABAYA UTARA</a:t>
            </a:r>
          </a:p>
          <a:p>
            <a:pPr algn="ctr"/>
            <a:r>
              <a:rPr lang="en-US" b="1" dirty="0"/>
              <a:t>JUNI 2021 – OKTOBER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843BD-2013-44A6-9891-53615662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1136"/>
            <a:ext cx="3333727" cy="16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8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AD4D-F84E-4798-9474-C96229EF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F1F1-EFC9-4D3A-8A42-A8897130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388373"/>
            <a:ext cx="6469132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mikrokontroler</a:t>
            </a:r>
            <a:r>
              <a:rPr lang="en-US" dirty="0"/>
              <a:t> ESP32 </a:t>
            </a:r>
            <a:r>
              <a:rPr lang="en-US" dirty="0" err="1"/>
              <a:t>dilatarbelakangi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b="1" dirty="0" err="1"/>
              <a:t>vandalisme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mini </a:t>
            </a:r>
            <a:r>
              <a:rPr lang="en-US" b="1" dirty="0"/>
              <a:t>OLT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PT. Telkom Indonesia yang </a:t>
            </a:r>
            <a:r>
              <a:rPr lang="en-US" dirty="0" err="1"/>
              <a:t>harganya</a:t>
            </a:r>
            <a:r>
              <a:rPr lang="en-US" dirty="0"/>
              <a:t> </a:t>
            </a:r>
            <a:r>
              <a:rPr lang="en-US" dirty="0" err="1"/>
              <a:t>tergolong</a:t>
            </a:r>
            <a:r>
              <a:rPr lang="en-US" dirty="0"/>
              <a:t> mahal.</a:t>
            </a:r>
          </a:p>
          <a:p>
            <a:pPr marL="0" indent="0" algn="just">
              <a:buNone/>
            </a:pPr>
            <a:r>
              <a:rPr lang="en-ID" dirty="0"/>
              <a:t>	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b="1" dirty="0" err="1"/>
              <a:t>mengamankan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b="1" dirty="0" err="1"/>
              <a:t>mikrokontroller</a:t>
            </a:r>
            <a:r>
              <a:rPr lang="en-ID" b="1" dirty="0"/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681DB-2425-47F8-9DD7-8BBAE5933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95"/>
            <a:ext cx="3333727" cy="1666864"/>
          </a:xfrm>
          <a:prstGeom prst="rect">
            <a:avLst/>
          </a:prstGeom>
        </p:spPr>
      </p:pic>
      <p:pic>
        <p:nvPicPr>
          <p:cNvPr id="5" name="Picture 4" descr="A picture containing text, wall, indoor, dirty&#10;&#10;Description automatically generated">
            <a:extLst>
              <a:ext uri="{FF2B5EF4-FFF2-40B4-BE49-F238E27FC236}">
                <a16:creationId xmlns:a16="http://schemas.microsoft.com/office/drawing/2014/main" id="{7E003493-8B3D-479D-9F63-B0C408810A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992" y="2321698"/>
            <a:ext cx="2651433" cy="3412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F6C-1530-4A5F-8B34-020F96CC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PENJELASAN MENGENAI OSTEM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9F70-088E-4521-BD8E-A98E6ADD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3" y="2433099"/>
            <a:ext cx="11068878" cy="4024125"/>
          </a:xfrm>
        </p:spPr>
        <p:txBody>
          <a:bodyPr/>
          <a:lstStyle/>
          <a:p>
            <a:pPr algn="just"/>
            <a:r>
              <a:rPr lang="en-US" dirty="0" err="1"/>
              <a:t>Ostem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OLT Security System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IoT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mini OLT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vandalisme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Ostem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garis </a:t>
            </a:r>
            <a:r>
              <a:rPr lang="en-US" dirty="0" err="1"/>
              <a:t>besar</a:t>
            </a:r>
            <a:r>
              <a:rPr lang="en-US" dirty="0"/>
              <a:t> Ketika mini OLT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paksa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BOT Telegram dan Website</a:t>
            </a:r>
          </a:p>
          <a:p>
            <a:pPr marL="0" indent="0">
              <a:buNone/>
            </a:pPr>
            <a:r>
              <a:rPr lang="en-ID" dirty="0"/>
              <a:t>	2. </a:t>
            </a:r>
            <a:r>
              <a:rPr lang="en-ID" dirty="0" err="1"/>
              <a:t>Membunyikan</a:t>
            </a:r>
            <a:r>
              <a:rPr lang="en-ID" dirty="0"/>
              <a:t> </a:t>
            </a:r>
            <a:r>
              <a:rPr lang="en-ID" dirty="0" err="1"/>
              <a:t>sirine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704-0A73-4B45-9446-90B3B990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7B6D-FD86-4A3A-B1E5-9008570B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KONSEP &amp; CARA KERJA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KOMPONEN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RANGKAIAN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RENCANA ANGGARAN BELANJA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37146-2063-4EC4-BE30-EB5F9D672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95"/>
            <a:ext cx="3333727" cy="16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49A9-F2C8-4E81-88CA-F3F5AA10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099" y="526248"/>
            <a:ext cx="2295525" cy="1293028"/>
          </a:xfrm>
        </p:spPr>
        <p:txBody>
          <a:bodyPr/>
          <a:lstStyle/>
          <a:p>
            <a:r>
              <a:rPr lang="en-US" dirty="0"/>
              <a:t>KONSEP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08B3-8F2C-49BA-A5B4-1D5DDAA4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6450"/>
            <a:ext cx="10820400" cy="33420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err="1"/>
              <a:t>Yaitu</a:t>
            </a:r>
            <a:r>
              <a:rPr lang="en-US" b="1" dirty="0"/>
              <a:t> </a:t>
            </a:r>
            <a:r>
              <a:rPr lang="en-US" b="1" dirty="0" err="1"/>
              <a:t>pengamanan</a:t>
            </a:r>
            <a:r>
              <a:rPr lang="en-US" b="1" dirty="0"/>
              <a:t> dan monitoring mini </a:t>
            </a:r>
            <a:r>
              <a:rPr lang="en-US" b="1" dirty="0" err="1"/>
              <a:t>olt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vandalisme</a:t>
            </a:r>
            <a:r>
              <a:rPr lang="en-US" b="1" dirty="0"/>
              <a:t> </a:t>
            </a:r>
            <a:r>
              <a:rPr lang="en-US" b="1" dirty="0" err="1"/>
              <a:t>berbasis</a:t>
            </a:r>
            <a:r>
              <a:rPr lang="en-US" b="1" dirty="0"/>
              <a:t> IoT, </a:t>
            </a:r>
            <a:r>
              <a:rPr lang="en-US" b="1" dirty="0" err="1"/>
              <a:t>dimana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Kartu</a:t>
            </a:r>
            <a:r>
              <a:rPr lang="en-US" sz="2400" dirty="0"/>
              <a:t> RFID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/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membuka</a:t>
            </a:r>
            <a:r>
              <a:rPr lang="en-US" sz="2400" dirty="0"/>
              <a:t> </a:t>
            </a:r>
            <a:r>
              <a:rPr lang="en-US" sz="2400" dirty="0" err="1"/>
              <a:t>pintu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Notifikasi</a:t>
            </a:r>
            <a:r>
              <a:rPr lang="en-US" sz="2400" dirty="0"/>
              <a:t> telegram </a:t>
            </a:r>
            <a:r>
              <a:rPr lang="en-US" sz="2400" dirty="0" err="1"/>
              <a:t>serta</a:t>
            </a:r>
            <a:r>
              <a:rPr lang="en-US" sz="2400" dirty="0"/>
              <a:t> alarm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pemberi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Mini OLT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vandalisme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Website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monitoring status Mini OLT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aman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vandalisme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413FA-6D24-4DD0-88B2-BD89BA5C4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95"/>
            <a:ext cx="3333727" cy="16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3090-B8A3-4800-AC91-606B2D8D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08" y="281911"/>
            <a:ext cx="8610600" cy="1293028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434F-0113-4921-90E3-E9EC14A0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57" y="1926535"/>
            <a:ext cx="10207486" cy="381540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Terdapat</a:t>
            </a:r>
            <a:r>
              <a:rPr lang="en-US" b="1" dirty="0">
                <a:solidFill>
                  <a:srgbClr val="FF0000"/>
                </a:solidFill>
              </a:rPr>
              <a:t> 3 </a:t>
            </a:r>
            <a:r>
              <a:rPr lang="en-US" b="1" dirty="0" err="1">
                <a:solidFill>
                  <a:srgbClr val="FF0000"/>
                </a:solidFill>
              </a:rPr>
              <a:t>kondisi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Mini OLT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RFID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Mini OLT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RFID yang salah/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terbuka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Mini OLT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paksa</a:t>
            </a:r>
            <a:r>
              <a:rPr lang="en-US" dirty="0"/>
              <a:t>/</a:t>
            </a:r>
            <a:r>
              <a:rPr lang="en-US" dirty="0" err="1"/>
              <a:t>vandalisme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sirine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 dan esp32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bot telegram dan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6C030-7635-4468-B6A6-350211BB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95"/>
            <a:ext cx="3333727" cy="16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9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DF13-16AC-406B-B303-5C6A0524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1917"/>
            <a:ext cx="8610600" cy="1293028"/>
          </a:xfrm>
        </p:spPr>
        <p:txBody>
          <a:bodyPr/>
          <a:lstStyle/>
          <a:p>
            <a:r>
              <a:rPr lang="en-US" dirty="0"/>
              <a:t>KOMPONEN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96EB0-7352-4B59-8609-5639C243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8268" y="1711271"/>
            <a:ext cx="840503" cy="17177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C3C33-B4CD-4A66-A21A-8B594B5A4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0272" y="2246894"/>
            <a:ext cx="927270" cy="858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E860DA-2C1F-4D88-9B20-9DD3FAA84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7028" y="1610180"/>
            <a:ext cx="1010874" cy="1408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0B6CDE-84BD-4655-A537-51480C7FD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0344" y="1539174"/>
            <a:ext cx="1267559" cy="13190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FDED96-470B-42F0-B546-77C6139BF471}"/>
              </a:ext>
            </a:extLst>
          </p:cNvPr>
          <p:cNvSpPr txBox="1"/>
          <p:nvPr/>
        </p:nvSpPr>
        <p:spPr>
          <a:xfrm flipH="1">
            <a:off x="397460" y="3445332"/>
            <a:ext cx="87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 32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CD43A-12C8-4E89-A1A1-CDD9AF66A49C}"/>
              </a:ext>
            </a:extLst>
          </p:cNvPr>
          <p:cNvSpPr txBox="1"/>
          <p:nvPr/>
        </p:nvSpPr>
        <p:spPr>
          <a:xfrm flipH="1">
            <a:off x="1265558" y="3261257"/>
            <a:ext cx="1653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MC38 REED SWITCH SENSOR</a:t>
            </a:r>
            <a:endParaRPr lang="en-ID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DF552-0B1B-4CCC-9D54-6FD0ADFD152C}"/>
              </a:ext>
            </a:extLst>
          </p:cNvPr>
          <p:cNvSpPr txBox="1"/>
          <p:nvPr/>
        </p:nvSpPr>
        <p:spPr>
          <a:xfrm flipH="1">
            <a:off x="3117256" y="3134412"/>
            <a:ext cx="87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RELAY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BF4A7-0DCB-4182-B7B0-524B65FEE0E0}"/>
              </a:ext>
            </a:extLst>
          </p:cNvPr>
          <p:cNvSpPr txBox="1"/>
          <p:nvPr/>
        </p:nvSpPr>
        <p:spPr>
          <a:xfrm flipH="1">
            <a:off x="9865655" y="2902177"/>
            <a:ext cx="130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PASSIVE BUZZER</a:t>
            </a:r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5E761C-65AA-40FC-A0B5-922260B30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7321" y="1477448"/>
            <a:ext cx="715050" cy="16473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62853E-6CCC-48DB-977F-E0D65A3AF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129" y="4346129"/>
            <a:ext cx="2234067" cy="12364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6B50C8-A149-441A-91C7-A4F1CA065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1612" y="1650170"/>
            <a:ext cx="927270" cy="11874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B2D12F-C4C1-499E-AAA4-080D276BE0CF}"/>
              </a:ext>
            </a:extLst>
          </p:cNvPr>
          <p:cNvSpPr txBox="1"/>
          <p:nvPr/>
        </p:nvSpPr>
        <p:spPr>
          <a:xfrm flipH="1">
            <a:off x="6261129" y="2971881"/>
            <a:ext cx="87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MFRC 522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295FA-05BA-4060-9B72-4BA67944469C}"/>
              </a:ext>
            </a:extLst>
          </p:cNvPr>
          <p:cNvSpPr txBox="1"/>
          <p:nvPr/>
        </p:nvSpPr>
        <p:spPr>
          <a:xfrm flipH="1">
            <a:off x="7909141" y="3170226"/>
            <a:ext cx="13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SOLENOID DOOR LOCK</a:t>
            </a:r>
            <a:endParaRPr lang="en-ID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2D59B5E-5CBC-43EF-8540-1BF42F0540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2247" y="3858022"/>
            <a:ext cx="1766110" cy="17661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A49234-2842-497B-9036-F611CAEE9AA7}"/>
              </a:ext>
            </a:extLst>
          </p:cNvPr>
          <p:cNvSpPr txBox="1"/>
          <p:nvPr/>
        </p:nvSpPr>
        <p:spPr>
          <a:xfrm flipH="1">
            <a:off x="6900970" y="5447604"/>
            <a:ext cx="102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SIRINE MS-190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8A479-4582-4954-83BA-8D315303836A}"/>
              </a:ext>
            </a:extLst>
          </p:cNvPr>
          <p:cNvSpPr txBox="1"/>
          <p:nvPr/>
        </p:nvSpPr>
        <p:spPr>
          <a:xfrm flipH="1">
            <a:off x="3424977" y="5734080"/>
            <a:ext cx="126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IDE</a:t>
            </a:r>
            <a:endParaRPr lang="en-ID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D7AC53-CB00-4C6A-A755-2D018064F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6014" y="4338582"/>
            <a:ext cx="1544550" cy="11559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92C5B3-32E7-4D54-9FAC-4122F5F5092D}"/>
              </a:ext>
            </a:extLst>
          </p:cNvPr>
          <p:cNvSpPr txBox="1"/>
          <p:nvPr/>
        </p:nvSpPr>
        <p:spPr>
          <a:xfrm flipH="1">
            <a:off x="8796614" y="5632927"/>
            <a:ext cx="10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ONT</a:t>
            </a:r>
            <a:endParaRPr lang="en-ID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66D2BE4-3A80-493F-B0B0-0124587642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48" y="3721700"/>
            <a:ext cx="1574211" cy="15742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2CE3C65-871B-47FE-B3EF-A3578D5C4C5D}"/>
              </a:ext>
            </a:extLst>
          </p:cNvPr>
          <p:cNvSpPr txBox="1"/>
          <p:nvPr/>
        </p:nvSpPr>
        <p:spPr>
          <a:xfrm flipH="1">
            <a:off x="5387379" y="5352223"/>
            <a:ext cx="126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KABEL USB MICRO</a:t>
            </a:r>
            <a:endParaRPr lang="en-ID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D3EBD97-9958-41D0-B730-BC7073C1D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65" y="4569660"/>
            <a:ext cx="633062" cy="63306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32C6EF5-334D-4B85-9E7E-77F3D6F82EC9}"/>
              </a:ext>
            </a:extLst>
          </p:cNvPr>
          <p:cNvSpPr txBox="1"/>
          <p:nvPr/>
        </p:nvSpPr>
        <p:spPr>
          <a:xfrm>
            <a:off x="121075" y="5147993"/>
            <a:ext cx="277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monitoringminiolt.000webhost.com</a:t>
            </a:r>
            <a:endParaRPr lang="en-ID" sz="1200" b="1" dirty="0"/>
          </a:p>
          <a:p>
            <a:endParaRPr lang="en-ID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67046-3EA7-44F8-9A0B-BD28D6873755}"/>
              </a:ext>
            </a:extLst>
          </p:cNvPr>
          <p:cNvSpPr txBox="1"/>
          <p:nvPr/>
        </p:nvSpPr>
        <p:spPr>
          <a:xfrm flipH="1">
            <a:off x="1023633" y="5506284"/>
            <a:ext cx="11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  <a:endParaRPr lang="en-ID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C008D42-42FE-4A97-89D9-CE3432EEFD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60" y="2320703"/>
            <a:ext cx="853554" cy="85355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791FD43-9128-4D54-8917-CB4C17A3BC92}"/>
              </a:ext>
            </a:extLst>
          </p:cNvPr>
          <p:cNvSpPr txBox="1"/>
          <p:nvPr/>
        </p:nvSpPr>
        <p:spPr>
          <a:xfrm flipH="1">
            <a:off x="4466019" y="3261257"/>
            <a:ext cx="115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BOT TELEGRAM</a:t>
            </a:r>
            <a:endParaRPr lang="en-ID" sz="1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AE19ECC-3F95-47AE-BA7F-8D3B55104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19" y="5610750"/>
            <a:ext cx="3333727" cy="16668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208D39F-CEFC-41D2-93BE-F8F5429B8B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530" y="4163021"/>
            <a:ext cx="1556609" cy="11634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301983-0AFE-41B1-81F3-697127FB54BB}"/>
              </a:ext>
            </a:extLst>
          </p:cNvPr>
          <p:cNvSpPr txBox="1"/>
          <p:nvPr/>
        </p:nvSpPr>
        <p:spPr>
          <a:xfrm flipH="1">
            <a:off x="10266558" y="5429818"/>
            <a:ext cx="140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ADAPTOR 12V 2A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700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F5167C-5E05-481B-8113-C104DD167BE5}"/>
              </a:ext>
            </a:extLst>
          </p:cNvPr>
          <p:cNvSpPr/>
          <p:nvPr/>
        </p:nvSpPr>
        <p:spPr>
          <a:xfrm>
            <a:off x="2346754" y="1624551"/>
            <a:ext cx="5691809" cy="36576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8A2E4-41BF-4ADB-B970-CDB0886D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80" y="2869"/>
            <a:ext cx="8610600" cy="1293028"/>
          </a:xfrm>
        </p:spPr>
        <p:txBody>
          <a:bodyPr/>
          <a:lstStyle/>
          <a:p>
            <a:r>
              <a:rPr lang="en-US" dirty="0"/>
              <a:t>RANGKAIAN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E527872-D512-4ACC-B86A-218D8B75A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03" y="2057336"/>
            <a:ext cx="1220271" cy="249385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69B5F-7476-477A-8309-6CBC61441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48" y="1834756"/>
            <a:ext cx="1162212" cy="10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2BEB4-656E-4703-9997-3B6FF4AF7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24230" y="3263047"/>
            <a:ext cx="453645" cy="631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F7BA1-C731-4CBF-A141-583E28C47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28688" y="3924048"/>
            <a:ext cx="426285" cy="443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0B670-A550-436C-91C9-EF2A125AD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63" y="3944004"/>
            <a:ext cx="1585904" cy="1585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67751-1B41-4480-A8AB-5EC954CE3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65784" y="2996427"/>
            <a:ext cx="492910" cy="113560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441ABBE-DB4D-4C45-8C3B-5AEF7F40A0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27860" y="2372994"/>
            <a:ext cx="1915622" cy="410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437C055-9AC5-482D-9E4B-18D8E4FBE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64563" y="2713018"/>
            <a:ext cx="848970" cy="118249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6ACD23-C261-4405-B028-A59C12CD51AF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H="1">
            <a:off x="3180039" y="3578978"/>
            <a:ext cx="355083" cy="1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666FC9-4B14-46B8-9D60-BAB106832A22}"/>
              </a:ext>
            </a:extLst>
          </p:cNvPr>
          <p:cNvCxnSpPr/>
          <p:nvPr/>
        </p:nvCxnSpPr>
        <p:spPr>
          <a:xfrm flipH="1">
            <a:off x="4166984" y="3591039"/>
            <a:ext cx="67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615F35-BD2B-4E83-BE41-BE2209B78271}"/>
              </a:ext>
            </a:extLst>
          </p:cNvPr>
          <p:cNvCxnSpPr/>
          <p:nvPr/>
        </p:nvCxnSpPr>
        <p:spPr>
          <a:xfrm>
            <a:off x="6064674" y="3317771"/>
            <a:ext cx="6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42CFE8A-7DA4-4883-932D-7C5DAEFE6E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5583" y="3348003"/>
            <a:ext cx="870740" cy="724942"/>
          </a:xfrm>
          <a:prstGeom prst="bentConnector3">
            <a:avLst>
              <a:gd name="adj1" fmla="val -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5DC168E-0E26-4E8C-B436-FCE5EB0DD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78" y="5138875"/>
            <a:ext cx="1238451" cy="12384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C0ED30C-87F7-459E-80BC-D2694C8985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65" y="4145842"/>
            <a:ext cx="716124" cy="9170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820D7AD-1427-40CC-97F2-E627838A5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22" y="2380275"/>
            <a:ext cx="853554" cy="8535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9FC66A0-6EAA-4C14-BCD8-3EE199E344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47" y="1506811"/>
            <a:ext cx="999001" cy="9990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234465F-B511-4E26-9C8E-644F735AC2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399" y="2137194"/>
            <a:ext cx="2191742" cy="129180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AD35DC1-E69C-4498-B8CA-B28A3F971EEB}"/>
              </a:ext>
            </a:extLst>
          </p:cNvPr>
          <p:cNvSpPr txBox="1"/>
          <p:nvPr/>
        </p:nvSpPr>
        <p:spPr>
          <a:xfrm>
            <a:off x="9048311" y="1123454"/>
            <a:ext cx="2796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monitoringminiolt.000webhost.com</a:t>
            </a:r>
            <a:endParaRPr lang="en-ID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C54D822-6C10-45E2-9483-6AE2425BE7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89" y="893592"/>
            <a:ext cx="862698" cy="645675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713D5C-D2E4-4470-9B3A-2A173DF0FAE1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454538" y="1624551"/>
            <a:ext cx="1" cy="43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B70E01D-9B47-4F04-9303-181E3A6BB3DA}"/>
              </a:ext>
            </a:extLst>
          </p:cNvPr>
          <p:cNvCxnSpPr/>
          <p:nvPr/>
        </p:nvCxnSpPr>
        <p:spPr>
          <a:xfrm flipV="1">
            <a:off x="6064674" y="2057336"/>
            <a:ext cx="2066654" cy="520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2BD4295-CBC8-40E6-A4F0-712071F51D0C}"/>
              </a:ext>
            </a:extLst>
          </p:cNvPr>
          <p:cNvCxnSpPr>
            <a:cxnSpLocks/>
            <a:stCxn id="49" idx="0"/>
            <a:endCxn id="52" idx="1"/>
          </p:cNvCxnSpPr>
          <p:nvPr/>
        </p:nvCxnSpPr>
        <p:spPr>
          <a:xfrm rot="5400000" flipH="1" flipV="1">
            <a:off x="8788403" y="1246904"/>
            <a:ext cx="252552" cy="26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F8CE8BD-52E4-4C63-B4FE-882E6606B2B0}"/>
              </a:ext>
            </a:extLst>
          </p:cNvPr>
          <p:cNvCxnSpPr>
            <a:stCxn id="49" idx="2"/>
            <a:endCxn id="47" idx="1"/>
          </p:cNvCxnSpPr>
          <p:nvPr/>
        </p:nvCxnSpPr>
        <p:spPr>
          <a:xfrm rot="16200000" flipH="1">
            <a:off x="8853215" y="2433645"/>
            <a:ext cx="301240" cy="445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5C145-75E0-4E0C-A0D3-F32FC52F8978}"/>
              </a:ext>
            </a:extLst>
          </p:cNvPr>
          <p:cNvCxnSpPr/>
          <p:nvPr/>
        </p:nvCxnSpPr>
        <p:spPr>
          <a:xfrm>
            <a:off x="10080176" y="2783093"/>
            <a:ext cx="308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50C64F-F076-4688-9D2A-AAC4962901AF}"/>
              </a:ext>
            </a:extLst>
          </p:cNvPr>
          <p:cNvCxnSpPr>
            <a:stCxn id="43" idx="3"/>
          </p:cNvCxnSpPr>
          <p:nvPr/>
        </p:nvCxnSpPr>
        <p:spPr>
          <a:xfrm flipV="1">
            <a:off x="1971689" y="4145842"/>
            <a:ext cx="2871793" cy="458546"/>
          </a:xfrm>
          <a:prstGeom prst="bentConnector3">
            <a:avLst>
              <a:gd name="adj1" fmla="val 67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AF060-5792-4A10-B376-603E59ADE808}"/>
              </a:ext>
            </a:extLst>
          </p:cNvPr>
          <p:cNvCxnSpPr/>
          <p:nvPr/>
        </p:nvCxnSpPr>
        <p:spPr>
          <a:xfrm>
            <a:off x="6077241" y="4145842"/>
            <a:ext cx="842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20E593-0635-4340-AF33-4F539DB8C2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09" y="5076445"/>
            <a:ext cx="1556609" cy="1163418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D61021-7D87-4810-9029-974B3BCC44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3938" y="4399940"/>
            <a:ext cx="2041161" cy="852879"/>
          </a:xfrm>
          <a:prstGeom prst="bentConnector3">
            <a:avLst>
              <a:gd name="adj1" fmla="val 100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B18EDEE-C9C2-415B-80EC-E3FC1A6CA3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36" y="4405541"/>
            <a:ext cx="1110580" cy="830053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44EDED-BEC2-4F52-9A0D-BB7D4BF0BBFB}"/>
              </a:ext>
            </a:extLst>
          </p:cNvPr>
          <p:cNvCxnSpPr/>
          <p:nvPr/>
        </p:nvCxnSpPr>
        <p:spPr>
          <a:xfrm>
            <a:off x="5756792" y="4685421"/>
            <a:ext cx="556535" cy="165206"/>
          </a:xfrm>
          <a:prstGeom prst="bentConnector3">
            <a:avLst>
              <a:gd name="adj1" fmla="val -1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43612E1-CB5E-4AFA-A707-D713600819DE}"/>
              </a:ext>
            </a:extLst>
          </p:cNvPr>
          <p:cNvCxnSpPr>
            <a:cxnSpLocks/>
          </p:cNvCxnSpPr>
          <p:nvPr/>
        </p:nvCxnSpPr>
        <p:spPr>
          <a:xfrm>
            <a:off x="7028662" y="4814745"/>
            <a:ext cx="3205843" cy="715163"/>
          </a:xfrm>
          <a:prstGeom prst="bentConnector3">
            <a:avLst>
              <a:gd name="adj1" fmla="val 21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E2D98D-F61C-465C-9F1B-B4303911F98E}"/>
              </a:ext>
            </a:extLst>
          </p:cNvPr>
          <p:cNvCxnSpPr>
            <a:cxnSpLocks/>
          </p:cNvCxnSpPr>
          <p:nvPr/>
        </p:nvCxnSpPr>
        <p:spPr>
          <a:xfrm>
            <a:off x="5023189" y="5846961"/>
            <a:ext cx="5211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AA85309-58D7-47A3-88F9-EFEE02F7737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142418" y="4736956"/>
            <a:ext cx="1835386" cy="401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0B55B35D-1E61-4895-80AF-C448235D50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95"/>
            <a:ext cx="3333727" cy="16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5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638</TotalTime>
  <Words>492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Swissmade</vt:lpstr>
      <vt:lpstr>Vapor Trail</vt:lpstr>
      <vt:lpstr>PowerPoint Presentation</vt:lpstr>
      <vt:lpstr>TENTANG KAMI</vt:lpstr>
      <vt:lpstr>LATAR BELAKANG</vt:lpstr>
      <vt:lpstr>PENJELASAN MENGENAI OSTEM</vt:lpstr>
      <vt:lpstr>PEMBAHASAN</vt:lpstr>
      <vt:lpstr>KONSEP </vt:lpstr>
      <vt:lpstr>Cara kerja</vt:lpstr>
      <vt:lpstr>KOMPONEN</vt:lpstr>
      <vt:lpstr>RANGKAIAN</vt:lpstr>
      <vt:lpstr>WEBSITE DAN NOTIFIKASI TELEGRAM</vt:lpstr>
      <vt:lpstr>FOTO PROTOTYPE</vt:lpstr>
      <vt:lpstr>ANGGARAN DANA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OLSTEM</dc:title>
  <dc:creator>Hanif Abdillah</dc:creator>
  <cp:lastModifiedBy>Hanif Abdillah</cp:lastModifiedBy>
  <cp:revision>81</cp:revision>
  <dcterms:created xsi:type="dcterms:W3CDTF">2021-09-10T23:49:18Z</dcterms:created>
  <dcterms:modified xsi:type="dcterms:W3CDTF">2021-09-30T06:39:00Z</dcterms:modified>
</cp:coreProperties>
</file>