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58" r:id="rId5"/>
    <p:sldId id="272" r:id="rId6"/>
    <p:sldId id="261" r:id="rId7"/>
    <p:sldId id="262" r:id="rId8"/>
    <p:sldId id="263" r:id="rId9"/>
    <p:sldId id="264" r:id="rId10"/>
    <p:sldId id="265"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B636A3-9FC5-41D9-870C-BBBAA8002513}"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5B913-D34B-4172-962B-5FEE39C5D58C}" type="slidenum">
              <a:rPr lang="en-US" smtClean="0"/>
              <a:t>‹#›</a:t>
            </a:fld>
            <a:endParaRPr lang="en-US"/>
          </a:p>
        </p:txBody>
      </p:sp>
    </p:spTree>
    <p:extLst>
      <p:ext uri="{BB962C8B-B14F-4D97-AF65-F5344CB8AC3E}">
        <p14:creationId xmlns:p14="http://schemas.microsoft.com/office/powerpoint/2010/main" val="2987223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636A3-9FC5-41D9-870C-BBBAA8002513}"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5B913-D34B-4172-962B-5FEE39C5D58C}" type="slidenum">
              <a:rPr lang="en-US" smtClean="0"/>
              <a:t>‹#›</a:t>
            </a:fld>
            <a:endParaRPr lang="en-US"/>
          </a:p>
        </p:txBody>
      </p:sp>
    </p:spTree>
    <p:extLst>
      <p:ext uri="{BB962C8B-B14F-4D97-AF65-F5344CB8AC3E}">
        <p14:creationId xmlns:p14="http://schemas.microsoft.com/office/powerpoint/2010/main" val="885658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636A3-9FC5-41D9-870C-BBBAA8002513}"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5B913-D34B-4172-962B-5FEE39C5D58C}" type="slidenum">
              <a:rPr lang="en-US" smtClean="0"/>
              <a:t>‹#›</a:t>
            </a:fld>
            <a:endParaRPr lang="en-US"/>
          </a:p>
        </p:txBody>
      </p:sp>
    </p:spTree>
    <p:extLst>
      <p:ext uri="{BB962C8B-B14F-4D97-AF65-F5344CB8AC3E}">
        <p14:creationId xmlns:p14="http://schemas.microsoft.com/office/powerpoint/2010/main" val="359903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636A3-9FC5-41D9-870C-BBBAA8002513}"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5B913-D34B-4172-962B-5FEE39C5D58C}" type="slidenum">
              <a:rPr lang="en-US" smtClean="0"/>
              <a:t>‹#›</a:t>
            </a:fld>
            <a:endParaRPr lang="en-US"/>
          </a:p>
        </p:txBody>
      </p:sp>
    </p:spTree>
    <p:extLst>
      <p:ext uri="{BB962C8B-B14F-4D97-AF65-F5344CB8AC3E}">
        <p14:creationId xmlns:p14="http://schemas.microsoft.com/office/powerpoint/2010/main" val="302224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636A3-9FC5-41D9-870C-BBBAA8002513}"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5B913-D34B-4172-962B-5FEE39C5D58C}" type="slidenum">
              <a:rPr lang="en-US" smtClean="0"/>
              <a:t>‹#›</a:t>
            </a:fld>
            <a:endParaRPr lang="en-US"/>
          </a:p>
        </p:txBody>
      </p:sp>
    </p:spTree>
    <p:extLst>
      <p:ext uri="{BB962C8B-B14F-4D97-AF65-F5344CB8AC3E}">
        <p14:creationId xmlns:p14="http://schemas.microsoft.com/office/powerpoint/2010/main" val="1155102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B636A3-9FC5-41D9-870C-BBBAA8002513}"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5B913-D34B-4172-962B-5FEE39C5D58C}" type="slidenum">
              <a:rPr lang="en-US" smtClean="0"/>
              <a:t>‹#›</a:t>
            </a:fld>
            <a:endParaRPr lang="en-US"/>
          </a:p>
        </p:txBody>
      </p:sp>
    </p:spTree>
    <p:extLst>
      <p:ext uri="{BB962C8B-B14F-4D97-AF65-F5344CB8AC3E}">
        <p14:creationId xmlns:p14="http://schemas.microsoft.com/office/powerpoint/2010/main" val="1456038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B636A3-9FC5-41D9-870C-BBBAA8002513}" type="datetimeFigureOut">
              <a:rPr lang="en-US" smtClean="0"/>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5B913-D34B-4172-962B-5FEE39C5D58C}" type="slidenum">
              <a:rPr lang="en-US" smtClean="0"/>
              <a:t>‹#›</a:t>
            </a:fld>
            <a:endParaRPr lang="en-US"/>
          </a:p>
        </p:txBody>
      </p:sp>
    </p:spTree>
    <p:extLst>
      <p:ext uri="{BB962C8B-B14F-4D97-AF65-F5344CB8AC3E}">
        <p14:creationId xmlns:p14="http://schemas.microsoft.com/office/powerpoint/2010/main" val="390503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B636A3-9FC5-41D9-870C-BBBAA8002513}" type="datetimeFigureOut">
              <a:rPr lang="en-US" smtClean="0"/>
              <a:t>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5B913-D34B-4172-962B-5FEE39C5D58C}" type="slidenum">
              <a:rPr lang="en-US" smtClean="0"/>
              <a:t>‹#›</a:t>
            </a:fld>
            <a:endParaRPr lang="en-US"/>
          </a:p>
        </p:txBody>
      </p:sp>
    </p:spTree>
    <p:extLst>
      <p:ext uri="{BB962C8B-B14F-4D97-AF65-F5344CB8AC3E}">
        <p14:creationId xmlns:p14="http://schemas.microsoft.com/office/powerpoint/2010/main" val="86593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636A3-9FC5-41D9-870C-BBBAA8002513}" type="datetimeFigureOut">
              <a:rPr lang="en-US" smtClean="0"/>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D5B913-D34B-4172-962B-5FEE39C5D58C}" type="slidenum">
              <a:rPr lang="en-US" smtClean="0"/>
              <a:t>‹#›</a:t>
            </a:fld>
            <a:endParaRPr lang="en-US"/>
          </a:p>
        </p:txBody>
      </p:sp>
    </p:spTree>
    <p:extLst>
      <p:ext uri="{BB962C8B-B14F-4D97-AF65-F5344CB8AC3E}">
        <p14:creationId xmlns:p14="http://schemas.microsoft.com/office/powerpoint/2010/main" val="16028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B636A3-9FC5-41D9-870C-BBBAA8002513}"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5B913-D34B-4172-962B-5FEE39C5D58C}" type="slidenum">
              <a:rPr lang="en-US" smtClean="0"/>
              <a:t>‹#›</a:t>
            </a:fld>
            <a:endParaRPr lang="en-US"/>
          </a:p>
        </p:txBody>
      </p:sp>
    </p:spTree>
    <p:extLst>
      <p:ext uri="{BB962C8B-B14F-4D97-AF65-F5344CB8AC3E}">
        <p14:creationId xmlns:p14="http://schemas.microsoft.com/office/powerpoint/2010/main" val="51494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B636A3-9FC5-41D9-870C-BBBAA8002513}"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5B913-D34B-4172-962B-5FEE39C5D58C}" type="slidenum">
              <a:rPr lang="en-US" smtClean="0"/>
              <a:t>‹#›</a:t>
            </a:fld>
            <a:endParaRPr lang="en-US"/>
          </a:p>
        </p:txBody>
      </p:sp>
    </p:spTree>
    <p:extLst>
      <p:ext uri="{BB962C8B-B14F-4D97-AF65-F5344CB8AC3E}">
        <p14:creationId xmlns:p14="http://schemas.microsoft.com/office/powerpoint/2010/main" val="249109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636A3-9FC5-41D9-870C-BBBAA8002513}" type="datetimeFigureOut">
              <a:rPr lang="en-US" smtClean="0"/>
              <a:t>2/12/2019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5B913-D34B-4172-962B-5FEE39C5D58C}" type="slidenum">
              <a:rPr lang="en-US" smtClean="0"/>
              <a:t>‹#›</a:t>
            </a:fld>
            <a:endParaRPr lang="en-US"/>
          </a:p>
        </p:txBody>
      </p:sp>
    </p:spTree>
    <p:extLst>
      <p:ext uri="{BB962C8B-B14F-4D97-AF65-F5344CB8AC3E}">
        <p14:creationId xmlns:p14="http://schemas.microsoft.com/office/powerpoint/2010/main" val="3813284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2"/>
            <a:ext cx="9144000" cy="4089718"/>
          </a:xfrm>
        </p:spPr>
        <p:txBody>
          <a:bodyPr>
            <a:normAutofit/>
          </a:bodyPr>
          <a:lstStyle/>
          <a:p>
            <a:r>
              <a:rPr lang="en-US" b="1" dirty="0" smtClean="0">
                <a:effectLst>
                  <a:outerShdw blurRad="38100" dist="38100" dir="2700000" algn="tl">
                    <a:srgbClr val="000000">
                      <a:alpha val="43137"/>
                    </a:srgbClr>
                  </a:outerShdw>
                </a:effectLst>
              </a:rPr>
              <a:t>Project Topic :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Wedding Service Portal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(Web Application)</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sz="4400" b="1" dirty="0" smtClean="0">
                <a:effectLst>
                  <a:outerShdw blurRad="38100" dist="38100" dir="2700000" algn="tl">
                    <a:srgbClr val="000000">
                      <a:alpha val="43137"/>
                    </a:srgbClr>
                  </a:outerShdw>
                </a:effectLst>
              </a:rPr>
              <a:t>Team ID : 93</a:t>
            </a:r>
            <a:endParaRPr lang="en-US"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59709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188043" y="365761"/>
            <a:ext cx="6351373" cy="1097278"/>
          </a:xfrm>
        </p:spPr>
        <p:txBody>
          <a:bodyPr>
            <a:normAutofit fontScale="90000"/>
          </a:bodyPr>
          <a:lstStyle/>
          <a:p>
            <a:r>
              <a:rPr lang="en-US" sz="4400" b="1" dirty="0" smtClean="0">
                <a:effectLst>
                  <a:outerShdw blurRad="38100" dist="38100" dir="2700000" algn="tl">
                    <a:srgbClr val="000000">
                      <a:alpha val="43137"/>
                    </a:srgbClr>
                  </a:outerShdw>
                </a:effectLst>
              </a:rPr>
              <a:t>4. Other Non-functional Requirements</a:t>
            </a:r>
            <a:endParaRPr lang="en-US" sz="4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2248929"/>
            <a:ext cx="9144000" cy="3557511"/>
          </a:xfrm>
        </p:spPr>
        <p:txBody>
          <a:bodyPr numCol="1">
            <a:normAutofit/>
          </a:bodyPr>
          <a:lstStyle/>
          <a:p>
            <a:pPr algn="l"/>
            <a:r>
              <a:rPr lang="en-US" sz="3000" b="1" dirty="0" smtClean="0"/>
              <a:t>4.4 Business Rules:</a:t>
            </a:r>
          </a:p>
          <a:p>
            <a:pPr algn="l"/>
            <a:endParaRPr lang="en-US" sz="3000" b="1" dirty="0" smtClean="0"/>
          </a:p>
          <a:p>
            <a:pPr marL="457200" indent="-457200" algn="l">
              <a:buFont typeface="Wingdings" panose="05000000000000000000" pitchFamily="2" charset="2"/>
              <a:buChar char="ü"/>
            </a:pPr>
            <a:r>
              <a:rPr lang="en-US" sz="3000" dirty="0" smtClean="0"/>
              <a:t>Condition: a site visitor visits our site for the first time.</a:t>
            </a:r>
          </a:p>
          <a:p>
            <a:pPr marL="457200" indent="-457200" algn="l">
              <a:buFont typeface="Wingdings" panose="05000000000000000000" pitchFamily="2" charset="2"/>
              <a:buChar char="ü"/>
            </a:pPr>
            <a:r>
              <a:rPr lang="en-US" sz="3000" dirty="0" smtClean="0"/>
              <a:t>Action: add a cookie to the site visitor’s computer and display a welcome message.</a:t>
            </a:r>
          </a:p>
        </p:txBody>
      </p:sp>
    </p:spTree>
    <p:extLst>
      <p:ext uri="{BB962C8B-B14F-4D97-AF65-F5344CB8AC3E}">
        <p14:creationId xmlns:p14="http://schemas.microsoft.com/office/powerpoint/2010/main" val="2273980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
        <p:nvSpPr>
          <p:cNvPr id="2" name="Title 1"/>
          <p:cNvSpPr>
            <a:spLocks noGrp="1"/>
          </p:cNvSpPr>
          <p:nvPr>
            <p:ph type="title"/>
          </p:nvPr>
        </p:nvSpPr>
        <p:spPr>
          <a:xfrm>
            <a:off x="838200" y="4547287"/>
            <a:ext cx="10515600" cy="1050324"/>
          </a:xfrm>
        </p:spPr>
        <p:txBody>
          <a:bodyPr/>
          <a:lstStyle/>
          <a:p>
            <a:pPr algn="ctr"/>
            <a:r>
              <a:rPr lang="en-US" dirty="0" smtClean="0"/>
              <a:t>Any Question?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6389" y="1014413"/>
            <a:ext cx="4979774" cy="3681156"/>
          </a:xfrm>
          <a:prstGeom prst="rect">
            <a:avLst/>
          </a:prstGeom>
        </p:spPr>
      </p:pic>
    </p:spTree>
    <p:extLst>
      <p:ext uri="{BB962C8B-B14F-4D97-AF65-F5344CB8AC3E}">
        <p14:creationId xmlns:p14="http://schemas.microsoft.com/office/powerpoint/2010/main" val="414969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title"/>
          </p:nvPr>
        </p:nvSpPr>
        <p:spPr>
          <a:xfrm>
            <a:off x="838200" y="777240"/>
            <a:ext cx="10515600" cy="1668780"/>
          </a:xfrm>
        </p:spPr>
        <p:txBody>
          <a:bodyPr/>
          <a:lstStyle/>
          <a:p>
            <a:pPr algn="ctr"/>
            <a:r>
              <a:rPr lang="en-US" b="1" dirty="0">
                <a:effectLst>
                  <a:outerShdw blurRad="38100" dist="38100" dir="2700000" algn="tl">
                    <a:srgbClr val="000000">
                      <a:alpha val="43137"/>
                    </a:srgbClr>
                  </a:outerShdw>
                </a:effectLst>
              </a:rPr>
              <a:t>Team members:</a:t>
            </a:r>
            <a:endParaRPr lang="en-US" dirty="0"/>
          </a:p>
        </p:txBody>
      </p:sp>
      <p:sp>
        <p:nvSpPr>
          <p:cNvPr id="3" name="Content Placeholder 2"/>
          <p:cNvSpPr>
            <a:spLocks noGrp="1"/>
          </p:cNvSpPr>
          <p:nvPr>
            <p:ph idx="1"/>
          </p:nvPr>
        </p:nvSpPr>
        <p:spPr>
          <a:xfrm>
            <a:off x="2794391" y="2446020"/>
            <a:ext cx="7838775" cy="2570117"/>
          </a:xfrm>
        </p:spPr>
        <p:txBody>
          <a:bodyPr/>
          <a:lstStyle/>
          <a:p>
            <a:pPr marL="0" indent="0">
              <a:buNone/>
            </a:pPr>
            <a:r>
              <a:rPr lang="en-US" b="1" dirty="0"/>
              <a:t>1. </a:t>
            </a:r>
            <a:r>
              <a:rPr lang="en-US" b="1" dirty="0" err="1"/>
              <a:t>Samanta</a:t>
            </a:r>
            <a:r>
              <a:rPr lang="en-US" b="1" dirty="0"/>
              <a:t> Afrin </a:t>
            </a:r>
            <a:r>
              <a:rPr lang="en-US" b="1" dirty="0" smtClean="0"/>
              <a:t>		</a:t>
            </a:r>
            <a:r>
              <a:rPr lang="en-US" b="1" dirty="0" smtClean="0"/>
              <a:t>           - </a:t>
            </a:r>
            <a:r>
              <a:rPr lang="en-US" b="1" dirty="0"/>
              <a:t>1512258042 </a:t>
            </a:r>
            <a:br>
              <a:rPr lang="en-US" b="1" dirty="0"/>
            </a:br>
            <a:r>
              <a:rPr lang="en-US" b="1" dirty="0"/>
              <a:t>2. Md. </a:t>
            </a:r>
            <a:r>
              <a:rPr lang="en-US" b="1" dirty="0" err="1"/>
              <a:t>Hafizur</a:t>
            </a:r>
            <a:r>
              <a:rPr lang="en-US" b="1" dirty="0"/>
              <a:t> Rahman </a:t>
            </a:r>
            <a:r>
              <a:rPr lang="en-US" b="1" dirty="0" smtClean="0"/>
              <a:t>	</a:t>
            </a:r>
            <a:r>
              <a:rPr lang="en-US" b="1" dirty="0" smtClean="0"/>
              <a:t>           - </a:t>
            </a:r>
            <a:r>
              <a:rPr lang="en-US" b="1" dirty="0"/>
              <a:t>1512027042 </a:t>
            </a:r>
            <a:br>
              <a:rPr lang="en-US" b="1" dirty="0"/>
            </a:br>
            <a:r>
              <a:rPr lang="en-US" b="1" dirty="0"/>
              <a:t>3. </a:t>
            </a:r>
            <a:r>
              <a:rPr lang="en-US" b="1" dirty="0" smtClean="0"/>
              <a:t>Md. </a:t>
            </a:r>
            <a:r>
              <a:rPr lang="en-US" b="1" dirty="0" err="1" smtClean="0"/>
              <a:t>Saddat</a:t>
            </a:r>
            <a:r>
              <a:rPr lang="en-US" b="1" dirty="0" smtClean="0"/>
              <a:t> </a:t>
            </a:r>
            <a:r>
              <a:rPr lang="en-US" b="1" dirty="0"/>
              <a:t>Hasan </a:t>
            </a:r>
            <a:r>
              <a:rPr lang="en-US" b="1" dirty="0" err="1"/>
              <a:t>Badhan</a:t>
            </a:r>
            <a:r>
              <a:rPr lang="en-US" b="1" dirty="0"/>
              <a:t> </a:t>
            </a:r>
            <a:r>
              <a:rPr lang="en-US" b="1" dirty="0" smtClean="0"/>
              <a:t>	- </a:t>
            </a:r>
            <a:r>
              <a:rPr lang="en-US" b="1" dirty="0"/>
              <a:t>1511869042 </a:t>
            </a:r>
            <a:br>
              <a:rPr lang="en-US" b="1" dirty="0"/>
            </a:br>
            <a:r>
              <a:rPr lang="en-US" b="1" dirty="0"/>
              <a:t>4. </a:t>
            </a:r>
            <a:r>
              <a:rPr lang="en-US" b="1" dirty="0" err="1"/>
              <a:t>Nahid</a:t>
            </a:r>
            <a:r>
              <a:rPr lang="en-US" b="1" dirty="0"/>
              <a:t> </a:t>
            </a:r>
            <a:r>
              <a:rPr lang="en-US" b="1" dirty="0" err="1"/>
              <a:t>Babu</a:t>
            </a:r>
            <a:r>
              <a:rPr lang="en-US" b="1" dirty="0"/>
              <a:t> </a:t>
            </a:r>
            <a:r>
              <a:rPr lang="en-US" b="1" dirty="0" smtClean="0"/>
              <a:t>		</a:t>
            </a:r>
            <a:r>
              <a:rPr lang="en-US" b="1" dirty="0" smtClean="0"/>
              <a:t>           - </a:t>
            </a:r>
            <a:r>
              <a:rPr lang="en-US" b="1" dirty="0"/>
              <a:t>1511874042 </a:t>
            </a:r>
            <a:br>
              <a:rPr lang="en-US" b="1" dirty="0"/>
            </a:br>
            <a:r>
              <a:rPr lang="en-US" b="1" dirty="0"/>
              <a:t>5. Eshan </a:t>
            </a:r>
            <a:r>
              <a:rPr lang="en-US" b="1" dirty="0" err="1"/>
              <a:t>Barua</a:t>
            </a:r>
            <a:r>
              <a:rPr lang="en-US" b="1" dirty="0"/>
              <a:t> </a:t>
            </a:r>
            <a:r>
              <a:rPr lang="en-US" b="1" dirty="0" smtClean="0"/>
              <a:t>		</a:t>
            </a:r>
            <a:r>
              <a:rPr lang="en-US" b="1" dirty="0" smtClean="0"/>
              <a:t>           - </a:t>
            </a:r>
            <a:r>
              <a:rPr lang="en-US" b="1" dirty="0"/>
              <a:t>1512058042</a:t>
            </a:r>
            <a:endParaRPr lang="en-US" dirty="0"/>
          </a:p>
        </p:txBody>
      </p:sp>
    </p:spTree>
    <p:extLst>
      <p:ext uri="{BB962C8B-B14F-4D97-AF65-F5344CB8AC3E}">
        <p14:creationId xmlns:p14="http://schemas.microsoft.com/office/powerpoint/2010/main" val="21476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pPr algn="ctr"/>
            <a:r>
              <a:rPr lang="en-US" b="1" dirty="0" smtClean="0"/>
              <a:t>Contents:</a:t>
            </a:r>
            <a:endParaRPr lang="en-US" b="1" dirty="0"/>
          </a:p>
        </p:txBody>
      </p:sp>
      <p:sp>
        <p:nvSpPr>
          <p:cNvPr id="3" name="Content Placeholder 2"/>
          <p:cNvSpPr>
            <a:spLocks noGrp="1"/>
          </p:cNvSpPr>
          <p:nvPr>
            <p:ph idx="1"/>
          </p:nvPr>
        </p:nvSpPr>
        <p:spPr>
          <a:xfrm>
            <a:off x="838200" y="1348740"/>
            <a:ext cx="10515600" cy="4446579"/>
          </a:xfrm>
        </p:spPr>
        <p:txBody>
          <a:bodyPr>
            <a:normAutofit fontScale="70000" lnSpcReduction="20000"/>
          </a:bodyPr>
          <a:lstStyle/>
          <a:p>
            <a:pPr marL="514350" indent="-514350" algn="ctr">
              <a:buFont typeface="+mj-lt"/>
              <a:buAutoNum type="arabicPeriod"/>
            </a:pPr>
            <a:r>
              <a:rPr lang="en-US" dirty="0" smtClean="0"/>
              <a:t>Introduction</a:t>
            </a:r>
          </a:p>
          <a:p>
            <a:pPr marL="514350" indent="-514350" algn="ctr">
              <a:buFont typeface="+mj-lt"/>
              <a:buAutoNum type="arabicPeriod"/>
            </a:pPr>
            <a:r>
              <a:rPr lang="en-US" dirty="0" smtClean="0"/>
              <a:t>Overall Description</a:t>
            </a:r>
          </a:p>
          <a:p>
            <a:pPr marL="0" indent="0" algn="ctr">
              <a:buNone/>
            </a:pPr>
            <a:r>
              <a:rPr lang="en-US" dirty="0"/>
              <a:t> </a:t>
            </a:r>
            <a:r>
              <a:rPr lang="en-US" dirty="0" smtClean="0"/>
              <a:t>     2.1  User role &amp; characteristics</a:t>
            </a:r>
          </a:p>
          <a:p>
            <a:pPr marL="0" indent="0" algn="ctr">
              <a:buNone/>
            </a:pPr>
            <a:r>
              <a:rPr lang="en-US" dirty="0" smtClean="0"/>
              <a:t>      2.2   Server operating system</a:t>
            </a:r>
          </a:p>
          <a:p>
            <a:pPr marL="0" indent="0" algn="ctr">
              <a:buNone/>
            </a:pPr>
            <a:r>
              <a:rPr lang="en-US" dirty="0" smtClean="0"/>
              <a:t>3.      Functional requirements &amp; features</a:t>
            </a:r>
          </a:p>
          <a:p>
            <a:pPr marL="0" indent="0" algn="ctr">
              <a:buNone/>
            </a:pPr>
            <a:r>
              <a:rPr lang="en-US" dirty="0" smtClean="0"/>
              <a:t>      3.1 Title </a:t>
            </a:r>
          </a:p>
          <a:p>
            <a:pPr marL="0" indent="0" algn="ctr">
              <a:buNone/>
            </a:pPr>
            <a:r>
              <a:rPr lang="en-US" dirty="0" smtClean="0"/>
              <a:t>      3.2 Detailed Steps</a:t>
            </a:r>
          </a:p>
          <a:p>
            <a:pPr marL="0" indent="0" algn="ctr">
              <a:buNone/>
            </a:pPr>
            <a:r>
              <a:rPr lang="en-US" dirty="0" smtClean="0"/>
              <a:t>      3.3 Priority</a:t>
            </a:r>
            <a:endParaRPr lang="en-US" dirty="0"/>
          </a:p>
          <a:p>
            <a:pPr marL="514350" indent="-514350" algn="ctr">
              <a:buAutoNum type="arabicPeriod" startAt="4"/>
            </a:pPr>
            <a:r>
              <a:rPr lang="en-US" dirty="0" smtClean="0"/>
              <a:t>Non – functional requirements</a:t>
            </a:r>
          </a:p>
          <a:p>
            <a:pPr marL="0" indent="0" algn="ctr">
              <a:buNone/>
            </a:pPr>
            <a:r>
              <a:rPr lang="en-US" dirty="0" smtClean="0"/>
              <a:t>      4.1  Performance requirements</a:t>
            </a:r>
          </a:p>
          <a:p>
            <a:pPr marL="0" indent="0" algn="ctr">
              <a:buNone/>
            </a:pPr>
            <a:r>
              <a:rPr lang="en-US" dirty="0"/>
              <a:t> </a:t>
            </a:r>
            <a:r>
              <a:rPr lang="en-US" dirty="0" smtClean="0"/>
              <a:t>     4.2 Safety &amp; Security Requirements</a:t>
            </a:r>
          </a:p>
          <a:p>
            <a:pPr marL="0" indent="0" algn="ctr">
              <a:buNone/>
            </a:pPr>
            <a:r>
              <a:rPr lang="en-US" dirty="0"/>
              <a:t> </a:t>
            </a:r>
            <a:r>
              <a:rPr lang="en-US" dirty="0" smtClean="0"/>
              <a:t>     4.3 Software quality attributes</a:t>
            </a:r>
          </a:p>
          <a:p>
            <a:pPr marL="0" indent="0" algn="ctr">
              <a:buNone/>
            </a:pPr>
            <a:r>
              <a:rPr lang="en-US" dirty="0"/>
              <a:t> </a:t>
            </a:r>
            <a:r>
              <a:rPr lang="en-US" dirty="0" smtClean="0"/>
              <a:t>     4.4 Business Rules</a:t>
            </a:r>
          </a:p>
          <a:p>
            <a:pPr marL="514350" indent="-514350">
              <a:buAutoNum type="arabicPeriod" startAt="3"/>
            </a:pPr>
            <a:endParaRPr lang="en-US" dirty="0" smtClean="0"/>
          </a:p>
          <a:p>
            <a:pPr marL="514350" indent="-514350">
              <a:buAutoNum type="arabicPeriod"/>
            </a:pPr>
            <a:endParaRPr lang="en-US" dirty="0"/>
          </a:p>
        </p:txBody>
      </p:sp>
    </p:spTree>
    <p:extLst>
      <p:ext uri="{BB962C8B-B14F-4D97-AF65-F5344CB8AC3E}">
        <p14:creationId xmlns:p14="http://schemas.microsoft.com/office/powerpoint/2010/main" val="1910687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631577" y="1431645"/>
            <a:ext cx="9144000" cy="1029166"/>
          </a:xfrm>
        </p:spPr>
        <p:txBody>
          <a:bodyPr>
            <a:normAutofit fontScale="90000"/>
          </a:bodyPr>
          <a:lstStyle/>
          <a:p>
            <a:r>
              <a:rPr lang="en-US" sz="4400" b="1" dirty="0" smtClean="0">
                <a:effectLst>
                  <a:outerShdw blurRad="38100" dist="38100" dir="2700000" algn="tl">
                    <a:srgbClr val="000000">
                      <a:alpha val="43137"/>
                    </a:srgbClr>
                  </a:outerShdw>
                </a:effectLst>
              </a:rPr>
              <a:t>1.Introduction :</a:t>
            </a:r>
            <a:r>
              <a:rPr lang="en-US" sz="4400" b="1" dirty="0" smtClean="0">
                <a:solidFill>
                  <a:schemeClr val="bg1"/>
                </a:solidFill>
                <a:effectLst>
                  <a:outerShdw blurRad="38100" dist="38100" dir="2700000" algn="tl">
                    <a:srgbClr val="000000">
                      <a:alpha val="43137"/>
                    </a:srgbClr>
                  </a:outerShdw>
                </a:effectLst>
              </a:rPr>
              <a:t/>
            </a:r>
            <a:br>
              <a:rPr lang="en-US" sz="4400" b="1" dirty="0" smtClean="0">
                <a:solidFill>
                  <a:schemeClr val="bg1"/>
                </a:solidFill>
                <a:effectLst>
                  <a:outerShdw blurRad="38100" dist="38100" dir="2700000" algn="tl">
                    <a:srgbClr val="000000">
                      <a:alpha val="43137"/>
                    </a:srgbClr>
                  </a:outerShdw>
                </a:effectLst>
              </a:rPr>
            </a:br>
            <a:r>
              <a:rPr lang="en-US" sz="4400" b="1" dirty="0" smtClean="0">
                <a:solidFill>
                  <a:schemeClr val="bg1"/>
                </a:solidFill>
                <a:effectLst>
                  <a:outerShdw blurRad="38100" dist="38100" dir="2700000" algn="tl">
                    <a:srgbClr val="000000">
                      <a:alpha val="43137"/>
                    </a:srgbClr>
                  </a:outerShdw>
                </a:effectLst>
              </a:rPr>
              <a:t/>
            </a:r>
            <a:br>
              <a:rPr lang="en-US" sz="4400" b="1" dirty="0" smtClean="0">
                <a:solidFill>
                  <a:schemeClr val="bg1"/>
                </a:solidFill>
                <a:effectLst>
                  <a:outerShdw blurRad="38100" dist="38100" dir="2700000" algn="tl">
                    <a:srgbClr val="000000">
                      <a:alpha val="43137"/>
                    </a:srgbClr>
                  </a:outerShdw>
                </a:effectLst>
              </a:rPr>
            </a:br>
            <a:endParaRPr lang="en-US" sz="4400" b="1" dirty="0">
              <a:solidFill>
                <a:schemeClr val="bg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2199503"/>
            <a:ext cx="9144000" cy="4028301"/>
          </a:xfrm>
        </p:spPr>
        <p:txBody>
          <a:bodyPr>
            <a:normAutofit/>
          </a:bodyPr>
          <a:lstStyle/>
          <a:p>
            <a:r>
              <a:rPr lang="en-US" sz="2800" dirty="0" smtClean="0"/>
              <a:t>Wedding Service Portal is a web based Application where people get total solution of a wedding. People who are getting married they can create a profile here and by hiring people they are able to get different services for their marriage. Service providers are also able to create a profile to interact their customers or to get works by showing their previous experiences. This web application can reduce the working pressure of a wedding family.</a:t>
            </a:r>
            <a:endParaRPr lang="en-US" sz="2800" dirty="0"/>
          </a:p>
        </p:txBody>
      </p:sp>
    </p:spTree>
    <p:extLst>
      <p:ext uri="{BB962C8B-B14F-4D97-AF65-F5344CB8AC3E}">
        <p14:creationId xmlns:p14="http://schemas.microsoft.com/office/powerpoint/2010/main" val="114269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631577" y="1431645"/>
            <a:ext cx="9144000" cy="1029166"/>
          </a:xfrm>
        </p:spPr>
        <p:txBody>
          <a:bodyPr>
            <a:normAutofit fontScale="90000"/>
          </a:bodyPr>
          <a:lstStyle/>
          <a:p>
            <a:r>
              <a:rPr lang="en-US" sz="4400" b="1" dirty="0">
                <a:effectLst>
                  <a:outerShdw blurRad="38100" dist="38100" dir="2700000" algn="tl">
                    <a:srgbClr val="000000">
                      <a:alpha val="43137"/>
                    </a:srgbClr>
                  </a:outerShdw>
                </a:effectLst>
              </a:rPr>
              <a:t>2</a:t>
            </a:r>
            <a:r>
              <a:rPr lang="en-US" sz="4400" b="1" dirty="0" smtClean="0">
                <a:effectLst>
                  <a:outerShdw blurRad="38100" dist="38100" dir="2700000" algn="tl">
                    <a:srgbClr val="000000">
                      <a:alpha val="43137"/>
                    </a:srgbClr>
                  </a:outerShdw>
                </a:effectLst>
              </a:rPr>
              <a:t>. Overall Description:</a:t>
            </a:r>
            <a:r>
              <a:rPr lang="en-US" sz="4400" b="1" dirty="0" smtClean="0">
                <a:solidFill>
                  <a:schemeClr val="bg1"/>
                </a:solidFill>
                <a:effectLst>
                  <a:outerShdw blurRad="38100" dist="38100" dir="2700000" algn="tl">
                    <a:srgbClr val="000000">
                      <a:alpha val="43137"/>
                    </a:srgbClr>
                  </a:outerShdw>
                </a:effectLst>
              </a:rPr>
              <a:t/>
            </a:r>
            <a:br>
              <a:rPr lang="en-US" sz="4400" b="1" dirty="0" smtClean="0">
                <a:solidFill>
                  <a:schemeClr val="bg1"/>
                </a:solidFill>
                <a:effectLst>
                  <a:outerShdw blurRad="38100" dist="38100" dir="2700000" algn="tl">
                    <a:srgbClr val="000000">
                      <a:alpha val="43137"/>
                    </a:srgbClr>
                  </a:outerShdw>
                </a:effectLst>
              </a:rPr>
            </a:br>
            <a:r>
              <a:rPr lang="en-US" sz="4400" b="1" dirty="0" smtClean="0">
                <a:solidFill>
                  <a:schemeClr val="bg1"/>
                </a:solidFill>
                <a:effectLst>
                  <a:outerShdw blurRad="38100" dist="38100" dir="2700000" algn="tl">
                    <a:srgbClr val="000000">
                      <a:alpha val="43137"/>
                    </a:srgbClr>
                  </a:outerShdw>
                </a:effectLst>
              </a:rPr>
              <a:t/>
            </a:r>
            <a:br>
              <a:rPr lang="en-US" sz="4400" b="1" dirty="0" smtClean="0">
                <a:solidFill>
                  <a:schemeClr val="bg1"/>
                </a:solidFill>
                <a:effectLst>
                  <a:outerShdw blurRad="38100" dist="38100" dir="2700000" algn="tl">
                    <a:srgbClr val="000000">
                      <a:alpha val="43137"/>
                    </a:srgbClr>
                  </a:outerShdw>
                </a:effectLst>
              </a:rPr>
            </a:br>
            <a:endParaRPr lang="en-US" sz="4400" b="1" dirty="0">
              <a:solidFill>
                <a:schemeClr val="bg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880022" y="2125980"/>
            <a:ext cx="4720281" cy="3175069"/>
          </a:xfrm>
        </p:spPr>
        <p:txBody>
          <a:bodyPr>
            <a:normAutofit fontScale="70000" lnSpcReduction="20000"/>
          </a:bodyPr>
          <a:lstStyle/>
          <a:p>
            <a:pPr algn="l"/>
            <a:r>
              <a:rPr lang="en-US" sz="3200" dirty="0" smtClean="0"/>
              <a:t> 2.1  User role &amp; characteristics</a:t>
            </a:r>
          </a:p>
          <a:p>
            <a:pPr algn="l"/>
            <a:r>
              <a:rPr lang="en-US" sz="2800" dirty="0" smtClean="0"/>
              <a:t>There are two types of user</a:t>
            </a:r>
          </a:p>
          <a:p>
            <a:pPr marL="514350" indent="-514350" algn="l">
              <a:buFont typeface="Wingdings" panose="05000000000000000000" pitchFamily="2" charset="2"/>
              <a:buChar char="ü"/>
            </a:pPr>
            <a:r>
              <a:rPr lang="en-US" sz="2800" dirty="0" smtClean="0"/>
              <a:t>Service Provider</a:t>
            </a:r>
          </a:p>
          <a:p>
            <a:pPr marL="514350" indent="-514350" algn="l">
              <a:buFont typeface="Wingdings" panose="05000000000000000000" pitchFamily="2" charset="2"/>
              <a:buChar char="ü"/>
            </a:pPr>
            <a:r>
              <a:rPr lang="en-US" sz="2800" dirty="0" smtClean="0"/>
              <a:t>Client</a:t>
            </a:r>
          </a:p>
          <a:p>
            <a:pPr algn="l"/>
            <a:endParaRPr lang="en-US" sz="2800" dirty="0" smtClean="0"/>
          </a:p>
          <a:p>
            <a:pPr algn="l"/>
            <a:r>
              <a:rPr lang="en-US" sz="3200" dirty="0" smtClean="0"/>
              <a:t> 2.2   Server operating system</a:t>
            </a:r>
          </a:p>
          <a:p>
            <a:pPr marL="457200" indent="-457200" algn="l">
              <a:buFont typeface="Wingdings" panose="05000000000000000000" pitchFamily="2" charset="2"/>
              <a:buChar char="ü"/>
            </a:pPr>
            <a:r>
              <a:rPr lang="en-US" sz="3200" dirty="0" smtClean="0"/>
              <a:t>Windows OS</a:t>
            </a:r>
          </a:p>
          <a:p>
            <a:pPr marL="457200" indent="-457200" algn="l">
              <a:buFont typeface="Wingdings" panose="05000000000000000000" pitchFamily="2" charset="2"/>
              <a:buChar char="ü"/>
            </a:pPr>
            <a:r>
              <a:rPr lang="en-US" sz="3200" dirty="0" smtClean="0"/>
              <a:t>Linux/Unix OS</a:t>
            </a:r>
          </a:p>
          <a:p>
            <a:pPr marL="457200" indent="-457200" algn="l">
              <a:buFont typeface="Wingdings" panose="05000000000000000000" pitchFamily="2" charset="2"/>
              <a:buChar char="ü"/>
            </a:pPr>
            <a:r>
              <a:rPr lang="en-US" sz="3200" dirty="0" smtClean="0"/>
              <a:t>Apple Mac OS</a:t>
            </a:r>
            <a:endParaRPr lang="en-US" sz="3200" dirty="0"/>
          </a:p>
        </p:txBody>
      </p:sp>
    </p:spTree>
    <p:extLst>
      <p:ext uri="{BB962C8B-B14F-4D97-AF65-F5344CB8AC3E}">
        <p14:creationId xmlns:p14="http://schemas.microsoft.com/office/powerpoint/2010/main" val="113451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150077" y="777241"/>
            <a:ext cx="8625500" cy="891539"/>
          </a:xfrm>
        </p:spPr>
        <p:txBody>
          <a:bodyPr>
            <a:normAutofit fontScale="90000"/>
          </a:bodyPr>
          <a:lstStyle/>
          <a:p>
            <a:r>
              <a:rPr lang="en-US" sz="4400" b="1" dirty="0" smtClean="0">
                <a:effectLst>
                  <a:outerShdw blurRad="38100" dist="38100" dir="2700000" algn="tl">
                    <a:srgbClr val="000000">
                      <a:alpha val="43137"/>
                    </a:srgbClr>
                  </a:outerShdw>
                </a:effectLst>
              </a:rPr>
              <a:t>3. Functional Requirements &amp; Features:</a:t>
            </a:r>
            <a:endParaRPr lang="en-US" sz="4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2446021"/>
            <a:ext cx="9144000" cy="3246119"/>
          </a:xfrm>
        </p:spPr>
        <p:txBody>
          <a:bodyPr numCol="2">
            <a:normAutofit fontScale="85000" lnSpcReduction="20000"/>
          </a:bodyPr>
          <a:lstStyle/>
          <a:p>
            <a:pPr algn="l"/>
            <a:r>
              <a:rPr lang="en-US" sz="2800" b="1" dirty="0" smtClean="0"/>
              <a:t>3.1: Title – Real Weddings &amp; Testimonial.</a:t>
            </a:r>
            <a:r>
              <a:rPr lang="en-US" sz="2800" b="1" dirty="0"/>
              <a:t> </a:t>
            </a:r>
            <a:endParaRPr lang="en-US" sz="2800" b="1" dirty="0" smtClean="0"/>
          </a:p>
          <a:p>
            <a:pPr algn="l"/>
            <a:endParaRPr lang="en-US" sz="2800" dirty="0" smtClean="0"/>
          </a:p>
          <a:p>
            <a:pPr algn="l"/>
            <a:r>
              <a:rPr lang="en-US" sz="2800" b="1" dirty="0" smtClean="0"/>
              <a:t>3</a:t>
            </a:r>
            <a:r>
              <a:rPr lang="bn-BD" sz="2800" b="1" dirty="0"/>
              <a:t>.</a:t>
            </a:r>
            <a:r>
              <a:rPr lang="en-US" sz="2800" b="1" dirty="0"/>
              <a:t>2</a:t>
            </a:r>
            <a:r>
              <a:rPr lang="bn-BD" sz="2800" b="1" dirty="0"/>
              <a:t>: </a:t>
            </a:r>
            <a:r>
              <a:rPr lang="en-US" sz="2800" b="1" dirty="0"/>
              <a:t>Detailed </a:t>
            </a:r>
            <a:r>
              <a:rPr lang="en-US" sz="2800" b="1" dirty="0" smtClean="0"/>
              <a:t>Steps:</a:t>
            </a:r>
          </a:p>
          <a:p>
            <a:pPr marL="342900" indent="-342900" algn="l">
              <a:buFont typeface="Wingdings" panose="05000000000000000000" pitchFamily="2" charset="2"/>
              <a:buChar char="ü"/>
            </a:pPr>
            <a:r>
              <a:rPr lang="en-US" dirty="0" smtClean="0"/>
              <a:t>Venue Selection</a:t>
            </a:r>
          </a:p>
          <a:p>
            <a:pPr marL="342900" indent="-342900" algn="l">
              <a:buFont typeface="Wingdings" panose="05000000000000000000" pitchFamily="2" charset="2"/>
              <a:buChar char="ü"/>
            </a:pPr>
            <a:r>
              <a:rPr lang="en-US" dirty="0" smtClean="0"/>
              <a:t>Decoration</a:t>
            </a:r>
          </a:p>
          <a:p>
            <a:pPr marL="342900" indent="-342900" algn="l">
              <a:buFont typeface="Wingdings" panose="05000000000000000000" pitchFamily="2" charset="2"/>
              <a:buChar char="ü"/>
            </a:pPr>
            <a:r>
              <a:rPr lang="en-US" dirty="0"/>
              <a:t>Catering &amp; </a:t>
            </a:r>
            <a:r>
              <a:rPr lang="en-US" dirty="0" smtClean="0"/>
              <a:t>foods</a:t>
            </a:r>
          </a:p>
          <a:p>
            <a:pPr marL="342900" indent="-342900" algn="l">
              <a:buFont typeface="Wingdings" panose="05000000000000000000" pitchFamily="2" charset="2"/>
              <a:buChar char="ü"/>
            </a:pPr>
            <a:r>
              <a:rPr lang="en-US" dirty="0" smtClean="0"/>
              <a:t>Costumes</a:t>
            </a:r>
            <a:r>
              <a:rPr lang="bn-BD" dirty="0" smtClean="0"/>
              <a:t> </a:t>
            </a:r>
            <a:endParaRPr lang="en-US" dirty="0" smtClean="0"/>
          </a:p>
          <a:p>
            <a:pPr marL="342900" indent="-342900" algn="l">
              <a:buFont typeface="Wingdings" panose="05000000000000000000" pitchFamily="2" charset="2"/>
              <a:buChar char="ü"/>
            </a:pPr>
            <a:r>
              <a:rPr lang="en-US" dirty="0" smtClean="0"/>
              <a:t>Car rent</a:t>
            </a:r>
          </a:p>
          <a:p>
            <a:pPr marL="342900" indent="-342900" algn="l">
              <a:buFont typeface="Wingdings" panose="05000000000000000000" pitchFamily="2" charset="2"/>
              <a:buChar char="ü"/>
            </a:pPr>
            <a:endParaRPr lang="en-US" dirty="0" smtClean="0"/>
          </a:p>
          <a:p>
            <a:pPr marL="342900" indent="-342900" algn="l">
              <a:buFont typeface="Wingdings" panose="05000000000000000000" pitchFamily="2" charset="2"/>
              <a:buChar char="ü"/>
            </a:pPr>
            <a:endParaRPr lang="en-US" dirty="0"/>
          </a:p>
          <a:p>
            <a:pPr marL="342900" indent="-342900" algn="l">
              <a:buFont typeface="Wingdings" panose="05000000000000000000" pitchFamily="2" charset="2"/>
              <a:buChar char="ü"/>
            </a:pPr>
            <a:endParaRPr lang="en-US" dirty="0" smtClean="0"/>
          </a:p>
          <a:p>
            <a:pPr marL="342900" indent="-342900" algn="l">
              <a:buFont typeface="Wingdings" panose="05000000000000000000" pitchFamily="2" charset="2"/>
              <a:buChar char="ü"/>
            </a:pPr>
            <a:endParaRPr lang="en-US" dirty="0"/>
          </a:p>
          <a:p>
            <a:pPr marL="342900" indent="-342900" algn="l">
              <a:buFont typeface="Wingdings" panose="05000000000000000000" pitchFamily="2" charset="2"/>
              <a:buChar char="ü"/>
            </a:pPr>
            <a:r>
              <a:rPr lang="en-US" dirty="0" smtClean="0"/>
              <a:t>Beauty Parlor</a:t>
            </a:r>
          </a:p>
          <a:p>
            <a:pPr marL="342900" indent="-342900" algn="l">
              <a:buFont typeface="Wingdings" panose="05000000000000000000" pitchFamily="2" charset="2"/>
              <a:buChar char="ü"/>
            </a:pPr>
            <a:r>
              <a:rPr lang="en-US" dirty="0" smtClean="0"/>
              <a:t>Photography </a:t>
            </a:r>
            <a:r>
              <a:rPr lang="en-US" dirty="0"/>
              <a:t>&amp; </a:t>
            </a:r>
            <a:r>
              <a:rPr lang="en-US" dirty="0" smtClean="0"/>
              <a:t>Cinematography</a:t>
            </a:r>
          </a:p>
          <a:p>
            <a:pPr marL="342900" indent="-342900" algn="l">
              <a:buFont typeface="Wingdings" panose="05000000000000000000" pitchFamily="2" charset="2"/>
              <a:buChar char="ü"/>
            </a:pPr>
            <a:r>
              <a:rPr lang="en-US" dirty="0" smtClean="0"/>
              <a:t>Photo Booth</a:t>
            </a:r>
          </a:p>
          <a:p>
            <a:pPr marL="342900" indent="-342900" algn="l">
              <a:buFont typeface="Wingdings" panose="05000000000000000000" pitchFamily="2" charset="2"/>
              <a:buChar char="ü"/>
            </a:pPr>
            <a:r>
              <a:rPr lang="en-US" dirty="0" smtClean="0"/>
              <a:t>DJ / Musician</a:t>
            </a:r>
          </a:p>
          <a:p>
            <a:pPr marL="342900" indent="-342900" algn="l">
              <a:buFont typeface="Wingdings" panose="05000000000000000000" pitchFamily="2" charset="2"/>
              <a:buChar char="ü"/>
            </a:pPr>
            <a:r>
              <a:rPr lang="en-US" dirty="0" smtClean="0"/>
              <a:t>Florist</a:t>
            </a:r>
            <a:endParaRPr lang="en-US" dirty="0"/>
          </a:p>
          <a:p>
            <a:endParaRPr lang="en-US" sz="1800" b="1" dirty="0">
              <a:solidFill>
                <a:schemeClr val="bg1"/>
              </a:solidFill>
            </a:endParaRPr>
          </a:p>
        </p:txBody>
      </p:sp>
    </p:spTree>
    <p:extLst>
      <p:ext uri="{BB962C8B-B14F-4D97-AF65-F5344CB8AC3E}">
        <p14:creationId xmlns:p14="http://schemas.microsoft.com/office/powerpoint/2010/main" val="108449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80269" y="365761"/>
            <a:ext cx="6660293" cy="1097278"/>
          </a:xfrm>
        </p:spPr>
        <p:txBody>
          <a:bodyPr>
            <a:normAutofit fontScale="90000"/>
          </a:bodyPr>
          <a:lstStyle/>
          <a:p>
            <a:r>
              <a:rPr lang="en-US" sz="4400" b="1" dirty="0" smtClean="0">
                <a:effectLst>
                  <a:outerShdw blurRad="38100" dist="38100" dir="2700000" algn="tl">
                    <a:srgbClr val="000000">
                      <a:alpha val="43137"/>
                    </a:srgbClr>
                  </a:outerShdw>
                </a:effectLst>
              </a:rPr>
              <a:t>3. Functional Requirements &amp; Features:</a:t>
            </a:r>
            <a:endParaRPr lang="en-US" sz="4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767016" y="2236573"/>
            <a:ext cx="8900984" cy="3150973"/>
          </a:xfrm>
        </p:spPr>
        <p:txBody>
          <a:bodyPr numCol="2">
            <a:normAutofit/>
          </a:bodyPr>
          <a:lstStyle/>
          <a:p>
            <a:pPr algn="l"/>
            <a:r>
              <a:rPr lang="en-US" sz="3000" b="1" dirty="0"/>
              <a:t>3</a:t>
            </a:r>
            <a:r>
              <a:rPr lang="bn-BD" sz="3000" b="1" dirty="0"/>
              <a:t>.</a:t>
            </a:r>
            <a:r>
              <a:rPr lang="en-US" sz="3000" b="1" dirty="0"/>
              <a:t>3 Priority</a:t>
            </a:r>
            <a:r>
              <a:rPr lang="bn-BD" sz="3000" b="1" dirty="0"/>
              <a:t>: </a:t>
            </a:r>
            <a:endParaRPr lang="en-US" sz="3000" b="1" dirty="0" smtClean="0"/>
          </a:p>
          <a:p>
            <a:pPr marL="342900" indent="-342900" algn="l">
              <a:buFont typeface="Wingdings" panose="05000000000000000000" pitchFamily="2" charset="2"/>
              <a:buChar char="ü"/>
            </a:pPr>
            <a:r>
              <a:rPr lang="en-US" dirty="0" smtClean="0"/>
              <a:t>Venue </a:t>
            </a:r>
            <a:r>
              <a:rPr lang="en-US" dirty="0"/>
              <a:t>Selection </a:t>
            </a:r>
            <a:r>
              <a:rPr lang="bn-BD" dirty="0"/>
              <a:t>– </a:t>
            </a:r>
            <a:r>
              <a:rPr lang="en-US" dirty="0"/>
              <a:t>High</a:t>
            </a:r>
          </a:p>
          <a:p>
            <a:pPr marL="342900" indent="-342900" algn="l">
              <a:buFont typeface="Wingdings" panose="05000000000000000000" pitchFamily="2" charset="2"/>
              <a:buChar char="ü"/>
            </a:pPr>
            <a:r>
              <a:rPr lang="en-US" dirty="0" smtClean="0"/>
              <a:t>Decoration </a:t>
            </a:r>
            <a:r>
              <a:rPr lang="bn-BD" dirty="0"/>
              <a:t>– </a:t>
            </a:r>
            <a:r>
              <a:rPr lang="en-US" dirty="0"/>
              <a:t>High</a:t>
            </a:r>
          </a:p>
          <a:p>
            <a:pPr marL="342900" indent="-342900" algn="l">
              <a:buFont typeface="Wingdings" panose="05000000000000000000" pitchFamily="2" charset="2"/>
              <a:buChar char="ü"/>
            </a:pPr>
            <a:r>
              <a:rPr lang="en-US" dirty="0" smtClean="0"/>
              <a:t>Catering </a:t>
            </a:r>
            <a:r>
              <a:rPr lang="en-US" dirty="0"/>
              <a:t>&amp; foods </a:t>
            </a:r>
            <a:r>
              <a:rPr lang="bn-BD" dirty="0"/>
              <a:t>– </a:t>
            </a:r>
            <a:r>
              <a:rPr lang="en-US" dirty="0"/>
              <a:t>High</a:t>
            </a:r>
          </a:p>
          <a:p>
            <a:pPr marL="342900" indent="-342900" algn="l">
              <a:buFont typeface="Wingdings" panose="05000000000000000000" pitchFamily="2" charset="2"/>
              <a:buChar char="ü"/>
            </a:pPr>
            <a:r>
              <a:rPr lang="en-US" dirty="0" smtClean="0"/>
              <a:t>Costumes </a:t>
            </a:r>
            <a:r>
              <a:rPr lang="bn-BD" dirty="0"/>
              <a:t>– </a:t>
            </a:r>
            <a:r>
              <a:rPr lang="en-US" dirty="0"/>
              <a:t>Low</a:t>
            </a:r>
          </a:p>
          <a:p>
            <a:pPr marL="342900" indent="-342900" algn="l">
              <a:buFont typeface="Wingdings" panose="05000000000000000000" pitchFamily="2" charset="2"/>
              <a:buChar char="ü"/>
            </a:pPr>
            <a:r>
              <a:rPr lang="en-US" dirty="0" smtClean="0"/>
              <a:t>Car </a:t>
            </a:r>
            <a:r>
              <a:rPr lang="en-US" dirty="0"/>
              <a:t>Rent </a:t>
            </a:r>
            <a:r>
              <a:rPr lang="bn-BD" dirty="0"/>
              <a:t>– </a:t>
            </a:r>
            <a:r>
              <a:rPr lang="en-US" dirty="0"/>
              <a:t>Medium</a:t>
            </a:r>
          </a:p>
          <a:p>
            <a:pPr marL="342900" indent="-342900" algn="l">
              <a:buFont typeface="Wingdings" panose="05000000000000000000" pitchFamily="2" charset="2"/>
              <a:buChar char="ü"/>
            </a:pPr>
            <a:endParaRPr lang="en-US" dirty="0" smtClean="0"/>
          </a:p>
          <a:p>
            <a:pPr marL="342900" indent="-342900" algn="l">
              <a:buFont typeface="Wingdings" panose="05000000000000000000" pitchFamily="2" charset="2"/>
              <a:buChar char="ü"/>
            </a:pPr>
            <a:r>
              <a:rPr lang="en-US" dirty="0" smtClean="0"/>
              <a:t>Beauty </a:t>
            </a:r>
            <a:r>
              <a:rPr lang="en-US" dirty="0"/>
              <a:t>Parlor </a:t>
            </a:r>
            <a:r>
              <a:rPr lang="bn-BD" dirty="0"/>
              <a:t>– </a:t>
            </a:r>
            <a:r>
              <a:rPr lang="en-US" dirty="0" smtClean="0"/>
              <a:t>Medium</a:t>
            </a:r>
          </a:p>
          <a:p>
            <a:pPr marL="342900" indent="-342900" algn="l">
              <a:buFont typeface="Wingdings" panose="05000000000000000000" pitchFamily="2" charset="2"/>
              <a:buChar char="ü"/>
            </a:pPr>
            <a:r>
              <a:rPr lang="en-US" dirty="0" smtClean="0"/>
              <a:t>Photography </a:t>
            </a:r>
            <a:r>
              <a:rPr lang="en-US" dirty="0"/>
              <a:t>&amp; Cinematography </a:t>
            </a:r>
            <a:r>
              <a:rPr lang="bn-BD" dirty="0"/>
              <a:t>– </a:t>
            </a:r>
            <a:r>
              <a:rPr lang="en-US" dirty="0"/>
              <a:t>High</a:t>
            </a:r>
          </a:p>
          <a:p>
            <a:pPr marL="342900" indent="-342900" algn="l">
              <a:buFont typeface="Wingdings" panose="05000000000000000000" pitchFamily="2" charset="2"/>
              <a:buChar char="ü"/>
            </a:pPr>
            <a:r>
              <a:rPr lang="en-US" dirty="0" smtClean="0"/>
              <a:t>Photo </a:t>
            </a:r>
            <a:r>
              <a:rPr lang="en-US" dirty="0"/>
              <a:t>Booth </a:t>
            </a:r>
            <a:r>
              <a:rPr lang="bn-BD" dirty="0"/>
              <a:t>– </a:t>
            </a:r>
            <a:r>
              <a:rPr lang="en-US" dirty="0"/>
              <a:t>Medium</a:t>
            </a:r>
          </a:p>
          <a:p>
            <a:pPr marL="342900" indent="-342900" algn="l">
              <a:buFont typeface="Wingdings" panose="05000000000000000000" pitchFamily="2" charset="2"/>
              <a:buChar char="ü"/>
            </a:pPr>
            <a:r>
              <a:rPr lang="en-US" dirty="0" smtClean="0"/>
              <a:t>Musician </a:t>
            </a:r>
            <a:r>
              <a:rPr lang="bn-BD" dirty="0"/>
              <a:t>– </a:t>
            </a:r>
            <a:r>
              <a:rPr lang="en-US" dirty="0"/>
              <a:t>High</a:t>
            </a:r>
          </a:p>
          <a:p>
            <a:pPr marL="342900" indent="-342900" algn="l">
              <a:buFont typeface="Wingdings" panose="05000000000000000000" pitchFamily="2" charset="2"/>
              <a:buChar char="ü"/>
            </a:pPr>
            <a:r>
              <a:rPr lang="en-US" dirty="0" smtClean="0"/>
              <a:t>Florist </a:t>
            </a:r>
            <a:r>
              <a:rPr lang="bn-BD" dirty="0"/>
              <a:t>- </a:t>
            </a:r>
            <a:r>
              <a:rPr lang="en-US" dirty="0"/>
              <a:t>Medium</a:t>
            </a:r>
            <a:endParaRPr lang="en-US" sz="1800" b="1" dirty="0"/>
          </a:p>
        </p:txBody>
      </p:sp>
    </p:spTree>
    <p:extLst>
      <p:ext uri="{BB962C8B-B14F-4D97-AF65-F5344CB8AC3E}">
        <p14:creationId xmlns:p14="http://schemas.microsoft.com/office/powerpoint/2010/main" val="310025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608172" y="872388"/>
            <a:ext cx="5189838" cy="1097278"/>
          </a:xfrm>
        </p:spPr>
        <p:txBody>
          <a:bodyPr>
            <a:normAutofit fontScale="90000"/>
          </a:bodyPr>
          <a:lstStyle/>
          <a:p>
            <a:r>
              <a:rPr lang="en-US" sz="4400" b="1" dirty="0" smtClean="0">
                <a:effectLst>
                  <a:outerShdw blurRad="38100" dist="38100" dir="2700000" algn="tl">
                    <a:srgbClr val="000000">
                      <a:alpha val="43137"/>
                    </a:srgbClr>
                  </a:outerShdw>
                </a:effectLst>
              </a:rPr>
              <a:t>4. Other Non-functional Requirements</a:t>
            </a:r>
            <a:endParaRPr lang="en-US" sz="4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2236573"/>
            <a:ext cx="9144000" cy="2879124"/>
          </a:xfrm>
        </p:spPr>
        <p:txBody>
          <a:bodyPr numCol="1">
            <a:normAutofit fontScale="70000" lnSpcReduction="20000"/>
          </a:bodyPr>
          <a:lstStyle/>
          <a:p>
            <a:pPr algn="l"/>
            <a:r>
              <a:rPr lang="en-US" sz="3000" b="1" dirty="0" smtClean="0"/>
              <a:t>4.1 Performance Requirements</a:t>
            </a:r>
          </a:p>
          <a:p>
            <a:pPr algn="l"/>
            <a:r>
              <a:rPr lang="en-US" sz="3000" dirty="0" smtClean="0"/>
              <a:t>Since this software is going to web – based, it does require a powerful server machine with high band internet access. </a:t>
            </a:r>
          </a:p>
          <a:p>
            <a:pPr algn="l"/>
            <a:endParaRPr lang="en-US" sz="3000" dirty="0"/>
          </a:p>
          <a:p>
            <a:pPr algn="l"/>
            <a:r>
              <a:rPr lang="en-US" sz="3000" b="1" dirty="0" smtClean="0"/>
              <a:t>4.2 Safety &amp; Security Requirements</a:t>
            </a:r>
          </a:p>
          <a:p>
            <a:pPr algn="l"/>
            <a:r>
              <a:rPr lang="en-US" sz="3000" dirty="0" smtClean="0"/>
              <a:t>We have sign up and login options so, user should only access to his own workspace and should not access to any other workspace with the programs they run on the cloud. Also rights of the user should be restricted so that user can not harm to system by the programs they run or by the commands they run on terminal.</a:t>
            </a:r>
          </a:p>
          <a:p>
            <a:pPr algn="l"/>
            <a:endParaRPr lang="en-US" sz="3000" dirty="0">
              <a:solidFill>
                <a:schemeClr val="bg1"/>
              </a:solidFill>
            </a:endParaRPr>
          </a:p>
        </p:txBody>
      </p:sp>
    </p:spTree>
    <p:extLst>
      <p:ext uri="{BB962C8B-B14F-4D97-AF65-F5344CB8AC3E}">
        <p14:creationId xmlns:p14="http://schemas.microsoft.com/office/powerpoint/2010/main" val="62887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323967" y="365761"/>
            <a:ext cx="5918887" cy="1097278"/>
          </a:xfrm>
        </p:spPr>
        <p:txBody>
          <a:bodyPr>
            <a:normAutofit fontScale="90000"/>
          </a:bodyPr>
          <a:lstStyle/>
          <a:p>
            <a:r>
              <a:rPr lang="en-US" sz="4400" b="1" dirty="0" smtClean="0">
                <a:effectLst>
                  <a:outerShdw blurRad="38100" dist="38100" dir="2700000" algn="tl">
                    <a:srgbClr val="000000">
                      <a:alpha val="43137"/>
                    </a:srgbClr>
                  </a:outerShdw>
                </a:effectLst>
              </a:rPr>
              <a:t>4. Other Non-functional Requirements</a:t>
            </a:r>
            <a:endParaRPr lang="en-US" sz="4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892378" y="2335427"/>
            <a:ext cx="5350476" cy="2743200"/>
          </a:xfrm>
        </p:spPr>
        <p:txBody>
          <a:bodyPr numCol="1">
            <a:normAutofit fontScale="55000" lnSpcReduction="20000"/>
          </a:bodyPr>
          <a:lstStyle/>
          <a:p>
            <a:pPr algn="l"/>
            <a:r>
              <a:rPr lang="en-US" sz="3000" b="1" dirty="0" smtClean="0"/>
              <a:t>4.3 Software Quality Attributes</a:t>
            </a:r>
          </a:p>
          <a:p>
            <a:endParaRPr lang="en-US" sz="3000" b="1" dirty="0" smtClean="0"/>
          </a:p>
          <a:p>
            <a:pPr marL="457200" indent="-457200" algn="l">
              <a:buFont typeface="Wingdings" panose="05000000000000000000" pitchFamily="2" charset="2"/>
              <a:buChar char="ü"/>
            </a:pPr>
            <a:r>
              <a:rPr lang="en-US" sz="3000" dirty="0" smtClean="0"/>
              <a:t>Compatibility</a:t>
            </a:r>
          </a:p>
          <a:p>
            <a:pPr marL="457200" indent="-457200" algn="l">
              <a:buFont typeface="Wingdings" panose="05000000000000000000" pitchFamily="2" charset="2"/>
              <a:buChar char="ü"/>
            </a:pPr>
            <a:r>
              <a:rPr lang="en-US" sz="3000" dirty="0" smtClean="0"/>
              <a:t>Portability</a:t>
            </a:r>
          </a:p>
          <a:p>
            <a:pPr marL="457200" indent="-457200" algn="l">
              <a:buFont typeface="Wingdings" panose="05000000000000000000" pitchFamily="2" charset="2"/>
              <a:buChar char="ü"/>
            </a:pPr>
            <a:r>
              <a:rPr lang="en-US" sz="3000" dirty="0" smtClean="0"/>
              <a:t>Responsiveness</a:t>
            </a:r>
          </a:p>
          <a:p>
            <a:pPr marL="457200" indent="-457200" algn="l">
              <a:buFont typeface="Wingdings" panose="05000000000000000000" pitchFamily="2" charset="2"/>
              <a:buChar char="ü"/>
            </a:pPr>
            <a:r>
              <a:rPr lang="en-US" sz="3000" dirty="0" smtClean="0"/>
              <a:t>Availability</a:t>
            </a:r>
          </a:p>
          <a:p>
            <a:pPr marL="457200" indent="-457200" algn="l">
              <a:buFont typeface="Wingdings" panose="05000000000000000000" pitchFamily="2" charset="2"/>
              <a:buChar char="ü"/>
            </a:pPr>
            <a:r>
              <a:rPr lang="en-US" sz="3000" dirty="0" smtClean="0"/>
              <a:t>Reliability</a:t>
            </a:r>
          </a:p>
          <a:p>
            <a:pPr marL="457200" indent="-457200" algn="l">
              <a:buFont typeface="Wingdings" panose="05000000000000000000" pitchFamily="2" charset="2"/>
              <a:buChar char="ü"/>
            </a:pPr>
            <a:r>
              <a:rPr lang="en-US" sz="3000" dirty="0" smtClean="0"/>
              <a:t>Scalability</a:t>
            </a:r>
          </a:p>
          <a:p>
            <a:pPr marL="457200" indent="-457200" algn="l">
              <a:buFont typeface="Wingdings" panose="05000000000000000000" pitchFamily="2" charset="2"/>
              <a:buChar char="ü"/>
            </a:pPr>
            <a:r>
              <a:rPr lang="en-US" sz="3000" dirty="0" smtClean="0"/>
              <a:t>Maintainability</a:t>
            </a:r>
          </a:p>
        </p:txBody>
      </p:sp>
    </p:spTree>
    <p:extLst>
      <p:ext uri="{BB962C8B-B14F-4D97-AF65-F5344CB8AC3E}">
        <p14:creationId xmlns:p14="http://schemas.microsoft.com/office/powerpoint/2010/main" val="960696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401</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Vrinda</vt:lpstr>
      <vt:lpstr>Wingdings</vt:lpstr>
      <vt:lpstr>Office Theme</vt:lpstr>
      <vt:lpstr>Project Topic :  Wedding Service Portal  (Web Application)  Team ID : 93</vt:lpstr>
      <vt:lpstr>Team members:</vt:lpstr>
      <vt:lpstr>Contents:</vt:lpstr>
      <vt:lpstr>1.Introduction :  </vt:lpstr>
      <vt:lpstr>2. Overall Description:  </vt:lpstr>
      <vt:lpstr>3. Functional Requirements &amp; Features:</vt:lpstr>
      <vt:lpstr>3. Functional Requirements &amp; Features:</vt:lpstr>
      <vt:lpstr>4. Other Non-functional Requirements</vt:lpstr>
      <vt:lpstr>4. Other Non-functional Requirements</vt:lpstr>
      <vt:lpstr>4. Other Non-functional Requirements</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Topic : Wedding Service portal (Web Application) Team ID : 93</dc:title>
  <dc:creator>eshan.barua@yahoo.com</dc:creator>
  <cp:lastModifiedBy>User</cp:lastModifiedBy>
  <cp:revision>15</cp:revision>
  <dcterms:created xsi:type="dcterms:W3CDTF">2019-02-11T16:35:33Z</dcterms:created>
  <dcterms:modified xsi:type="dcterms:W3CDTF">2019-02-11T18:16:47Z</dcterms:modified>
</cp:coreProperties>
</file>