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imes New Roman Bold" charset="1" panose="02030802070405020303"/>
      <p:regular r:id="rId11"/>
    </p:embeddedFont>
    <p:embeddedFont>
      <p:font typeface="Arimo" charset="1" panose="020B0604020202020204"/>
      <p:regular r:id="rId12"/>
    </p:embeddedFont>
    <p:embeddedFont>
      <p:font typeface="Arimo Bold" charset="1" panose="020B0704020202020204"/>
      <p:regular r:id="rId13"/>
    </p:embeddedFont>
    <p:embeddedFont>
      <p:font typeface="TT Rounds Condensed Bold" charset="1" panose="02000806030000020003"/>
      <p:regular r:id="rId14"/>
    </p:embeddedFont>
    <p:embeddedFont>
      <p:font typeface="TT Rounds Condensed" charset="1" panose="02000506030000020003"/>
      <p:regular r:id="rId15"/>
    </p:embeddedFont>
    <p:embeddedFont>
      <p:font typeface="Playwrite US Modern" charset="1" panose="00000000000000000000"/>
      <p:regular r:id="rId16"/>
    </p:embeddedFont>
    <p:embeddedFont>
      <p:font typeface="Kollektif" charset="1" panose="020B0604020101010102"/>
      <p:regular r:id="rId17"/>
    </p:embeddedFont>
    <p:embeddedFont>
      <p:font typeface="Lilita One" charset="1" panose="02000000000000000000"/>
      <p:regular r:id="rId18"/>
    </p:embeddedFont>
    <p:embeddedFont>
      <p:font typeface="Kollektif Bold" charset="1" panose="020B0604020101010102"/>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93B62"/>
        </a:solidFill>
      </p:bgPr>
    </p:bg>
    <p:spTree>
      <p:nvGrpSpPr>
        <p:cNvPr id="1" name=""/>
        <p:cNvGrpSpPr/>
        <p:nvPr/>
      </p:nvGrpSpPr>
      <p:grpSpPr>
        <a:xfrm>
          <a:off x="0" y="0"/>
          <a:ext cx="0" cy="0"/>
          <a:chOff x="0" y="0"/>
          <a:chExt cx="0" cy="0"/>
        </a:xfrm>
      </p:grpSpPr>
      <p:sp>
        <p:nvSpPr>
          <p:cNvPr name="TextBox 2" id="2"/>
          <p:cNvSpPr txBox="true"/>
          <p:nvPr/>
        </p:nvSpPr>
        <p:spPr>
          <a:xfrm rot="0">
            <a:off x="3078278" y="665148"/>
            <a:ext cx="13591333" cy="4095750"/>
          </a:xfrm>
          <a:prstGeom prst="rect">
            <a:avLst/>
          </a:prstGeom>
        </p:spPr>
        <p:txBody>
          <a:bodyPr anchor="t" rtlCol="false" tIns="0" lIns="0" bIns="0" rIns="0">
            <a:spAutoFit/>
          </a:bodyPr>
          <a:lstStyle/>
          <a:p>
            <a:pPr algn="l">
              <a:lnSpc>
                <a:spcPts val="7200"/>
              </a:lnSpc>
            </a:pPr>
            <a:r>
              <a:rPr lang="en-US" sz="6000" b="true">
                <a:solidFill>
                  <a:srgbClr val="FFC000"/>
                </a:solidFill>
                <a:latin typeface="Times New Roman Bold"/>
                <a:ea typeface="Times New Roman Bold"/>
                <a:cs typeface="Times New Roman Bold"/>
                <a:sym typeface="Times New Roman Bold"/>
              </a:rPr>
              <a:t>                  Presentation On </a:t>
            </a:r>
          </a:p>
          <a:p>
            <a:pPr algn="l">
              <a:lnSpc>
                <a:spcPts val="9720"/>
              </a:lnSpc>
            </a:pPr>
            <a:r>
              <a:rPr lang="en-US" sz="8100" b="true">
                <a:solidFill>
                  <a:srgbClr val="FFC000"/>
                </a:solidFill>
                <a:latin typeface="Times New Roman Bold"/>
                <a:ea typeface="Times New Roman Bold"/>
                <a:cs typeface="Times New Roman Bold"/>
                <a:sym typeface="Times New Roman Bold"/>
              </a:rPr>
              <a:t>Insertion Sort Algorithm</a:t>
            </a:r>
          </a:p>
          <a:p>
            <a:pPr algn="l">
              <a:lnSpc>
                <a:spcPts val="7200"/>
              </a:lnSpc>
            </a:pPr>
          </a:p>
          <a:p>
            <a:pPr algn="l">
              <a:lnSpc>
                <a:spcPts val="7200"/>
              </a:lnSpc>
            </a:pPr>
          </a:p>
        </p:txBody>
      </p:sp>
      <p:sp>
        <p:nvSpPr>
          <p:cNvPr name="TextBox 3" id="3"/>
          <p:cNvSpPr txBox="true"/>
          <p:nvPr/>
        </p:nvSpPr>
        <p:spPr>
          <a:xfrm rot="0">
            <a:off x="6198672" y="3571875"/>
            <a:ext cx="11060628" cy="8905875"/>
          </a:xfrm>
          <a:prstGeom prst="rect">
            <a:avLst/>
          </a:prstGeom>
        </p:spPr>
        <p:txBody>
          <a:bodyPr anchor="t" rtlCol="false" tIns="0" lIns="0" bIns="0" rIns="0">
            <a:spAutoFit/>
          </a:bodyPr>
          <a:lstStyle/>
          <a:p>
            <a:pPr algn="l">
              <a:lnSpc>
                <a:spcPts val="8640"/>
              </a:lnSpc>
            </a:pPr>
          </a:p>
          <a:p>
            <a:pPr algn="l">
              <a:lnSpc>
                <a:spcPts val="8640"/>
              </a:lnSpc>
            </a:pPr>
            <a:r>
              <a:rPr lang="en-US" sz="7200" b="true">
                <a:solidFill>
                  <a:srgbClr val="FFFF00"/>
                </a:solidFill>
                <a:latin typeface="Times New Roman Bold"/>
                <a:ea typeface="Times New Roman Bold"/>
                <a:cs typeface="Times New Roman Bold"/>
                <a:sym typeface="Times New Roman Bold"/>
              </a:rPr>
              <a:t>             Hafsa Ferdousi</a:t>
            </a:r>
          </a:p>
          <a:p>
            <a:pPr algn="l">
              <a:lnSpc>
                <a:spcPts val="8640"/>
              </a:lnSpc>
            </a:pPr>
            <a:r>
              <a:rPr lang="en-US" sz="7200" b="true">
                <a:solidFill>
                  <a:srgbClr val="FFFF00"/>
                </a:solidFill>
                <a:latin typeface="Times New Roman Bold"/>
                <a:ea typeface="Times New Roman Bold"/>
                <a:cs typeface="Times New Roman Bold"/>
                <a:sym typeface="Times New Roman Bold"/>
              </a:rPr>
              <a:t>              2023-3-60-321</a:t>
            </a:r>
          </a:p>
          <a:p>
            <a:pPr algn="l">
              <a:lnSpc>
                <a:spcPts val="8640"/>
              </a:lnSpc>
            </a:pPr>
            <a:r>
              <a:rPr lang="en-US" sz="7200" b="true">
                <a:solidFill>
                  <a:srgbClr val="FFFF00"/>
                </a:solidFill>
                <a:latin typeface="Times New Roman Bold"/>
                <a:ea typeface="Times New Roman Bold"/>
                <a:cs typeface="Times New Roman Bold"/>
                <a:sym typeface="Times New Roman Bold"/>
              </a:rPr>
              <a:t>           Department of CSE</a:t>
            </a:r>
          </a:p>
          <a:p>
            <a:pPr algn="l">
              <a:lnSpc>
                <a:spcPts val="8640"/>
              </a:lnSpc>
            </a:pPr>
            <a:r>
              <a:rPr lang="en-US" sz="7200" b="true">
                <a:solidFill>
                  <a:srgbClr val="FFFF00"/>
                </a:solidFill>
                <a:latin typeface="Times New Roman Bold"/>
                <a:ea typeface="Times New Roman Bold"/>
                <a:cs typeface="Times New Roman Bold"/>
                <a:sym typeface="Times New Roman Bold"/>
              </a:rPr>
              <a:t>          East West University</a:t>
            </a:r>
          </a:p>
          <a:p>
            <a:pPr algn="l">
              <a:lnSpc>
                <a:spcPts val="8640"/>
              </a:lnSpc>
            </a:pPr>
          </a:p>
          <a:p>
            <a:pPr algn="l">
              <a:lnSpc>
                <a:spcPts val="8640"/>
              </a:lnSpc>
            </a:pPr>
            <a:r>
              <a:rPr lang="en-US" sz="7200" b="true">
                <a:solidFill>
                  <a:srgbClr val="FFFF00"/>
                </a:solidFill>
                <a:latin typeface="Times New Roman Bold"/>
                <a:ea typeface="Times New Roman Bold"/>
                <a:cs typeface="Times New Roman Bold"/>
                <a:sym typeface="Times New Roman Bold"/>
              </a:rPr>
              <a:t>           </a:t>
            </a:r>
          </a:p>
          <a:p>
            <a:pPr algn="l">
              <a:lnSpc>
                <a:spcPts val="8640"/>
              </a:lnSpc>
            </a:pPr>
          </a:p>
        </p:txBody>
      </p:sp>
      <p:sp>
        <p:nvSpPr>
          <p:cNvPr name="Freeform 4" id="4"/>
          <p:cNvSpPr/>
          <p:nvPr/>
        </p:nvSpPr>
        <p:spPr>
          <a:xfrm flipH="false" flipV="false" rot="0">
            <a:off x="1696986" y="4760898"/>
            <a:ext cx="5939861" cy="3515096"/>
          </a:xfrm>
          <a:custGeom>
            <a:avLst/>
            <a:gdLst/>
            <a:ahLst/>
            <a:cxnLst/>
            <a:rect r="r" b="b" t="t" l="l"/>
            <a:pathLst>
              <a:path h="3515096" w="5939861">
                <a:moveTo>
                  <a:pt x="0" y="0"/>
                </a:moveTo>
                <a:lnTo>
                  <a:pt x="5939861" y="0"/>
                </a:lnTo>
                <a:lnTo>
                  <a:pt x="5939861" y="3515096"/>
                </a:lnTo>
                <a:lnTo>
                  <a:pt x="0" y="3515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885524" y="471466"/>
            <a:ext cx="7252636" cy="527775"/>
          </a:xfrm>
          <a:prstGeom prst="rect">
            <a:avLst/>
          </a:prstGeom>
        </p:spPr>
        <p:txBody>
          <a:bodyPr anchor="t" rtlCol="false" tIns="0" lIns="0" bIns="0" rIns="0">
            <a:spAutoFit/>
          </a:bodyPr>
          <a:lstStyle/>
          <a:p>
            <a:pPr algn="l">
              <a:lnSpc>
                <a:spcPts val="3600"/>
              </a:lnSpc>
            </a:pPr>
            <a:r>
              <a:rPr lang="en-US" sz="3000">
                <a:solidFill>
                  <a:srgbClr val="093B62"/>
                </a:solidFill>
                <a:latin typeface="Arimo"/>
                <a:ea typeface="Arimo"/>
                <a:cs typeface="Arimo"/>
                <a:sym typeface="Arimo"/>
              </a:rPr>
              <a:t>What is Insertion Sort Algorithm?</a:t>
            </a:r>
          </a:p>
        </p:txBody>
      </p:sp>
      <p:grpSp>
        <p:nvGrpSpPr>
          <p:cNvPr name="Group 4" id="4"/>
          <p:cNvGrpSpPr/>
          <p:nvPr/>
        </p:nvGrpSpPr>
        <p:grpSpPr>
          <a:xfrm rot="0">
            <a:off x="444459" y="1319686"/>
            <a:ext cx="10074891" cy="2804421"/>
            <a:chOff x="0" y="0"/>
            <a:chExt cx="13433188" cy="3739228"/>
          </a:xfrm>
        </p:grpSpPr>
        <p:sp>
          <p:nvSpPr>
            <p:cNvPr name="Freeform 5" id="5"/>
            <p:cNvSpPr/>
            <p:nvPr/>
          </p:nvSpPr>
          <p:spPr>
            <a:xfrm flipH="false" flipV="false" rot="0">
              <a:off x="12700" y="12700"/>
              <a:ext cx="13407771" cy="3713861"/>
            </a:xfrm>
            <a:custGeom>
              <a:avLst/>
              <a:gdLst/>
              <a:ahLst/>
              <a:cxnLst/>
              <a:rect r="r" b="b" t="t" l="l"/>
              <a:pathLst>
                <a:path h="3713861" w="13407771">
                  <a:moveTo>
                    <a:pt x="0" y="618998"/>
                  </a:moveTo>
                  <a:cubicBezTo>
                    <a:pt x="0" y="277114"/>
                    <a:pt x="278511" y="0"/>
                    <a:pt x="622046" y="0"/>
                  </a:cubicBezTo>
                  <a:lnTo>
                    <a:pt x="12785725" y="0"/>
                  </a:lnTo>
                  <a:cubicBezTo>
                    <a:pt x="13129261" y="0"/>
                    <a:pt x="13407771" y="277114"/>
                    <a:pt x="13407771" y="618998"/>
                  </a:cubicBezTo>
                  <a:lnTo>
                    <a:pt x="13407771" y="3094863"/>
                  </a:lnTo>
                  <a:cubicBezTo>
                    <a:pt x="13407771" y="3436747"/>
                    <a:pt x="13129261" y="3713861"/>
                    <a:pt x="12785725" y="3713861"/>
                  </a:cubicBezTo>
                  <a:lnTo>
                    <a:pt x="622046" y="3713861"/>
                  </a:lnTo>
                  <a:cubicBezTo>
                    <a:pt x="278511" y="3713861"/>
                    <a:pt x="0" y="3436747"/>
                    <a:pt x="0" y="3094863"/>
                  </a:cubicBezTo>
                  <a:close/>
                </a:path>
              </a:pathLst>
            </a:custGeom>
            <a:solidFill>
              <a:srgbClr val="44546A"/>
            </a:solidFill>
          </p:spPr>
        </p:sp>
        <p:sp>
          <p:nvSpPr>
            <p:cNvPr name="Freeform 6" id="6"/>
            <p:cNvSpPr/>
            <p:nvPr/>
          </p:nvSpPr>
          <p:spPr>
            <a:xfrm flipH="false" flipV="false" rot="0">
              <a:off x="0" y="0"/>
              <a:ext cx="13433171" cy="3739261"/>
            </a:xfrm>
            <a:custGeom>
              <a:avLst/>
              <a:gdLst/>
              <a:ahLst/>
              <a:cxnLst/>
              <a:rect r="r" b="b" t="t" l="l"/>
              <a:pathLst>
                <a:path h="3739261" w="13433171">
                  <a:moveTo>
                    <a:pt x="0" y="631698"/>
                  </a:moveTo>
                  <a:cubicBezTo>
                    <a:pt x="0" y="282702"/>
                    <a:pt x="284226" y="0"/>
                    <a:pt x="634746" y="0"/>
                  </a:cubicBezTo>
                  <a:lnTo>
                    <a:pt x="12798425" y="0"/>
                  </a:lnTo>
                  <a:lnTo>
                    <a:pt x="12798425" y="12700"/>
                  </a:lnTo>
                  <a:lnTo>
                    <a:pt x="12798425" y="0"/>
                  </a:lnTo>
                  <a:cubicBezTo>
                    <a:pt x="13148945" y="0"/>
                    <a:pt x="13433171" y="282702"/>
                    <a:pt x="13433171" y="631698"/>
                  </a:cubicBezTo>
                  <a:lnTo>
                    <a:pt x="13420471" y="631698"/>
                  </a:lnTo>
                  <a:lnTo>
                    <a:pt x="13433171" y="631698"/>
                  </a:lnTo>
                  <a:lnTo>
                    <a:pt x="13433171" y="3107563"/>
                  </a:lnTo>
                  <a:lnTo>
                    <a:pt x="13420471" y="3107563"/>
                  </a:lnTo>
                  <a:lnTo>
                    <a:pt x="13433171" y="3107563"/>
                  </a:lnTo>
                  <a:cubicBezTo>
                    <a:pt x="13433171" y="3456432"/>
                    <a:pt x="13148945" y="3739261"/>
                    <a:pt x="12798425" y="3739261"/>
                  </a:cubicBezTo>
                  <a:lnTo>
                    <a:pt x="12798425" y="3726561"/>
                  </a:lnTo>
                  <a:lnTo>
                    <a:pt x="12798425" y="3739261"/>
                  </a:lnTo>
                  <a:lnTo>
                    <a:pt x="634746" y="3739261"/>
                  </a:lnTo>
                  <a:lnTo>
                    <a:pt x="634746" y="3726561"/>
                  </a:lnTo>
                  <a:lnTo>
                    <a:pt x="634746" y="3739261"/>
                  </a:lnTo>
                  <a:cubicBezTo>
                    <a:pt x="284226" y="3739261"/>
                    <a:pt x="0" y="3456432"/>
                    <a:pt x="0" y="3107563"/>
                  </a:cubicBezTo>
                  <a:lnTo>
                    <a:pt x="0" y="631698"/>
                  </a:lnTo>
                  <a:lnTo>
                    <a:pt x="12700" y="631698"/>
                  </a:lnTo>
                  <a:lnTo>
                    <a:pt x="0" y="631698"/>
                  </a:lnTo>
                  <a:moveTo>
                    <a:pt x="25400" y="631698"/>
                  </a:moveTo>
                  <a:lnTo>
                    <a:pt x="25400" y="3107563"/>
                  </a:lnTo>
                  <a:lnTo>
                    <a:pt x="12700" y="3107563"/>
                  </a:lnTo>
                  <a:lnTo>
                    <a:pt x="25400" y="3107563"/>
                  </a:lnTo>
                  <a:cubicBezTo>
                    <a:pt x="25400" y="3442335"/>
                    <a:pt x="298196" y="3713861"/>
                    <a:pt x="634746" y="3713861"/>
                  </a:cubicBezTo>
                  <a:lnTo>
                    <a:pt x="12798425" y="3713861"/>
                  </a:lnTo>
                  <a:cubicBezTo>
                    <a:pt x="13134975" y="3713861"/>
                    <a:pt x="13407771" y="3442335"/>
                    <a:pt x="13407771" y="3107563"/>
                  </a:cubicBezTo>
                  <a:lnTo>
                    <a:pt x="13407771" y="631698"/>
                  </a:lnTo>
                  <a:cubicBezTo>
                    <a:pt x="13407771" y="296926"/>
                    <a:pt x="13134975" y="25400"/>
                    <a:pt x="12798425" y="25400"/>
                  </a:cubicBezTo>
                  <a:lnTo>
                    <a:pt x="634746" y="25400"/>
                  </a:lnTo>
                  <a:lnTo>
                    <a:pt x="634746" y="12700"/>
                  </a:lnTo>
                  <a:lnTo>
                    <a:pt x="634746" y="25400"/>
                  </a:lnTo>
                  <a:cubicBezTo>
                    <a:pt x="298196" y="25400"/>
                    <a:pt x="25400" y="296926"/>
                    <a:pt x="25400" y="631698"/>
                  </a:cubicBezTo>
                  <a:close/>
                </a:path>
              </a:pathLst>
            </a:custGeom>
            <a:solidFill>
              <a:srgbClr val="E7E6E6"/>
            </a:solidFill>
          </p:spPr>
        </p:sp>
      </p:grpSp>
      <p:sp>
        <p:nvSpPr>
          <p:cNvPr name="TextBox 7" id="7"/>
          <p:cNvSpPr txBox="true"/>
          <p:nvPr/>
        </p:nvSpPr>
        <p:spPr>
          <a:xfrm rot="0">
            <a:off x="671870" y="1566147"/>
            <a:ext cx="9620070" cy="2330550"/>
          </a:xfrm>
          <a:prstGeom prst="rect">
            <a:avLst/>
          </a:prstGeom>
        </p:spPr>
        <p:txBody>
          <a:bodyPr anchor="t" rtlCol="false" tIns="0" lIns="0" bIns="0" rIns="0">
            <a:spAutoFit/>
          </a:bodyPr>
          <a:lstStyle/>
          <a:p>
            <a:pPr algn="l">
              <a:lnSpc>
                <a:spcPts val="3888"/>
              </a:lnSpc>
            </a:pPr>
            <a:r>
              <a:rPr lang="en-US" sz="3600">
                <a:solidFill>
                  <a:srgbClr val="FFFFFF"/>
                </a:solidFill>
                <a:latin typeface="Arimo"/>
                <a:ea typeface="Arimo"/>
                <a:cs typeface="Arimo"/>
                <a:sym typeface="Arimo"/>
              </a:rPr>
              <a:t>Insertion sort is a simple sorting algorithm that works by iteratively inserting each element of an unsorted list into its correct position in a sorted portion of the list.</a:t>
            </a:r>
          </a:p>
        </p:txBody>
      </p:sp>
      <p:grpSp>
        <p:nvGrpSpPr>
          <p:cNvPr name="Group 8" id="8"/>
          <p:cNvGrpSpPr/>
          <p:nvPr/>
        </p:nvGrpSpPr>
        <p:grpSpPr>
          <a:xfrm rot="0">
            <a:off x="265245" y="6295082"/>
            <a:ext cx="10488892" cy="1800493"/>
            <a:chOff x="0" y="0"/>
            <a:chExt cx="13985190" cy="2400658"/>
          </a:xfrm>
        </p:grpSpPr>
        <p:sp>
          <p:nvSpPr>
            <p:cNvPr name="Freeform 9" id="9"/>
            <p:cNvSpPr/>
            <p:nvPr/>
          </p:nvSpPr>
          <p:spPr>
            <a:xfrm flipH="false" flipV="false" rot="0">
              <a:off x="0" y="0"/>
              <a:ext cx="13985239" cy="2400681"/>
            </a:xfrm>
            <a:custGeom>
              <a:avLst/>
              <a:gdLst/>
              <a:ahLst/>
              <a:cxnLst/>
              <a:rect r="r" b="b" t="t" l="l"/>
              <a:pathLst>
                <a:path h="2400681" w="13985239">
                  <a:moveTo>
                    <a:pt x="0" y="0"/>
                  </a:moveTo>
                  <a:lnTo>
                    <a:pt x="13985239" y="0"/>
                  </a:lnTo>
                  <a:lnTo>
                    <a:pt x="13985239" y="2400681"/>
                  </a:lnTo>
                  <a:lnTo>
                    <a:pt x="0" y="2400681"/>
                  </a:lnTo>
                  <a:close/>
                </a:path>
              </a:pathLst>
            </a:custGeom>
            <a:solidFill>
              <a:srgbClr val="44546A"/>
            </a:solidFill>
          </p:spPr>
        </p:sp>
        <p:sp>
          <p:nvSpPr>
            <p:cNvPr name="TextBox 10" id="10"/>
            <p:cNvSpPr txBox="true"/>
            <p:nvPr/>
          </p:nvSpPr>
          <p:spPr>
            <a:xfrm>
              <a:off x="0" y="-19050"/>
              <a:ext cx="13985190" cy="2419708"/>
            </a:xfrm>
            <a:prstGeom prst="rect">
              <a:avLst/>
            </a:prstGeom>
          </p:spPr>
          <p:txBody>
            <a:bodyPr anchor="t" rtlCol="false" tIns="50800" lIns="50800" bIns="50800" rIns="50800"/>
            <a:lstStyle/>
            <a:p>
              <a:pPr algn="l">
                <a:lnSpc>
                  <a:spcPts val="3240"/>
                </a:lnSpc>
              </a:pPr>
              <a:r>
                <a:rPr lang="en-US" sz="2700">
                  <a:solidFill>
                    <a:srgbClr val="FFFFFF"/>
                  </a:solidFill>
                  <a:latin typeface="Arimo"/>
                  <a:ea typeface="Arimo"/>
                  <a:cs typeface="Arimo"/>
                  <a:sym typeface="Arimo"/>
                </a:rPr>
                <a:t>Insertion sort is like sorting playing cards in your hands. You split the cards into two groups: the sorted cards and the unsorted cards. Then, you pick a card from the unsorted group and put it in the right place in the sorted group. </a:t>
              </a:r>
            </a:p>
          </p:txBody>
        </p:sp>
      </p:grpSp>
      <p:sp>
        <p:nvSpPr>
          <p:cNvPr name="Freeform 11" id="11"/>
          <p:cNvSpPr/>
          <p:nvPr/>
        </p:nvSpPr>
        <p:spPr>
          <a:xfrm flipH="false" flipV="false" rot="0">
            <a:off x="10958659" y="744879"/>
            <a:ext cx="6875356" cy="4548476"/>
          </a:xfrm>
          <a:custGeom>
            <a:avLst/>
            <a:gdLst/>
            <a:ahLst/>
            <a:cxnLst/>
            <a:rect r="r" b="b" t="t" l="l"/>
            <a:pathLst>
              <a:path h="4548476" w="6875356">
                <a:moveTo>
                  <a:pt x="0" y="0"/>
                </a:moveTo>
                <a:lnTo>
                  <a:pt x="6875357" y="0"/>
                </a:lnTo>
                <a:lnTo>
                  <a:pt x="6875357" y="4548475"/>
                </a:lnTo>
                <a:lnTo>
                  <a:pt x="0" y="4548475"/>
                </a:lnTo>
                <a:lnTo>
                  <a:pt x="0" y="0"/>
                </a:lnTo>
                <a:close/>
              </a:path>
            </a:pathLst>
          </a:custGeom>
          <a:blipFill>
            <a:blip r:embed="rId3"/>
            <a:stretch>
              <a:fillRect l="0" t="0" r="0" b="0"/>
            </a:stretch>
          </a:blipFill>
        </p:spPr>
      </p:sp>
      <p:sp>
        <p:nvSpPr>
          <p:cNvPr name="Freeform 12" id="12"/>
          <p:cNvSpPr/>
          <p:nvPr/>
        </p:nvSpPr>
        <p:spPr>
          <a:xfrm flipH="false" flipV="false" rot="0">
            <a:off x="10958659" y="5577604"/>
            <a:ext cx="7064094" cy="4709396"/>
          </a:xfrm>
          <a:custGeom>
            <a:avLst/>
            <a:gdLst/>
            <a:ahLst/>
            <a:cxnLst/>
            <a:rect r="r" b="b" t="t" l="l"/>
            <a:pathLst>
              <a:path h="4709396" w="7064094">
                <a:moveTo>
                  <a:pt x="0" y="0"/>
                </a:moveTo>
                <a:lnTo>
                  <a:pt x="7064094" y="0"/>
                </a:lnTo>
                <a:lnTo>
                  <a:pt x="7064094" y="4709396"/>
                </a:lnTo>
                <a:lnTo>
                  <a:pt x="0" y="4709396"/>
                </a:lnTo>
                <a:lnTo>
                  <a:pt x="0" y="0"/>
                </a:lnTo>
                <a:close/>
              </a:path>
            </a:pathLst>
          </a:custGeom>
          <a:blipFill>
            <a:blip r:embed="rId4"/>
            <a:stretch>
              <a:fillRect l="0" t="0" r="0" b="0"/>
            </a:stretch>
          </a:blipFill>
        </p:spPr>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gradFill rotWithShape="true">
              <a:gsLst>
                <a:gs pos="0">
                  <a:srgbClr val="4472C4">
                    <a:alpha val="100000"/>
                  </a:srgbClr>
                </a:gs>
                <a:gs pos="100000">
                  <a:srgbClr val="ED7D31">
                    <a:alpha val="100000"/>
                  </a:srgbClr>
                </a:gs>
              </a:gsLst>
              <a:lin ang="3638535"/>
            </a:gradFill>
          </p:spPr>
        </p:sp>
      </p:grpSp>
      <p:sp>
        <p:nvSpPr>
          <p:cNvPr name="AutoShape 5" id="5"/>
          <p:cNvSpPr/>
          <p:nvPr/>
        </p:nvSpPr>
        <p:spPr>
          <a:xfrm rot="10788445">
            <a:off x="656248" y="1477143"/>
            <a:ext cx="8502063" cy="0"/>
          </a:xfrm>
          <a:prstGeom prst="line">
            <a:avLst/>
          </a:prstGeom>
          <a:ln cap="rnd" w="19050">
            <a:solidFill>
              <a:srgbClr val="000000"/>
            </a:solidFill>
            <a:prstDash val="solid"/>
            <a:headEnd type="none" len="sm" w="sm"/>
            <a:tailEnd type="none" len="sm" w="sm"/>
          </a:ln>
        </p:spPr>
      </p:sp>
      <p:sp>
        <p:nvSpPr>
          <p:cNvPr name="TextBox 6" id="6"/>
          <p:cNvSpPr txBox="true"/>
          <p:nvPr/>
        </p:nvSpPr>
        <p:spPr>
          <a:xfrm rot="0">
            <a:off x="655320" y="343806"/>
            <a:ext cx="8961120" cy="1183631"/>
          </a:xfrm>
          <a:prstGeom prst="rect">
            <a:avLst/>
          </a:prstGeom>
        </p:spPr>
        <p:txBody>
          <a:bodyPr anchor="t" rtlCol="false" tIns="0" lIns="0" bIns="0" rIns="0">
            <a:spAutoFit/>
          </a:bodyPr>
          <a:lstStyle/>
          <a:p>
            <a:pPr algn="l">
              <a:lnSpc>
                <a:spcPts val="4320"/>
              </a:lnSpc>
            </a:pPr>
            <a:r>
              <a:rPr lang="en-US" b="true" sz="3600" spc="-40">
                <a:solidFill>
                  <a:srgbClr val="093B62"/>
                </a:solidFill>
                <a:latin typeface="Arimo Bold"/>
                <a:ea typeface="Arimo Bold"/>
                <a:cs typeface="Arimo Bold"/>
                <a:sym typeface="Arimo Bold"/>
              </a:rPr>
              <a:t>To achieve insertion sort, follow these steps: </a:t>
            </a:r>
          </a:p>
        </p:txBody>
      </p:sp>
      <p:sp>
        <p:nvSpPr>
          <p:cNvPr name="Freeform 7" id="7"/>
          <p:cNvSpPr/>
          <p:nvPr/>
        </p:nvSpPr>
        <p:spPr>
          <a:xfrm flipH="false" flipV="false" rot="0">
            <a:off x="3789723" y="4869156"/>
            <a:ext cx="10708552" cy="548688"/>
          </a:xfrm>
          <a:custGeom>
            <a:avLst/>
            <a:gdLst/>
            <a:ahLst/>
            <a:cxnLst/>
            <a:rect r="r" b="b" t="t" l="l"/>
            <a:pathLst>
              <a:path h="548688" w="10708552">
                <a:moveTo>
                  <a:pt x="0" y="0"/>
                </a:moveTo>
                <a:lnTo>
                  <a:pt x="10708553" y="0"/>
                </a:lnTo>
                <a:lnTo>
                  <a:pt x="10708553" y="548688"/>
                </a:lnTo>
                <a:lnTo>
                  <a:pt x="0" y="548688"/>
                </a:lnTo>
                <a:lnTo>
                  <a:pt x="0" y="0"/>
                </a:lnTo>
                <a:close/>
              </a:path>
            </a:pathLst>
          </a:custGeom>
          <a:blipFill>
            <a:blip r:embed="rId3"/>
            <a:stretch>
              <a:fillRect l="0" t="0" r="0" b="0"/>
            </a:stretch>
          </a:blipFill>
        </p:spPr>
      </p:sp>
      <p:grpSp>
        <p:nvGrpSpPr>
          <p:cNvPr name="Group 8" id="8"/>
          <p:cNvGrpSpPr/>
          <p:nvPr/>
        </p:nvGrpSpPr>
        <p:grpSpPr>
          <a:xfrm rot="0">
            <a:off x="164110" y="5537866"/>
            <a:ext cx="17863312" cy="553998"/>
            <a:chOff x="0" y="0"/>
            <a:chExt cx="23817750" cy="738664"/>
          </a:xfrm>
        </p:grpSpPr>
        <p:sp>
          <p:nvSpPr>
            <p:cNvPr name="Freeform 9" id="9"/>
            <p:cNvSpPr/>
            <p:nvPr/>
          </p:nvSpPr>
          <p:spPr>
            <a:xfrm flipH="false" flipV="false" rot="0">
              <a:off x="0" y="0"/>
              <a:ext cx="23817707" cy="738632"/>
            </a:xfrm>
            <a:custGeom>
              <a:avLst/>
              <a:gdLst/>
              <a:ahLst/>
              <a:cxnLst/>
              <a:rect r="r" b="b" t="t" l="l"/>
              <a:pathLst>
                <a:path h="738632" w="23817707">
                  <a:moveTo>
                    <a:pt x="0" y="0"/>
                  </a:moveTo>
                  <a:lnTo>
                    <a:pt x="23817707" y="0"/>
                  </a:lnTo>
                  <a:lnTo>
                    <a:pt x="23817707" y="738632"/>
                  </a:lnTo>
                  <a:lnTo>
                    <a:pt x="0" y="738632"/>
                  </a:lnTo>
                  <a:close/>
                </a:path>
              </a:pathLst>
            </a:custGeom>
            <a:solidFill>
              <a:srgbClr val="D9D9D9"/>
            </a:solidFill>
          </p:spPr>
        </p:sp>
        <p:sp>
          <p:nvSpPr>
            <p:cNvPr name="TextBox 10" id="10"/>
            <p:cNvSpPr txBox="true"/>
            <p:nvPr/>
          </p:nvSpPr>
          <p:spPr>
            <a:xfrm>
              <a:off x="0" y="-9525"/>
              <a:ext cx="23817750" cy="748189"/>
            </a:xfrm>
            <a:prstGeom prst="rect">
              <a:avLst/>
            </a:prstGeom>
          </p:spPr>
          <p:txBody>
            <a:bodyPr anchor="t" rtlCol="false" tIns="50800" lIns="50800" bIns="50800" rIns="50800"/>
            <a:lstStyle/>
            <a:p>
              <a:pPr algn="l">
                <a:lnSpc>
                  <a:spcPts val="3240"/>
                </a:lnSpc>
              </a:pPr>
              <a:r>
                <a:rPr lang="en-US" b="true" sz="2700" spc="25">
                  <a:solidFill>
                    <a:srgbClr val="262626"/>
                  </a:solidFill>
                  <a:latin typeface="TT Rounds Condensed Bold"/>
                  <a:ea typeface="TT Rounds Condensed Bold"/>
                  <a:cs typeface="TT Rounds Condensed Bold"/>
                  <a:sym typeface="TT Rounds Condensed Bold"/>
                </a:rPr>
                <a:t>1.We must start with the second element of the array as the first element in the array is assumed to be sorted. </a:t>
              </a:r>
            </a:p>
          </p:txBody>
        </p:sp>
      </p:grpSp>
      <p:grpSp>
        <p:nvGrpSpPr>
          <p:cNvPr name="Group 11" id="11"/>
          <p:cNvGrpSpPr/>
          <p:nvPr/>
        </p:nvGrpSpPr>
        <p:grpSpPr>
          <a:xfrm rot="0">
            <a:off x="115882" y="6336528"/>
            <a:ext cx="17959770" cy="553998"/>
            <a:chOff x="0" y="0"/>
            <a:chExt cx="23946360" cy="738664"/>
          </a:xfrm>
        </p:grpSpPr>
        <p:sp>
          <p:nvSpPr>
            <p:cNvPr name="Freeform 12" id="12"/>
            <p:cNvSpPr/>
            <p:nvPr/>
          </p:nvSpPr>
          <p:spPr>
            <a:xfrm flipH="false" flipV="false" rot="0">
              <a:off x="0" y="0"/>
              <a:ext cx="23946358" cy="738632"/>
            </a:xfrm>
            <a:custGeom>
              <a:avLst/>
              <a:gdLst/>
              <a:ahLst/>
              <a:cxnLst/>
              <a:rect r="r" b="b" t="t" l="l"/>
              <a:pathLst>
                <a:path h="738632" w="23946358">
                  <a:moveTo>
                    <a:pt x="0" y="0"/>
                  </a:moveTo>
                  <a:lnTo>
                    <a:pt x="23946358" y="0"/>
                  </a:lnTo>
                  <a:lnTo>
                    <a:pt x="23946358" y="738632"/>
                  </a:lnTo>
                  <a:lnTo>
                    <a:pt x="0" y="738632"/>
                  </a:lnTo>
                  <a:close/>
                </a:path>
              </a:pathLst>
            </a:custGeom>
            <a:solidFill>
              <a:srgbClr val="FFFFFF"/>
            </a:solidFill>
          </p:spPr>
        </p:sp>
        <p:sp>
          <p:nvSpPr>
            <p:cNvPr name="TextBox 13" id="13"/>
            <p:cNvSpPr txBox="true"/>
            <p:nvPr/>
          </p:nvSpPr>
          <p:spPr>
            <a:xfrm>
              <a:off x="0" y="-9525"/>
              <a:ext cx="23946360" cy="748189"/>
            </a:xfrm>
            <a:prstGeom prst="rect">
              <a:avLst/>
            </a:prstGeom>
          </p:spPr>
          <p:txBody>
            <a:bodyPr anchor="t" rtlCol="false" tIns="50800" lIns="50800" bIns="50800" rIns="50800"/>
            <a:lstStyle/>
            <a:p>
              <a:pPr algn="l">
                <a:lnSpc>
                  <a:spcPts val="3240"/>
                </a:lnSpc>
              </a:pPr>
              <a:r>
                <a:rPr lang="en-US" b="true" sz="2700" spc="25">
                  <a:solidFill>
                    <a:srgbClr val="093B62"/>
                  </a:solidFill>
                  <a:latin typeface="TT Rounds Condensed Bold"/>
                  <a:ea typeface="TT Rounds Condensed Bold"/>
                  <a:cs typeface="TT Rounds Condensed Bold"/>
                  <a:sym typeface="TT Rounds Condensed Bold"/>
                </a:rPr>
                <a:t>2.Compare the second element with the first element and check if the second element is smaller than swap them. </a:t>
              </a:r>
            </a:p>
          </p:txBody>
        </p:sp>
      </p:grpSp>
      <p:grpSp>
        <p:nvGrpSpPr>
          <p:cNvPr name="Group 14" id="14"/>
          <p:cNvGrpSpPr/>
          <p:nvPr/>
        </p:nvGrpSpPr>
        <p:grpSpPr>
          <a:xfrm rot="0">
            <a:off x="115884" y="7144331"/>
            <a:ext cx="17959768" cy="969497"/>
            <a:chOff x="0" y="0"/>
            <a:chExt cx="23946358" cy="1292662"/>
          </a:xfrm>
        </p:grpSpPr>
        <p:sp>
          <p:nvSpPr>
            <p:cNvPr name="Freeform 15" id="15"/>
            <p:cNvSpPr/>
            <p:nvPr/>
          </p:nvSpPr>
          <p:spPr>
            <a:xfrm flipH="false" flipV="false" rot="0">
              <a:off x="0" y="0"/>
              <a:ext cx="23946358" cy="1292606"/>
            </a:xfrm>
            <a:custGeom>
              <a:avLst/>
              <a:gdLst/>
              <a:ahLst/>
              <a:cxnLst/>
              <a:rect r="r" b="b" t="t" l="l"/>
              <a:pathLst>
                <a:path h="1292606" w="23946358">
                  <a:moveTo>
                    <a:pt x="0" y="0"/>
                  </a:moveTo>
                  <a:lnTo>
                    <a:pt x="23946358" y="0"/>
                  </a:lnTo>
                  <a:lnTo>
                    <a:pt x="23946358" y="1292606"/>
                  </a:lnTo>
                  <a:lnTo>
                    <a:pt x="0" y="1292606"/>
                  </a:lnTo>
                  <a:close/>
                </a:path>
              </a:pathLst>
            </a:custGeom>
            <a:solidFill>
              <a:srgbClr val="D9D9D9"/>
            </a:solidFill>
          </p:spPr>
        </p:sp>
        <p:sp>
          <p:nvSpPr>
            <p:cNvPr name="TextBox 16" id="16"/>
            <p:cNvSpPr txBox="true"/>
            <p:nvPr/>
          </p:nvSpPr>
          <p:spPr>
            <a:xfrm>
              <a:off x="0" y="-9525"/>
              <a:ext cx="23946358" cy="1302187"/>
            </a:xfrm>
            <a:prstGeom prst="rect">
              <a:avLst/>
            </a:prstGeom>
          </p:spPr>
          <p:txBody>
            <a:bodyPr anchor="t" rtlCol="false" tIns="50800" lIns="50800" bIns="50800" rIns="50800"/>
            <a:lstStyle/>
            <a:p>
              <a:pPr algn="l">
                <a:lnSpc>
                  <a:spcPts val="3240"/>
                </a:lnSpc>
              </a:pPr>
              <a:r>
                <a:rPr lang="en-US" b="true" sz="2700" spc="25">
                  <a:solidFill>
                    <a:srgbClr val="093B62"/>
                  </a:solidFill>
                  <a:latin typeface="TT Rounds Condensed Bold"/>
                  <a:ea typeface="TT Rounds Condensed Bold"/>
                  <a:cs typeface="TT Rounds Condensed Bold"/>
                  <a:sym typeface="TT Rounds Condensed Bold"/>
                </a:rPr>
                <a:t>3. Move to the third element and compare it with the second element, then the first element and swap as necessary to put it in the correct position among the first three elements.</a:t>
              </a:r>
            </a:p>
          </p:txBody>
        </p:sp>
      </p:grpSp>
      <p:grpSp>
        <p:nvGrpSpPr>
          <p:cNvPr name="Group 17" id="17"/>
          <p:cNvGrpSpPr/>
          <p:nvPr/>
        </p:nvGrpSpPr>
        <p:grpSpPr>
          <a:xfrm rot="0">
            <a:off x="115882" y="8233849"/>
            <a:ext cx="17959770" cy="969497"/>
            <a:chOff x="0" y="0"/>
            <a:chExt cx="23946360" cy="1292662"/>
          </a:xfrm>
        </p:grpSpPr>
        <p:sp>
          <p:nvSpPr>
            <p:cNvPr name="Freeform 18" id="18"/>
            <p:cNvSpPr/>
            <p:nvPr/>
          </p:nvSpPr>
          <p:spPr>
            <a:xfrm flipH="false" flipV="false" rot="0">
              <a:off x="0" y="0"/>
              <a:ext cx="23946358" cy="1292606"/>
            </a:xfrm>
            <a:custGeom>
              <a:avLst/>
              <a:gdLst/>
              <a:ahLst/>
              <a:cxnLst/>
              <a:rect r="r" b="b" t="t" l="l"/>
              <a:pathLst>
                <a:path h="1292606" w="23946358">
                  <a:moveTo>
                    <a:pt x="0" y="0"/>
                  </a:moveTo>
                  <a:lnTo>
                    <a:pt x="23946358" y="0"/>
                  </a:lnTo>
                  <a:lnTo>
                    <a:pt x="23946358" y="1292606"/>
                  </a:lnTo>
                  <a:lnTo>
                    <a:pt x="0" y="1292606"/>
                  </a:lnTo>
                  <a:close/>
                </a:path>
              </a:pathLst>
            </a:custGeom>
            <a:solidFill>
              <a:srgbClr val="F2F2F2"/>
            </a:solidFill>
          </p:spPr>
        </p:sp>
        <p:sp>
          <p:nvSpPr>
            <p:cNvPr name="TextBox 19" id="19"/>
            <p:cNvSpPr txBox="true"/>
            <p:nvPr/>
          </p:nvSpPr>
          <p:spPr>
            <a:xfrm>
              <a:off x="0" y="-9525"/>
              <a:ext cx="23946360" cy="1302187"/>
            </a:xfrm>
            <a:prstGeom prst="rect">
              <a:avLst/>
            </a:prstGeom>
          </p:spPr>
          <p:txBody>
            <a:bodyPr anchor="t" rtlCol="false" tIns="50800" lIns="50800" bIns="50800" rIns="50800"/>
            <a:lstStyle/>
            <a:p>
              <a:pPr algn="l">
                <a:lnSpc>
                  <a:spcPts val="3240"/>
                </a:lnSpc>
              </a:pPr>
              <a:r>
                <a:rPr lang="en-US" b="true" sz="2700" spc="25">
                  <a:solidFill>
                    <a:srgbClr val="093B62"/>
                  </a:solidFill>
                  <a:latin typeface="TT Rounds Condensed Bold"/>
                  <a:ea typeface="TT Rounds Condensed Bold"/>
                  <a:cs typeface="TT Rounds Condensed Bold"/>
                  <a:sym typeface="TT Rounds Condensed Bold"/>
                </a:rPr>
                <a:t>4. Continue this process, comparing each element with the ones before it and swapping as needed to place it in the correct position among the sorted elements. </a:t>
              </a:r>
            </a:p>
          </p:txBody>
        </p:sp>
      </p:grpSp>
      <p:grpSp>
        <p:nvGrpSpPr>
          <p:cNvPr name="Group 20" id="20"/>
          <p:cNvGrpSpPr/>
          <p:nvPr/>
        </p:nvGrpSpPr>
        <p:grpSpPr>
          <a:xfrm rot="0">
            <a:off x="164114" y="9425448"/>
            <a:ext cx="17959770" cy="553998"/>
            <a:chOff x="0" y="0"/>
            <a:chExt cx="23946360" cy="738664"/>
          </a:xfrm>
        </p:grpSpPr>
        <p:sp>
          <p:nvSpPr>
            <p:cNvPr name="Freeform 21" id="21"/>
            <p:cNvSpPr/>
            <p:nvPr/>
          </p:nvSpPr>
          <p:spPr>
            <a:xfrm flipH="false" flipV="false" rot="0">
              <a:off x="0" y="0"/>
              <a:ext cx="23946358" cy="738632"/>
            </a:xfrm>
            <a:custGeom>
              <a:avLst/>
              <a:gdLst/>
              <a:ahLst/>
              <a:cxnLst/>
              <a:rect r="r" b="b" t="t" l="l"/>
              <a:pathLst>
                <a:path h="738632" w="23946358">
                  <a:moveTo>
                    <a:pt x="0" y="0"/>
                  </a:moveTo>
                  <a:lnTo>
                    <a:pt x="23946358" y="0"/>
                  </a:lnTo>
                  <a:lnTo>
                    <a:pt x="23946358" y="738632"/>
                  </a:lnTo>
                  <a:lnTo>
                    <a:pt x="0" y="738632"/>
                  </a:lnTo>
                  <a:close/>
                </a:path>
              </a:pathLst>
            </a:custGeom>
            <a:solidFill>
              <a:srgbClr val="D9D9D9"/>
            </a:solidFill>
          </p:spPr>
        </p:sp>
        <p:sp>
          <p:nvSpPr>
            <p:cNvPr name="TextBox 22" id="22"/>
            <p:cNvSpPr txBox="true"/>
            <p:nvPr/>
          </p:nvSpPr>
          <p:spPr>
            <a:xfrm>
              <a:off x="0" y="-9525"/>
              <a:ext cx="23946360" cy="748189"/>
            </a:xfrm>
            <a:prstGeom prst="rect">
              <a:avLst/>
            </a:prstGeom>
          </p:spPr>
          <p:txBody>
            <a:bodyPr anchor="t" rtlCol="false" tIns="50800" lIns="50800" bIns="50800" rIns="50800"/>
            <a:lstStyle/>
            <a:p>
              <a:pPr algn="l">
                <a:lnSpc>
                  <a:spcPts val="3240"/>
                </a:lnSpc>
              </a:pPr>
              <a:r>
                <a:rPr lang="en-US" b="true" sz="2700" spc="25">
                  <a:solidFill>
                    <a:srgbClr val="093B62"/>
                  </a:solidFill>
                  <a:latin typeface="TT Rounds Condensed Bold"/>
                  <a:ea typeface="TT Rounds Condensed Bold"/>
                  <a:cs typeface="TT Rounds Condensed Bold"/>
                  <a:sym typeface="TT Rounds Condensed Bold"/>
                </a:rPr>
                <a:t>5.Repeat until the entire array is sorted. </a:t>
              </a:r>
            </a:p>
          </p:txBody>
        </p:sp>
      </p:grpSp>
      <p:sp>
        <p:nvSpPr>
          <p:cNvPr name="Freeform 23" id="23"/>
          <p:cNvSpPr/>
          <p:nvPr/>
        </p:nvSpPr>
        <p:spPr>
          <a:xfrm flipH="false" flipV="false" rot="0">
            <a:off x="115882" y="1442502"/>
            <a:ext cx="17863311" cy="3847715"/>
          </a:xfrm>
          <a:custGeom>
            <a:avLst/>
            <a:gdLst/>
            <a:ahLst/>
            <a:cxnLst/>
            <a:rect r="r" b="b" t="t" l="l"/>
            <a:pathLst>
              <a:path h="3847715" w="17863311">
                <a:moveTo>
                  <a:pt x="0" y="0"/>
                </a:moveTo>
                <a:lnTo>
                  <a:pt x="17863311" y="0"/>
                </a:lnTo>
                <a:lnTo>
                  <a:pt x="17863311" y="3847714"/>
                </a:lnTo>
                <a:lnTo>
                  <a:pt x="0" y="3847714"/>
                </a:lnTo>
                <a:lnTo>
                  <a:pt x="0" y="0"/>
                </a:lnTo>
                <a:close/>
              </a:path>
            </a:pathLst>
          </a:custGeom>
          <a:blipFill>
            <a:blip r:embed="rId4"/>
            <a:stretch>
              <a:fillRect l="0" t="-62825" r="0" b="-62825"/>
            </a:stretch>
          </a:blipFill>
        </p:spPr>
      </p:sp>
      <p:sp>
        <p:nvSpPr>
          <p:cNvPr name="TextBox 24" id="24"/>
          <p:cNvSpPr txBox="true"/>
          <p:nvPr/>
        </p:nvSpPr>
        <p:spPr>
          <a:xfrm rot="0">
            <a:off x="1307498" y="2962200"/>
            <a:ext cx="4215134" cy="1524387"/>
          </a:xfrm>
          <a:prstGeom prst="rect">
            <a:avLst/>
          </a:prstGeom>
        </p:spPr>
        <p:txBody>
          <a:bodyPr anchor="t" rtlCol="false" tIns="0" lIns="0" bIns="0" rIns="0">
            <a:spAutoFit/>
          </a:bodyPr>
          <a:lstStyle/>
          <a:p>
            <a:pPr algn="l">
              <a:lnSpc>
                <a:spcPts val="5759"/>
              </a:lnSpc>
            </a:pPr>
            <a:r>
              <a:rPr lang="en-US" sz="4800" spc="44">
                <a:solidFill>
                  <a:srgbClr val="093B62"/>
                </a:solidFill>
                <a:latin typeface="TT Rounds Condensed"/>
                <a:ea typeface="TT Rounds Condensed"/>
                <a:cs typeface="TT Rounds Condensed"/>
                <a:sym typeface="TT Rounds Condensed"/>
              </a:rPr>
              <a:t>Compare each other  </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658375"/>
            <a:ext cx="16505708" cy="9284461"/>
          </a:xfrm>
          <a:custGeom>
            <a:avLst/>
            <a:gdLst/>
            <a:ahLst/>
            <a:cxnLst/>
            <a:rect r="r" b="b" t="t" l="l"/>
            <a:pathLst>
              <a:path h="9284461" w="16505708">
                <a:moveTo>
                  <a:pt x="0" y="0"/>
                </a:moveTo>
                <a:lnTo>
                  <a:pt x="16505708" y="0"/>
                </a:lnTo>
                <a:lnTo>
                  <a:pt x="16505708" y="9284461"/>
                </a:lnTo>
                <a:lnTo>
                  <a:pt x="0" y="9284461"/>
                </a:lnTo>
                <a:lnTo>
                  <a:pt x="0" y="0"/>
                </a:lnTo>
                <a:close/>
              </a:path>
            </a:pathLst>
          </a:custGeom>
          <a:blipFill>
            <a:blip r:embed="rId2">
              <a:alphaModFix amt="54000"/>
            </a:blip>
            <a:stretch>
              <a:fillRect l="-5025" t="-3946" r="-2904" b="-24157"/>
            </a:stretch>
          </a:blipFill>
        </p:spPr>
      </p:sp>
      <p:sp>
        <p:nvSpPr>
          <p:cNvPr name="TextBox 3" id="3"/>
          <p:cNvSpPr txBox="true"/>
          <p:nvPr/>
        </p:nvSpPr>
        <p:spPr>
          <a:xfrm rot="0">
            <a:off x="1257312" y="2133867"/>
            <a:ext cx="10408920" cy="819150"/>
          </a:xfrm>
          <a:prstGeom prst="rect">
            <a:avLst/>
          </a:prstGeom>
        </p:spPr>
        <p:txBody>
          <a:bodyPr anchor="t" rtlCol="false" tIns="0" lIns="0" bIns="0" rIns="0">
            <a:spAutoFit/>
          </a:bodyPr>
          <a:lstStyle/>
          <a:p>
            <a:pPr algn="l">
              <a:lnSpc>
                <a:spcPts val="3240"/>
              </a:lnSpc>
            </a:pPr>
            <a:r>
              <a:rPr lang="en-US" sz="2700" spc="25">
                <a:solidFill>
                  <a:srgbClr val="093B62"/>
                </a:solidFill>
                <a:latin typeface="Playwrite US Modern"/>
                <a:ea typeface="Playwrite US Modern"/>
                <a:cs typeface="Playwrite US Modern"/>
                <a:sym typeface="Playwrite US Modern"/>
              </a:rPr>
              <a:t>.</a:t>
            </a:r>
          </a:p>
          <a:p>
            <a:pPr algn="l">
              <a:lnSpc>
                <a:spcPts val="3240"/>
              </a:lnSpc>
            </a:pPr>
          </a:p>
        </p:txBody>
      </p:sp>
      <p:sp>
        <p:nvSpPr>
          <p:cNvPr name="TextBox 4" id="4"/>
          <p:cNvSpPr txBox="true"/>
          <p:nvPr/>
        </p:nvSpPr>
        <p:spPr>
          <a:xfrm rot="0">
            <a:off x="486937" y="1104900"/>
            <a:ext cx="15667638" cy="8153400"/>
          </a:xfrm>
          <a:prstGeom prst="rect">
            <a:avLst/>
          </a:prstGeom>
        </p:spPr>
        <p:txBody>
          <a:bodyPr anchor="t" rtlCol="false" tIns="0" lIns="0" bIns="0" rIns="0">
            <a:spAutoFit/>
          </a:bodyPr>
          <a:lstStyle/>
          <a:p>
            <a:pPr algn="l">
              <a:lnSpc>
                <a:spcPts val="3669"/>
              </a:lnSpc>
            </a:pPr>
            <a:r>
              <a:rPr lang="en-US" sz="3058">
                <a:solidFill>
                  <a:srgbClr val="000000"/>
                </a:solidFill>
                <a:latin typeface="Kollektif"/>
                <a:ea typeface="Kollektif"/>
                <a:cs typeface="Kollektif"/>
                <a:sym typeface="Kollektif"/>
              </a:rPr>
              <a:t>There are 40 students, each with a different student ID. If we want to arrange ourselves in a row according to our IDs, we can easily use the insertion sort algorithm. Here is how we can do it:</a:t>
            </a:r>
          </a:p>
          <a:p>
            <a:pPr algn="l">
              <a:lnSpc>
                <a:spcPts val="3669"/>
              </a:lnSpc>
            </a:pPr>
          </a:p>
          <a:p>
            <a:pPr algn="l">
              <a:lnSpc>
                <a:spcPts val="3669"/>
              </a:lnSpc>
            </a:pPr>
            <a:r>
              <a:rPr lang="en-US" sz="3058">
                <a:solidFill>
                  <a:srgbClr val="000000"/>
                </a:solidFill>
                <a:latin typeface="Kollektif"/>
                <a:ea typeface="Kollektif"/>
                <a:cs typeface="Kollektif"/>
                <a:sym typeface="Kollektif"/>
              </a:rPr>
              <a:t>1.First, we move to the first position in the row.</a:t>
            </a:r>
          </a:p>
          <a:p>
            <a:pPr algn="l">
              <a:lnSpc>
                <a:spcPts val="3669"/>
              </a:lnSpc>
            </a:pPr>
          </a:p>
          <a:p>
            <a:pPr algn="l">
              <a:lnSpc>
                <a:spcPts val="3669"/>
              </a:lnSpc>
            </a:pPr>
            <a:r>
              <a:rPr lang="en-US" sz="3058">
                <a:solidFill>
                  <a:srgbClr val="000000"/>
                </a:solidFill>
                <a:latin typeface="Kollektif"/>
                <a:ea typeface="Kollektif"/>
                <a:cs typeface="Kollektif"/>
                <a:sym typeface="Kollektif"/>
              </a:rPr>
              <a:t>2.Then, we check the second position. If the student in the second position has a smaller ID than the student in the first position, they swap places.</a:t>
            </a:r>
          </a:p>
          <a:p>
            <a:pPr algn="l">
              <a:lnSpc>
                <a:spcPts val="3669"/>
              </a:lnSpc>
            </a:pPr>
          </a:p>
          <a:p>
            <a:pPr algn="l">
              <a:lnSpc>
                <a:spcPts val="3669"/>
              </a:lnSpc>
            </a:pPr>
            <a:r>
              <a:rPr lang="en-US" sz="3058">
                <a:solidFill>
                  <a:srgbClr val="000000"/>
                </a:solidFill>
                <a:latin typeface="Kollektif"/>
                <a:ea typeface="Kollektif"/>
                <a:cs typeface="Kollektif"/>
                <a:sym typeface="Kollektif"/>
              </a:rPr>
              <a:t>3.Next, we check the third position. We compare the student in the third position with the one in the second position. If the IDs are in order, we move on to the fourth position. If not, we swap them until they are in the correct order.</a:t>
            </a:r>
          </a:p>
          <a:p>
            <a:pPr algn="l">
              <a:lnSpc>
                <a:spcPts val="3669"/>
              </a:lnSpc>
            </a:pPr>
          </a:p>
          <a:p>
            <a:pPr algn="l">
              <a:lnSpc>
                <a:spcPts val="3669"/>
              </a:lnSpc>
            </a:pPr>
            <a:r>
              <a:rPr lang="en-US" sz="3058">
                <a:solidFill>
                  <a:srgbClr val="000000"/>
                </a:solidFill>
                <a:latin typeface="Kollektif"/>
                <a:ea typeface="Kollektif"/>
                <a:cs typeface="Kollektif"/>
                <a:sym typeface="Kollektif"/>
              </a:rPr>
              <a:t>4.We repeat this process, comparing each new position with the previous ones and making swaps as necessary until all students are in the correct order.</a:t>
            </a:r>
          </a:p>
          <a:p>
            <a:pPr algn="l">
              <a:lnSpc>
                <a:spcPts val="3249"/>
              </a:lnSpc>
            </a:pPr>
          </a:p>
          <a:p>
            <a:pPr algn="l">
              <a:lnSpc>
                <a:spcPts val="3249"/>
              </a:lnSpc>
            </a:pPr>
          </a:p>
          <a:p>
            <a:pPr algn="l">
              <a:lnSpc>
                <a:spcPts val="3249"/>
              </a:lnSpc>
            </a:pPr>
          </a:p>
        </p:txBody>
      </p:sp>
      <p:sp>
        <p:nvSpPr>
          <p:cNvPr name="TextBox 5" id="5"/>
          <p:cNvSpPr txBox="true"/>
          <p:nvPr/>
        </p:nvSpPr>
        <p:spPr>
          <a:xfrm rot="0">
            <a:off x="486937" y="-9525"/>
            <a:ext cx="9899090" cy="1095375"/>
          </a:xfrm>
          <a:prstGeom prst="rect">
            <a:avLst/>
          </a:prstGeom>
        </p:spPr>
        <p:txBody>
          <a:bodyPr anchor="t" rtlCol="false" tIns="0" lIns="0" bIns="0" rIns="0">
            <a:spAutoFit/>
          </a:bodyPr>
          <a:lstStyle/>
          <a:p>
            <a:pPr algn="l">
              <a:lnSpc>
                <a:spcPts val="4319"/>
              </a:lnSpc>
            </a:pPr>
            <a:r>
              <a:rPr lang="en-US" sz="3599">
                <a:solidFill>
                  <a:srgbClr val="DF9C32"/>
                </a:solidFill>
                <a:latin typeface="Playwrite US Modern"/>
                <a:ea typeface="Playwrite US Modern"/>
                <a:cs typeface="Playwrite US Modern"/>
                <a:sym typeface="Playwrite US Modern"/>
              </a:rPr>
              <a:t>Practical application on Insertion Sort Algorithm</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 y="0"/>
            <a:ext cx="18287542" cy="10287000"/>
            <a:chOff x="0" y="0"/>
            <a:chExt cx="24383390" cy="13716000"/>
          </a:xfrm>
        </p:grpSpPr>
        <p:sp>
          <p:nvSpPr>
            <p:cNvPr name="Freeform 3" id="3"/>
            <p:cNvSpPr/>
            <p:nvPr/>
          </p:nvSpPr>
          <p:spPr>
            <a:xfrm flipH="false" flipV="false" rot="0">
              <a:off x="0" y="0"/>
              <a:ext cx="24383364" cy="13716000"/>
            </a:xfrm>
            <a:custGeom>
              <a:avLst/>
              <a:gdLst/>
              <a:ahLst/>
              <a:cxnLst/>
              <a:rect r="r" b="b" t="t" l="l"/>
              <a:pathLst>
                <a:path h="13716000" w="24383364">
                  <a:moveTo>
                    <a:pt x="0" y="0"/>
                  </a:moveTo>
                  <a:lnTo>
                    <a:pt x="24383364" y="0"/>
                  </a:lnTo>
                  <a:lnTo>
                    <a:pt x="24383364" y="13716000"/>
                  </a:lnTo>
                  <a:lnTo>
                    <a:pt x="0" y="13716000"/>
                  </a:lnTo>
                  <a:close/>
                </a:path>
              </a:pathLst>
            </a:custGeom>
            <a:solidFill>
              <a:srgbClr val="093B62"/>
            </a:solidFill>
          </p:spPr>
        </p:sp>
      </p:grpSp>
      <p:sp>
        <p:nvSpPr>
          <p:cNvPr name="Freeform 4" id="4"/>
          <p:cNvSpPr/>
          <p:nvPr/>
        </p:nvSpPr>
        <p:spPr>
          <a:xfrm flipH="false" flipV="false" rot="0">
            <a:off x="1955103" y="5978"/>
            <a:ext cx="14659148" cy="10287000"/>
          </a:xfrm>
          <a:custGeom>
            <a:avLst/>
            <a:gdLst/>
            <a:ahLst/>
            <a:cxnLst/>
            <a:rect r="r" b="b" t="t" l="l"/>
            <a:pathLst>
              <a:path h="10287000" w="14659148">
                <a:moveTo>
                  <a:pt x="0" y="0"/>
                </a:moveTo>
                <a:lnTo>
                  <a:pt x="14659148" y="0"/>
                </a:lnTo>
                <a:lnTo>
                  <a:pt x="1465914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038850" y="4647414"/>
            <a:ext cx="8458389" cy="2176272"/>
          </a:xfrm>
          <a:prstGeom prst="rect">
            <a:avLst/>
          </a:prstGeom>
        </p:spPr>
        <p:txBody>
          <a:bodyPr anchor="t" rtlCol="false" tIns="0" lIns="0" bIns="0" rIns="0">
            <a:spAutoFit/>
          </a:bodyPr>
          <a:lstStyle/>
          <a:p>
            <a:pPr algn="ctr">
              <a:lnSpc>
                <a:spcPts val="8424"/>
              </a:lnSpc>
            </a:pPr>
            <a:r>
              <a:rPr lang="en-US" sz="7800">
                <a:solidFill>
                  <a:srgbClr val="FFC000"/>
                </a:solidFill>
                <a:latin typeface="Lilita One"/>
                <a:ea typeface="Lilita One"/>
                <a:cs typeface="Lilita One"/>
                <a:sym typeface="Lilita One"/>
              </a:rPr>
              <a:t>Thank You</a:t>
            </a:r>
          </a:p>
          <a:p>
            <a:pPr algn="ctr">
              <a:lnSpc>
                <a:spcPts val="8424"/>
              </a:lnSpc>
            </a:pPr>
            <a:r>
              <a:rPr lang="en-US" sz="7800">
                <a:solidFill>
                  <a:srgbClr val="FFC000"/>
                </a:solidFill>
                <a:latin typeface="Lilita One"/>
                <a:ea typeface="Lilita One"/>
                <a:cs typeface="Lilita One"/>
                <a:sym typeface="Lilita One"/>
              </a:rPr>
              <a:t>Everyone</a:t>
            </a:r>
            <a:r>
              <a:rPr lang="en-US" sz="7800">
                <a:solidFill>
                  <a:srgbClr val="002060"/>
                </a:solidFill>
                <a:latin typeface="Lilita One"/>
                <a:ea typeface="Lilita One"/>
                <a:cs typeface="Lilita One"/>
                <a:sym typeface="Lilita One"/>
              </a:rPr>
              <a:t>.</a:t>
            </a:r>
          </a:p>
        </p:txBody>
      </p:sp>
      <p:sp>
        <p:nvSpPr>
          <p:cNvPr name="Freeform 6" id="6" descr="Fireworks with solid fill"/>
          <p:cNvSpPr/>
          <p:nvPr/>
        </p:nvSpPr>
        <p:spPr>
          <a:xfrm flipH="false" flipV="false" rot="0">
            <a:off x="1283054" y="409098"/>
            <a:ext cx="3358952" cy="3358952"/>
          </a:xfrm>
          <a:custGeom>
            <a:avLst/>
            <a:gdLst/>
            <a:ahLst/>
            <a:cxnLst/>
            <a:rect r="r" b="b" t="t" l="l"/>
            <a:pathLst>
              <a:path h="3358952" w="3358952">
                <a:moveTo>
                  <a:pt x="0" y="0"/>
                </a:moveTo>
                <a:lnTo>
                  <a:pt x="3358951" y="0"/>
                </a:lnTo>
                <a:lnTo>
                  <a:pt x="3358951" y="3358952"/>
                </a:lnTo>
                <a:lnTo>
                  <a:pt x="0" y="3358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descr="Fireworks with solid fill"/>
          <p:cNvSpPr/>
          <p:nvPr/>
        </p:nvSpPr>
        <p:spPr>
          <a:xfrm flipH="false" flipV="false" rot="-946302">
            <a:off x="12023866" y="6636620"/>
            <a:ext cx="3358951" cy="3358952"/>
          </a:xfrm>
          <a:custGeom>
            <a:avLst/>
            <a:gdLst/>
            <a:ahLst/>
            <a:cxnLst/>
            <a:rect r="r" b="b" t="t" l="l"/>
            <a:pathLst>
              <a:path h="3358952" w="3358951">
                <a:moveTo>
                  <a:pt x="0" y="0"/>
                </a:moveTo>
                <a:lnTo>
                  <a:pt x="3358951" y="0"/>
                </a:lnTo>
                <a:lnTo>
                  <a:pt x="3358951" y="3358952"/>
                </a:lnTo>
                <a:lnTo>
                  <a:pt x="0" y="33589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49227" y="-668619"/>
            <a:ext cx="6366069" cy="6366069"/>
          </a:xfrm>
          <a:custGeom>
            <a:avLst/>
            <a:gdLst/>
            <a:ahLst/>
            <a:cxnLst/>
            <a:rect r="r" b="b" t="t" l="l"/>
            <a:pathLst>
              <a:path h="6366069" w="6366069">
                <a:moveTo>
                  <a:pt x="0" y="0"/>
                </a:moveTo>
                <a:lnTo>
                  <a:pt x="6366070" y="0"/>
                </a:lnTo>
                <a:lnTo>
                  <a:pt x="6366070" y="6366069"/>
                </a:lnTo>
                <a:lnTo>
                  <a:pt x="0" y="63660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5616843" y="590550"/>
            <a:ext cx="10997408" cy="2167791"/>
          </a:xfrm>
          <a:prstGeom prst="rect">
            <a:avLst/>
          </a:prstGeom>
        </p:spPr>
        <p:txBody>
          <a:bodyPr anchor="t" rtlCol="false" tIns="0" lIns="0" bIns="0" rIns="0">
            <a:spAutoFit/>
          </a:bodyPr>
          <a:lstStyle/>
          <a:p>
            <a:pPr algn="ctr">
              <a:lnSpc>
                <a:spcPts val="15965"/>
              </a:lnSpc>
            </a:pPr>
            <a:r>
              <a:rPr lang="en-US" sz="11403">
                <a:solidFill>
                  <a:srgbClr val="F69495"/>
                </a:solidFill>
                <a:latin typeface="Kollektif"/>
                <a:ea typeface="Kollektif"/>
                <a:cs typeface="Kollektif"/>
                <a:sym typeface="Kollektif"/>
              </a:rPr>
              <a:t>3,</a:t>
            </a:r>
            <a:r>
              <a:rPr lang="en-US" sz="11403">
                <a:solidFill>
                  <a:srgbClr val="177475"/>
                </a:solidFill>
                <a:latin typeface="Kollektif"/>
                <a:ea typeface="Kollektif"/>
                <a:cs typeface="Kollektif"/>
                <a:sym typeface="Kollektif"/>
              </a:rPr>
              <a:t> </a:t>
            </a:r>
            <a:r>
              <a:rPr lang="en-US" sz="11403">
                <a:solidFill>
                  <a:srgbClr val="2F90DA"/>
                </a:solidFill>
                <a:latin typeface="Kollektif"/>
                <a:ea typeface="Kollektif"/>
                <a:cs typeface="Kollektif"/>
                <a:sym typeface="Kollektif"/>
              </a:rPr>
              <a:t>23, 43</a:t>
            </a:r>
            <a:r>
              <a:rPr lang="en-US" sz="11403">
                <a:solidFill>
                  <a:srgbClr val="177475"/>
                </a:solidFill>
                <a:latin typeface="Kollektif"/>
                <a:ea typeface="Kollektif"/>
                <a:cs typeface="Kollektif"/>
                <a:sym typeface="Kollektif"/>
              </a:rPr>
              <a:t>, 63</a:t>
            </a:r>
            <a:r>
              <a:rPr lang="en-US" sz="11403">
                <a:solidFill>
                  <a:srgbClr val="FFFFFF"/>
                </a:solidFill>
                <a:latin typeface="Kollektif"/>
                <a:ea typeface="Kollektif"/>
                <a:cs typeface="Kollektif"/>
                <a:sym typeface="Kollektif"/>
              </a:rPr>
              <a:t>,</a:t>
            </a:r>
            <a:r>
              <a:rPr lang="en-US" sz="11403">
                <a:solidFill>
                  <a:srgbClr val="093B62"/>
                </a:solidFill>
                <a:latin typeface="Kollektif"/>
                <a:ea typeface="Kollektif"/>
                <a:cs typeface="Kollektif"/>
                <a:sym typeface="Kollektif"/>
              </a:rPr>
              <a:t> </a:t>
            </a:r>
            <a:r>
              <a:rPr lang="en-US" sz="11403" b="true">
                <a:solidFill>
                  <a:srgbClr val="2F90DA"/>
                </a:solidFill>
                <a:latin typeface="Kollektif Bold"/>
                <a:ea typeface="Kollektif Bold"/>
                <a:cs typeface="Kollektif Bold"/>
                <a:sym typeface="Kollektif Bold"/>
              </a:rPr>
              <a:t>83</a:t>
            </a:r>
          </a:p>
        </p:txBody>
      </p:sp>
      <p:sp>
        <p:nvSpPr>
          <p:cNvPr name="Freeform 10" id="10"/>
          <p:cNvSpPr/>
          <p:nvPr/>
        </p:nvSpPr>
        <p:spPr>
          <a:xfrm flipH="false" flipV="false" rot="6712498">
            <a:off x="13566774" y="3588712"/>
            <a:ext cx="2882343" cy="3365793"/>
          </a:xfrm>
          <a:custGeom>
            <a:avLst/>
            <a:gdLst/>
            <a:ahLst/>
            <a:cxnLst/>
            <a:rect r="r" b="b" t="t" l="l"/>
            <a:pathLst>
              <a:path h="3365793" w="2882343">
                <a:moveTo>
                  <a:pt x="0" y="0"/>
                </a:moveTo>
                <a:lnTo>
                  <a:pt x="2882343" y="0"/>
                </a:lnTo>
                <a:lnTo>
                  <a:pt x="2882343" y="3365793"/>
                </a:lnTo>
                <a:lnTo>
                  <a:pt x="0" y="33657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955103" y="5965519"/>
            <a:ext cx="2786570" cy="4067082"/>
          </a:xfrm>
          <a:custGeom>
            <a:avLst/>
            <a:gdLst/>
            <a:ahLst/>
            <a:cxnLst/>
            <a:rect r="r" b="b" t="t" l="l"/>
            <a:pathLst>
              <a:path h="4067082" w="2786570">
                <a:moveTo>
                  <a:pt x="0" y="0"/>
                </a:moveTo>
                <a:lnTo>
                  <a:pt x="2786570" y="0"/>
                </a:lnTo>
                <a:lnTo>
                  <a:pt x="2786570" y="4067083"/>
                </a:lnTo>
                <a:lnTo>
                  <a:pt x="0" y="40670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DAGSu4TCEQQ</dc:identifier>
  <dcterms:modified xsi:type="dcterms:W3CDTF">2011-08-01T06:04:30Z</dcterms:modified>
  <cp:revision>1</cp:revision>
  <dc:title>Insertion Sort Algorithm Presentation</dc:title>
</cp:coreProperties>
</file>