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74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12" autoAdjust="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77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36" y="1209965"/>
            <a:ext cx="6603231" cy="1948871"/>
          </a:xfrm>
        </p:spPr>
        <p:txBody>
          <a:bodyPr>
            <a:normAutofit/>
          </a:bodyPr>
          <a:lstStyle/>
          <a:p>
            <a:r>
              <a:rPr sz="2800" b="1" dirty="0"/>
              <a:t>Box Office Blueprint: Data-Driven Insights for</a:t>
            </a:r>
            <a:r>
              <a:rPr lang="en-US" sz="2800" b="1" dirty="0"/>
              <a:t> Microsoft </a:t>
            </a:r>
            <a:r>
              <a:rPr sz="2800" b="1" dirty="0"/>
              <a:t>Movie Studio Launch</a:t>
            </a:r>
            <a:r>
              <a:rPr lang="en-US" sz="2800" b="1" dirty="0"/>
              <a:t>.</a:t>
            </a:r>
            <a:br>
              <a:rPr lang="en-US" sz="2800" b="1" dirty="0"/>
            </a:br>
            <a:endParaRPr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372" y="3038763"/>
            <a:ext cx="7092538" cy="3645065"/>
          </a:xfrm>
        </p:spPr>
        <p:txBody>
          <a:bodyPr>
            <a:noAutofit/>
          </a:bodyPr>
          <a:lstStyle/>
          <a:p>
            <a:r>
              <a:rPr lang="en-US" sz="2000" b="1" dirty="0"/>
              <a:t>Objective</a:t>
            </a:r>
            <a:r>
              <a:rPr lang="en-US" sz="2000" dirty="0"/>
              <a:t>: </a:t>
            </a:r>
          </a:p>
          <a:p>
            <a:r>
              <a:rPr lang="en-US" sz="2000" dirty="0"/>
              <a:t>This project aims to guide the establishment of a new movie studio by providing actionable insights into the key factors driving box office success. </a:t>
            </a:r>
          </a:p>
          <a:p>
            <a:r>
              <a:rPr lang="en-US" sz="2000" dirty="0"/>
              <a:t>We explore data from IMDB, The Movie Database (</a:t>
            </a:r>
            <a:r>
              <a:rPr lang="en-US" sz="2000" dirty="0" err="1"/>
              <a:t>TMDb</a:t>
            </a:r>
            <a:r>
              <a:rPr lang="en-US" sz="2000" dirty="0"/>
              <a:t>), and the numbers to understand what types of movies perform well at the box office. </a:t>
            </a:r>
          </a:p>
          <a:p>
            <a:r>
              <a:rPr lang="en-US" sz="2000" dirty="0"/>
              <a:t>The goal is to extract patterns in genres, ratings, and other characteristics to guide the studio’s production strategy.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55308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Problem.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6123" y="1579418"/>
            <a:ext cx="6668278" cy="3121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new movie studio lacks experience in filmmaking and needs insights to:</a:t>
            </a:r>
          </a:p>
          <a:p>
            <a:r>
              <a:rPr lang="en-US" sz="2000" dirty="0"/>
              <a:t>Identify successful movie characteristics.</a:t>
            </a:r>
          </a:p>
          <a:p>
            <a:r>
              <a:rPr lang="en-US" sz="2000" dirty="0"/>
              <a:t>Pinpoint profitable genres.</a:t>
            </a:r>
          </a:p>
          <a:p>
            <a:r>
              <a:rPr lang="en-US" sz="2000" dirty="0"/>
              <a:t>Determine optimal budget ranges.</a:t>
            </a:r>
          </a:p>
          <a:p>
            <a:r>
              <a:rPr lang="en-US" sz="2000" dirty="0"/>
              <a:t>Strategize release timings to maximize box office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97972"/>
            <a:ext cx="6589199" cy="990600"/>
          </a:xfrm>
        </p:spPr>
        <p:txBody>
          <a:bodyPr>
            <a:normAutofit/>
          </a:bodyPr>
          <a:lstStyle/>
          <a:p>
            <a:r>
              <a:rPr lang="en-US" sz="2800" b="1" dirty="0"/>
              <a:t>EDA Insights: </a:t>
            </a:r>
            <a:br>
              <a:rPr lang="en-US" sz="2800" b="1" dirty="0"/>
            </a:br>
            <a:r>
              <a:rPr sz="2800" b="1" dirty="0"/>
              <a:t>Genre Performance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799" y="1001485"/>
            <a:ext cx="7213600" cy="3189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D08FFB-9EE6-48F9-C7D8-20D12892851D}"/>
              </a:ext>
            </a:extLst>
          </p:cNvPr>
          <p:cNvSpPr txBox="1"/>
          <p:nvPr/>
        </p:nvSpPr>
        <p:spPr>
          <a:xfrm>
            <a:off x="844799" y="4191000"/>
            <a:ext cx="8099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Action: Broad appeal, moderate ratings commercially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Fantasy: High popularity </a:t>
            </a:r>
            <a:r>
              <a:rPr lang="en-US" i="1" dirty="0"/>
              <a:t>and</a:t>
            </a:r>
            <a:r>
              <a:rPr lang="en-US" dirty="0"/>
              <a:t> strong ratings ideal for balanced success.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Drama: Critically strong but appeals to a smaller audience.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Animation: Highest ratings — excellent for family and quality-focused markets.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Focusing on these genres allows studios to balance mass appeal with critical acclaim, driving both revenue and audience satisfaction.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9829" y="0"/>
            <a:ext cx="7609114" cy="1338943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EDA Insights:</a:t>
            </a:r>
            <a:br>
              <a:rPr lang="en-US" sz="2800" b="1" dirty="0"/>
            </a:br>
            <a:r>
              <a:rPr lang="en-US" sz="2800" dirty="0"/>
              <a:t>Genre pairs by combination success metrics (Vote average&amp; popularity)</a:t>
            </a:r>
            <a:br>
              <a:rPr lang="en-US" sz="2800" dirty="0"/>
            </a:br>
            <a:br>
              <a:rPr lang="en-US" sz="2800" dirty="0"/>
            </a:br>
            <a:endParaRPr sz="28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4559" y="1208314"/>
            <a:ext cx="6951518" cy="3102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FB0366-CC13-48D6-B131-0F5101E25DF8}"/>
              </a:ext>
            </a:extLst>
          </p:cNvPr>
          <p:cNvSpPr txBox="1"/>
          <p:nvPr/>
        </p:nvSpPr>
        <p:spPr>
          <a:xfrm>
            <a:off x="1164771" y="4517571"/>
            <a:ext cx="7794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Top Performer: </a:t>
            </a:r>
            <a:r>
              <a:rPr lang="en-US" dirty="0"/>
              <a:t>Adventure &amp; Science Fiction ranks highest with a success score of 8.7, blending excitement with futuristic or imaginative elements a strong box office and audience draw.</a:t>
            </a:r>
          </a:p>
          <a:p>
            <a:r>
              <a:rPr lang="en-US" dirty="0"/>
              <a:t>2. </a:t>
            </a:r>
            <a:r>
              <a:rPr lang="en-US" b="1" dirty="0"/>
              <a:t>Strong Contender: </a:t>
            </a:r>
            <a:r>
              <a:rPr lang="en-US" dirty="0"/>
              <a:t>Adventure &amp; Fantasy scores 8.5, performing exceptionally well in terms of audience approval and reach.</a:t>
            </a:r>
            <a:br>
              <a:rPr lang="en-US" dirty="0"/>
            </a:br>
            <a:r>
              <a:rPr lang="en-US" dirty="0"/>
              <a:t>3. </a:t>
            </a:r>
            <a:r>
              <a:rPr lang="en-US" b="1" dirty="0"/>
              <a:t>Genres to Watch: </a:t>
            </a:r>
            <a:r>
              <a:rPr lang="en-US" dirty="0"/>
              <a:t>Action $ Thriller shows solid popularity but lower average ratings, suggesting high audience interest but more mixed critical reception.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029" y="317241"/>
            <a:ext cx="7108371" cy="1184987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EDA Insights: </a:t>
            </a:r>
            <a:br>
              <a:rPr lang="en-US" sz="2800" b="1" dirty="0"/>
            </a:br>
            <a:r>
              <a:rPr lang="en-US" sz="2800" dirty="0"/>
              <a:t>Vote average vs popularity by main genre.</a:t>
            </a:r>
            <a:br>
              <a:rPr lang="en-US" sz="2800" b="1" dirty="0"/>
            </a:b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404" y="1251856"/>
            <a:ext cx="7623881" cy="31677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A933DC-782C-7377-3568-B788534EA09B}"/>
              </a:ext>
            </a:extLst>
          </p:cNvPr>
          <p:cNvSpPr txBox="1"/>
          <p:nvPr/>
        </p:nvSpPr>
        <p:spPr>
          <a:xfrm>
            <a:off x="1302404" y="4528457"/>
            <a:ext cx="74823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Viewer ratings ≥ 6 typically signal high popularity.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films are widely popular due to visual appeal but they often receive mixed or average ratings.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Drama, Animation and Family genres have gentler extremes, whereas Action, Sci-Fi, and Adventure tend to be more polarized with their reception.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planning films, studios must consider the possible popularity level and how the audience will receive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7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223935"/>
            <a:ext cx="6589199" cy="559836"/>
          </a:xfrm>
        </p:spPr>
        <p:txBody>
          <a:bodyPr>
            <a:normAutofit fontScale="90000"/>
          </a:bodyPr>
          <a:lstStyle/>
          <a:p>
            <a:r>
              <a:rPr sz="2800" b="1" dirty="0"/>
              <a:t>Regression Results</a:t>
            </a:r>
            <a:r>
              <a:rPr lang="en-US" sz="2800" b="1" dirty="0"/>
              <a:t>.</a:t>
            </a:r>
            <a:br>
              <a:rPr lang="en-US" sz="2800" b="1" dirty="0"/>
            </a:br>
            <a:br>
              <a:rPr lang="en-US" sz="2800" b="1" dirty="0"/>
            </a:br>
            <a:endParaRPr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1" y="783770"/>
            <a:ext cx="7209685" cy="3418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3DCACE-10A0-E4FB-F4BA-5AD796E1FEF6}"/>
              </a:ext>
            </a:extLst>
          </p:cNvPr>
          <p:cNvSpPr txBox="1"/>
          <p:nvPr/>
        </p:nvSpPr>
        <p:spPr>
          <a:xfrm>
            <a:off x="1317171" y="4724400"/>
            <a:ext cx="7478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linear regression using production budget to predict ROI showed very weak predictive power (R² = 0.0069).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insight: Spending more doesn't guarantee better returns.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Budgets don’t reflect critical factors like marketing, distribution cuts, or backend deals.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predict movie profitability accurately, we need more comprehensive financial data beyond just production costs.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2872"/>
          </a:xfrm>
        </p:spPr>
        <p:txBody>
          <a:bodyPr>
            <a:normAutofit/>
          </a:bodyPr>
          <a:lstStyle/>
          <a:p>
            <a:r>
              <a:rPr sz="2800" b="1" dirty="0"/>
              <a:t>Recommendations</a:t>
            </a:r>
            <a:r>
              <a:rPr lang="en-US" sz="2800" b="1" dirty="0"/>
              <a:t>.</a:t>
            </a:r>
            <a:endParaRPr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05527"/>
            <a:ext cx="6591985" cy="4405695"/>
          </a:xfrm>
        </p:spPr>
        <p:txBody>
          <a:bodyPr/>
          <a:lstStyle/>
          <a:p>
            <a:r>
              <a:rPr dirty="0"/>
              <a:t>Focus on producing Action, Adventure, and Fantasy films.</a:t>
            </a:r>
          </a:p>
          <a:p>
            <a:r>
              <a:rPr dirty="0"/>
              <a:t>Prioritize stories that resonate globally and generate online engagement.</a:t>
            </a:r>
          </a:p>
          <a:p>
            <a:r>
              <a:rPr dirty="0"/>
              <a:t>Consider genres that maintain consistent viewer ratings.</a:t>
            </a:r>
            <a:endParaRPr lang="en-US" dirty="0"/>
          </a:p>
          <a:p>
            <a:r>
              <a:rPr lang="en-US" dirty="0"/>
              <a:t>Boost vote count through marketing campaigns, early fan screenings, and sequels.</a:t>
            </a:r>
          </a:p>
          <a:p>
            <a:r>
              <a:rPr lang="en-US" dirty="0"/>
              <a:t>Leverage genre-specific tones and storytelling to match audience preferences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07526"/>
          </a:xfrm>
        </p:spPr>
        <p:txBody>
          <a:bodyPr>
            <a:normAutofit/>
          </a:bodyPr>
          <a:lstStyle/>
          <a:p>
            <a:r>
              <a:rPr sz="2800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31636"/>
            <a:ext cx="6591985" cy="4479586"/>
          </a:xfrm>
        </p:spPr>
        <p:txBody>
          <a:bodyPr/>
          <a:lstStyle/>
          <a:p>
            <a:r>
              <a:rPr dirty="0"/>
              <a:t>Conduct deeper modeling to predict box office revenue.</a:t>
            </a:r>
          </a:p>
          <a:p>
            <a:r>
              <a:rPr dirty="0"/>
              <a:t>Integrate marketing and budget data for richer insights.</a:t>
            </a:r>
          </a:p>
          <a:p>
            <a:r>
              <a:rPr dirty="0"/>
              <a:t>Test concepts with focus groups aligned with top genres.</a:t>
            </a:r>
            <a:r>
              <a:rPr lang="en-US" dirty="0"/>
              <a:t> </a:t>
            </a:r>
          </a:p>
          <a:p>
            <a:r>
              <a:rPr lang="en-US" dirty="0"/>
              <a:t>Conduct deeper analysis into </a:t>
            </a:r>
            <a:r>
              <a:rPr lang="en-US" b="1" dirty="0"/>
              <a:t>budget vs return</a:t>
            </a:r>
            <a:r>
              <a:rPr lang="en-US" dirty="0"/>
              <a:t> per genre</a:t>
            </a:r>
          </a:p>
          <a:p>
            <a:r>
              <a:rPr lang="en-US" dirty="0"/>
              <a:t>Analyze </a:t>
            </a:r>
            <a:r>
              <a:rPr lang="en-US" b="1" dirty="0"/>
              <a:t>international markets</a:t>
            </a:r>
            <a:r>
              <a:rPr lang="en-US" dirty="0"/>
              <a:t> to align global preferences</a:t>
            </a:r>
          </a:p>
          <a:p>
            <a:r>
              <a:rPr lang="en-US" dirty="0"/>
              <a:t>Incorporate </a:t>
            </a:r>
            <a:r>
              <a:rPr lang="en-US" b="1" dirty="0"/>
              <a:t>text sentiment</a:t>
            </a:r>
            <a:r>
              <a:rPr lang="en-US" dirty="0"/>
              <a:t> from reviews to refine tone/style recommendations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4399"/>
          </a:xfrm>
        </p:spPr>
        <p:txBody>
          <a:bodyPr>
            <a:normAutofit/>
          </a:bodyPr>
          <a:lstStyle/>
          <a:p>
            <a:r>
              <a:rPr lang="en-US" sz="2800" b="1" dirty="0"/>
              <a:t> </a:t>
            </a:r>
            <a:r>
              <a:rPr sz="2800" b="1" dirty="0"/>
              <a:t>Q&amp;A 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4155" y="1268963"/>
            <a:ext cx="6780245" cy="4642259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r>
              <a:rPr lang="en-US" sz="2000" b="1" dirty="0"/>
              <a:t>Conclusion:</a:t>
            </a:r>
            <a:r>
              <a:rPr lang="en-US" sz="2000" dirty="0"/>
              <a:t> Data supports a clear strategic focus on Adventure, Action, and Fantasy. These genres offer consistent popularity, high audience engagement, and room for creative expansion.</a:t>
            </a:r>
          </a:p>
          <a:p>
            <a:pPr marL="0" indent="0">
              <a:buNone/>
            </a:pPr>
            <a:r>
              <a:rPr lang="en-US" sz="2000" b="1" dirty="0"/>
              <a:t>Authors</a:t>
            </a:r>
          </a:p>
          <a:p>
            <a:pPr marL="0" indent="0">
              <a:buNone/>
            </a:pPr>
            <a:r>
              <a:rPr lang="en-US" sz="2000" dirty="0" err="1"/>
              <a:t>Hafsa</a:t>
            </a:r>
            <a:r>
              <a:rPr lang="en-US" sz="2000" dirty="0"/>
              <a:t> Mohammed</a:t>
            </a:r>
          </a:p>
          <a:p>
            <a:pPr marL="0" indent="0">
              <a:buNone/>
            </a:pPr>
            <a:r>
              <a:rPr lang="en-US" sz="2000" dirty="0"/>
              <a:t>Ryan </a:t>
            </a:r>
            <a:r>
              <a:rPr lang="en-US" sz="2000" dirty="0" err="1"/>
              <a:t>Karimi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Rose </a:t>
            </a:r>
            <a:r>
              <a:rPr lang="en-US" sz="2000" dirty="0" err="1"/>
              <a:t>Muthini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Elizabeth Ogutu</a:t>
            </a:r>
          </a:p>
          <a:p>
            <a:pPr marL="0" indent="0">
              <a:buNone/>
            </a:pPr>
            <a:r>
              <a:rPr lang="en-US" sz="2000" dirty="0"/>
              <a:t>                                   </a:t>
            </a:r>
            <a:r>
              <a:rPr lang="en-US" sz="2000" b="1" dirty="0"/>
              <a:t>Thank you</a:t>
            </a:r>
            <a:endParaRPr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616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Box Office Blueprint: Data-Driven Insights for Microsoft Movie Studio Launch. </vt:lpstr>
      <vt:lpstr>Business Problem.</vt:lpstr>
      <vt:lpstr>EDA Insights:  Genre Performance</vt:lpstr>
      <vt:lpstr>EDA Insights: Genre pairs by combination success metrics (Vote average&amp; popularity)  </vt:lpstr>
      <vt:lpstr>EDA Insights:  Vote average vs popularity by main genre.   </vt:lpstr>
      <vt:lpstr>Regression Results.  </vt:lpstr>
      <vt:lpstr>Recommendations.</vt:lpstr>
      <vt:lpstr>Next Steps</vt:lpstr>
      <vt:lpstr> Q&amp;A /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Blueprint: Data-Driven Insights for Microsoft’s Movie Studio Launch</dc:title>
  <dc:subject/>
  <dc:creator>Liz</dc:creator>
  <cp:keywords/>
  <dc:description>generated using python-pptx</dc:description>
  <cp:lastModifiedBy>HomePC</cp:lastModifiedBy>
  <cp:revision>49</cp:revision>
  <dcterms:created xsi:type="dcterms:W3CDTF">2013-01-27T09:14:16Z</dcterms:created>
  <dcterms:modified xsi:type="dcterms:W3CDTF">2025-06-09T06:43:28Z</dcterms:modified>
  <cp:category/>
</cp:coreProperties>
</file>