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6" r:id="rId4"/>
    <p:sldId id="258" r:id="rId5"/>
    <p:sldId id="270" r:id="rId6"/>
    <p:sldId id="259" r:id="rId7"/>
    <p:sldId id="271" r:id="rId8"/>
    <p:sldId id="260" r:id="rId9"/>
    <p:sldId id="268" r:id="rId10"/>
    <p:sldId id="274" r:id="rId11"/>
    <p:sldId id="275" r:id="rId12"/>
    <p:sldId id="272" r:id="rId13"/>
    <p:sldId id="273" r:id="rId14"/>
    <p:sldId id="276" r:id="rId15"/>
    <p:sldId id="277" r:id="rId16"/>
    <p:sldId id="261" r:id="rId17"/>
    <p:sldId id="269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2" autoAdjust="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5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77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93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ttentomatoe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xofficemojo.com/" TargetMode="External"/><Relationship Id="rId5" Type="http://schemas.openxmlformats.org/officeDocument/2006/relationships/hyperlink" Target="https://www.the-numbers.com/" TargetMode="External"/><Relationship Id="rId4" Type="http://schemas.openxmlformats.org/officeDocument/2006/relationships/hyperlink" Target="https://www.themoviedb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636" y="1209965"/>
            <a:ext cx="6603231" cy="1948871"/>
          </a:xfrm>
        </p:spPr>
        <p:txBody>
          <a:bodyPr>
            <a:normAutofit/>
          </a:bodyPr>
          <a:lstStyle/>
          <a:p>
            <a:r>
              <a:rPr sz="2800" b="1" dirty="0"/>
              <a:t>Box Office Blueprint: Data-Driven Insights </a:t>
            </a:r>
            <a:r>
              <a:rPr sz="2800" b="1" dirty="0" smtClean="0"/>
              <a:t>for</a:t>
            </a:r>
            <a:r>
              <a:rPr lang="en-US" sz="2800" b="1" dirty="0" smtClean="0"/>
              <a:t> Microsoft </a:t>
            </a:r>
            <a:r>
              <a:rPr sz="2800" b="1" dirty="0" smtClean="0"/>
              <a:t>Movie </a:t>
            </a:r>
            <a:r>
              <a:rPr sz="2800" b="1" dirty="0"/>
              <a:t>Studio </a:t>
            </a:r>
            <a:r>
              <a:rPr sz="2800" b="1" dirty="0" smtClean="0"/>
              <a:t>Launch</a:t>
            </a:r>
            <a:r>
              <a:rPr lang="en-US" sz="2800" b="1" dirty="0"/>
              <a:t>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3038764"/>
            <a:ext cx="6924493" cy="338974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Objective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r>
              <a:rPr lang="en-US" dirty="0" smtClean="0"/>
              <a:t>This </a:t>
            </a:r>
            <a:r>
              <a:rPr lang="en-US" dirty="0"/>
              <a:t>project aims to guide the establishment of a new movie studio by providing actionable insights into the key factors driving box office success. </a:t>
            </a:r>
          </a:p>
          <a:p>
            <a:r>
              <a:rPr lang="en-US" dirty="0" smtClean="0"/>
              <a:t>We </a:t>
            </a:r>
            <a:r>
              <a:rPr lang="en-US" dirty="0"/>
              <a:t>explore data from IMDB, The Movie Database (</a:t>
            </a:r>
            <a:r>
              <a:rPr lang="en-US" dirty="0" err="1"/>
              <a:t>TMDb</a:t>
            </a:r>
            <a:r>
              <a:rPr lang="en-US" dirty="0"/>
              <a:t>), and the numbers to understand what types of movies perform well at the box office. </a:t>
            </a:r>
          </a:p>
          <a:p>
            <a:r>
              <a:rPr lang="en-US" dirty="0" smtClean="0"/>
              <a:t>The </a:t>
            </a:r>
            <a:r>
              <a:rPr lang="en-US" dirty="0"/>
              <a:t>goal is to extract patterns in genres, ratings, and other characteristics to guide the studio’s production strategy.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96" y="317242"/>
            <a:ext cx="6463004" cy="51318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Result and findings: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Vote average vs popularity by main genre.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405" y="2058955"/>
            <a:ext cx="7459040" cy="46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87" y="612845"/>
            <a:ext cx="73898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vs Ratings: From the chart we can </a:t>
            </a:r>
            <a:r>
              <a:rPr lang="en-US" dirty="0" smtClean="0"/>
              <a:t>see viewer </a:t>
            </a:r>
            <a:r>
              <a:rPr lang="en-US" dirty="0"/>
              <a:t>ratings of 6 and above indicate high popularity in the movies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Popular </a:t>
            </a:r>
            <a:r>
              <a:rPr lang="en-US" dirty="0"/>
              <a:t>action movies may bring in a large audience for their flashy effects and colorful explosions, but those films end up having mixed or average reviews.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Drama</a:t>
            </a:r>
            <a:r>
              <a:rPr lang="en-US" dirty="0"/>
              <a:t>, Animation and Family genres have gentler extremes, whereas Action, Sci-Fi, and Adventure tend to be more polarized with their reception. Because of differing audience expectations, some are likely to love them, and some will definitely hate them.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planning films, especially for large scale blockbusters versus small scale niche films, studios must consider the possible popularity level and how the audience will receive it.</a:t>
            </a:r>
          </a:p>
        </p:txBody>
      </p:sp>
    </p:spTree>
    <p:extLst>
      <p:ext uri="{BB962C8B-B14F-4D97-AF65-F5344CB8AC3E}">
        <p14:creationId xmlns:p14="http://schemas.microsoft.com/office/powerpoint/2010/main" val="18211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0" y="830425"/>
            <a:ext cx="7791061" cy="57010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0808" y="0"/>
            <a:ext cx="6885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Checking the correlation using popularity,vote_average and </a:t>
            </a:r>
            <a:r>
              <a:rPr lang="en-US" sz="1600" b="1" dirty="0" smtClean="0"/>
              <a:t>vote count.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84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615" y="457855"/>
            <a:ext cx="6792399" cy="1546436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615" y="886408"/>
            <a:ext cx="7263789" cy="4945225"/>
          </a:xfrm>
        </p:spPr>
        <p:txBody>
          <a:bodyPr/>
          <a:lstStyle/>
          <a:p>
            <a:r>
              <a:rPr lang="en-US" dirty="0"/>
              <a:t>Brighter red cells: </a:t>
            </a:r>
            <a:r>
              <a:rPr lang="en-US" dirty="0" smtClean="0"/>
              <a:t>Indicate strong </a:t>
            </a:r>
            <a:r>
              <a:rPr lang="en-US" dirty="0"/>
              <a:t>positive </a:t>
            </a:r>
            <a:r>
              <a:rPr lang="en-US" dirty="0" smtClean="0"/>
              <a:t>correlation</a:t>
            </a:r>
          </a:p>
          <a:p>
            <a:r>
              <a:rPr lang="en-US" dirty="0" smtClean="0"/>
              <a:t>Brighter </a:t>
            </a:r>
            <a:r>
              <a:rPr lang="en-US" dirty="0"/>
              <a:t>blue cells</a:t>
            </a:r>
            <a:r>
              <a:rPr lang="en-US" dirty="0" smtClean="0"/>
              <a:t>: indicate strong </a:t>
            </a:r>
            <a:r>
              <a:rPr lang="en-US" dirty="0"/>
              <a:t>negative </a:t>
            </a:r>
            <a:r>
              <a:rPr lang="en-US" dirty="0" smtClean="0"/>
              <a:t>correlation</a:t>
            </a:r>
          </a:p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err="1"/>
              <a:t>InterpretGenres</a:t>
            </a:r>
            <a:r>
              <a:rPr lang="en-US" dirty="0"/>
              <a:t> with high values in “popularity” column: More likely to attract large audiences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Genres </a:t>
            </a:r>
            <a:r>
              <a:rPr lang="en-US" dirty="0"/>
              <a:t>with high “</a:t>
            </a:r>
            <a:r>
              <a:rPr lang="en-US" dirty="0" err="1"/>
              <a:t>vote_average</a:t>
            </a:r>
            <a:r>
              <a:rPr lang="en-US" dirty="0"/>
              <a:t>”: Likely critically acclaimed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Genres </a:t>
            </a:r>
            <a:r>
              <a:rPr lang="en-US" dirty="0"/>
              <a:t>with high “</a:t>
            </a:r>
            <a:r>
              <a:rPr lang="en-US" dirty="0" err="1"/>
              <a:t>vote_count</a:t>
            </a:r>
            <a:r>
              <a:rPr lang="en-US" dirty="0"/>
              <a:t>”: Receive more viewer engagement or mainstream appeal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Insight</a:t>
            </a:r>
            <a:r>
              <a:rPr lang="en-US" b="1" dirty="0" smtClean="0"/>
              <a:t>:-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your studio wants high **popularity and engagement**, focus on **Action**, **Adventure**, or **Sci-Fi**.- If aiming for **high ratings**, **Documentary** and **History** genres show stronger positive correlations.</a:t>
            </a:r>
          </a:p>
        </p:txBody>
      </p:sp>
    </p:spTree>
    <p:extLst>
      <p:ext uri="{BB962C8B-B14F-4D97-AF65-F5344CB8AC3E}">
        <p14:creationId xmlns:p14="http://schemas.microsoft.com/office/powerpoint/2010/main" val="306298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09"/>
            <a:ext cx="6993526" cy="195113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Results and findings:</a:t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Return on investment vs Production Budget.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59" y="3079750"/>
            <a:ext cx="576722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1641" y="401216"/>
            <a:ext cx="7595118" cy="635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 </a:t>
            </a:r>
            <a:r>
              <a:rPr lang="en-US" sz="1750" b="1" dirty="0"/>
              <a:t>Aim</a:t>
            </a:r>
            <a:r>
              <a:rPr lang="en-US" sz="1750" b="1" dirty="0" smtClean="0"/>
              <a:t>:</a:t>
            </a:r>
          </a:p>
          <a:p>
            <a:r>
              <a:rPr lang="en-US" sz="1750" dirty="0" smtClean="0"/>
              <a:t>For </a:t>
            </a:r>
            <a:r>
              <a:rPr lang="en-US" sz="1750" dirty="0"/>
              <a:t>every \$1 that was spent, how much (%) did they get back in profit</a:t>
            </a:r>
            <a:r>
              <a:rPr lang="en-US" sz="175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b="1" dirty="0" smtClean="0"/>
              <a:t>Observations:</a:t>
            </a:r>
          </a:p>
          <a:p>
            <a:pPr marL="342900" indent="-342900">
              <a:buAutoNum type="arabicPeriod"/>
            </a:pPr>
            <a:r>
              <a:rPr lang="en-US" sz="1750" dirty="0" smtClean="0"/>
              <a:t>High </a:t>
            </a:r>
            <a:r>
              <a:rPr lang="en-US" sz="1750" dirty="0"/>
              <a:t>ROI isn't tied to high budget - The movies with the highest ROI are mostly in the low to mid-budget range (\$10k–\$1M</a:t>
            </a:r>
            <a:r>
              <a:rPr lang="en-US" sz="1750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sz="1750" dirty="0" smtClean="0"/>
              <a:t>Big </a:t>
            </a:r>
            <a:r>
              <a:rPr lang="en-US" sz="1750" dirty="0"/>
              <a:t>budgets ≠ big ROI - Expensive movies (&gt;\$100M or 10^(8)) tend to have lower ROI, even if they make lots of money because their production costs are huge</a:t>
            </a:r>
            <a:r>
              <a:rPr lang="en-US" sz="175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750" dirty="0" smtClean="0"/>
              <a:t>Diminishing </a:t>
            </a:r>
            <a:r>
              <a:rPr lang="en-US" sz="1750" dirty="0"/>
              <a:t>returns at higher budgets - As budgets grow, ROI tends to flatten. Studios make profits, but the percentage return </a:t>
            </a:r>
            <a:r>
              <a:rPr lang="en-US" sz="1750" dirty="0" smtClean="0"/>
              <a:t>shrinks</a:t>
            </a:r>
            <a:r>
              <a:rPr lang="en-US" sz="1750" dirty="0"/>
              <a:t>.</a:t>
            </a:r>
            <a:endParaRPr lang="en-US" sz="17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b="1" dirty="0" smtClean="0"/>
              <a:t>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/>
          </a:p>
          <a:p>
            <a:r>
              <a:rPr lang="en-US" sz="1750" dirty="0" smtClean="0"/>
              <a:t>Consider </a:t>
            </a:r>
            <a:r>
              <a:rPr lang="en-US" sz="1750" dirty="0"/>
              <a:t>low to Mid budget movies as they can be highly profitable - These movies are less risky and often perform better per dollar invested. </a:t>
            </a:r>
            <a:endParaRPr lang="en-US" sz="1750" dirty="0" smtClean="0"/>
          </a:p>
          <a:p>
            <a:endParaRPr lang="en-US" sz="1750" dirty="0" smtClean="0"/>
          </a:p>
          <a:p>
            <a:r>
              <a:rPr lang="en-US" sz="1750" dirty="0" smtClean="0"/>
              <a:t>For </a:t>
            </a:r>
            <a:r>
              <a:rPr lang="en-US" sz="1750" dirty="0"/>
              <a:t>example  \$1M movie can return 5000% ROI. Avoid </a:t>
            </a:r>
            <a:r>
              <a:rPr lang="en-US" sz="1750" dirty="0" err="1"/>
              <a:t>avoid</a:t>
            </a:r>
            <a:r>
              <a:rPr lang="en-US" sz="1750" dirty="0"/>
              <a:t> mega budgeted movies early on because they don’t guarantee high ROI and they are huge risks because they need global distribution power</a:t>
            </a:r>
            <a:r>
              <a:rPr lang="en-US" sz="1750" dirty="0" smtClean="0"/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28196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223935"/>
            <a:ext cx="6589199" cy="83824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Results and findings: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sz="2800" dirty="0" smtClean="0"/>
              <a:t>Regression Results</a:t>
            </a:r>
            <a:r>
              <a:rPr lang="en-US" sz="2800" dirty="0" smtClean="0"/>
              <a:t>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endParaRPr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9273" y="1062183"/>
            <a:ext cx="7656945" cy="5708071"/>
          </a:xfrm>
        </p:spPr>
        <p:txBody>
          <a:bodyPr/>
          <a:lstStyle/>
          <a:p>
            <a:r>
              <a:rPr lang="en-US" dirty="0"/>
              <a:t>To explore this, we used ROI as the target variable and production budget as the predictor. We applied a simple linear regression model to examine the relationship and evaluated its performance using R² and Mean Square Error (MSE</a:t>
            </a:r>
            <a:r>
              <a:rPr lang="en-US" dirty="0" smtClean="0"/>
              <a:t>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1" y="2352793"/>
            <a:ext cx="555307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1782" y="1028343"/>
            <a:ext cx="65485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Regression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model shows that production budget alone has almost no predictive power for a movie’s ROI (R² = 0.0069), meaning we can’t reliably estimate profitability just from how much was spent on production.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weak relationship highlights a key limitation: production budgets typically exclude other critical financial factors such as marketing expenses, cinema or streaming platform cuts, and backend deals.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Simply </a:t>
            </a:r>
            <a:r>
              <a:rPr lang="en-US" dirty="0"/>
              <a:t>spending more on production doesn’t guarantee higher returns. To make better predictions, we would likely need a broader range of data that captures the full financial picture of a movie’s lifecycle.</a:t>
            </a:r>
          </a:p>
        </p:txBody>
      </p:sp>
    </p:spTree>
    <p:extLst>
      <p:ext uri="{BB962C8B-B14F-4D97-AF65-F5344CB8AC3E}">
        <p14:creationId xmlns:p14="http://schemas.microsoft.com/office/powerpoint/2010/main" val="266952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2872"/>
          </a:xfrm>
        </p:spPr>
        <p:txBody>
          <a:bodyPr>
            <a:normAutofit/>
          </a:bodyPr>
          <a:lstStyle/>
          <a:p>
            <a:r>
              <a:rPr sz="2800" b="1" dirty="0" smtClean="0"/>
              <a:t>Recommendations</a:t>
            </a:r>
            <a:r>
              <a:rPr lang="en-US" sz="2800" b="1" dirty="0" smtClean="0"/>
              <a:t>.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05527"/>
            <a:ext cx="6591985" cy="4405695"/>
          </a:xfrm>
        </p:spPr>
        <p:txBody>
          <a:bodyPr/>
          <a:lstStyle/>
          <a:p>
            <a:r>
              <a:rPr dirty="0" smtClean="0"/>
              <a:t>Focus </a:t>
            </a:r>
            <a:r>
              <a:rPr dirty="0"/>
              <a:t>on producing Action, Adventure, and Fantasy films.</a:t>
            </a:r>
          </a:p>
          <a:p>
            <a:r>
              <a:rPr dirty="0" smtClean="0"/>
              <a:t>Prioritize </a:t>
            </a:r>
            <a:r>
              <a:rPr dirty="0"/>
              <a:t>stories that resonate globally and generate online engagement.</a:t>
            </a:r>
          </a:p>
          <a:p>
            <a:r>
              <a:rPr dirty="0" smtClean="0"/>
              <a:t>Consider </a:t>
            </a:r>
            <a:r>
              <a:rPr dirty="0"/>
              <a:t>genres that maintain consistent viewer ratings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/>
              <a:t>Boost vote count through marketing campaigns, early fan screenings, and </a:t>
            </a:r>
            <a:r>
              <a:rPr lang="en-US" dirty="0" smtClean="0"/>
              <a:t>sequels.</a:t>
            </a:r>
          </a:p>
          <a:p>
            <a:r>
              <a:rPr lang="en-US" dirty="0" smtClean="0"/>
              <a:t>Leverage </a:t>
            </a:r>
            <a:r>
              <a:rPr lang="en-US" dirty="0"/>
              <a:t>genre-specific tones and storytelling to match audience preferences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07526"/>
          </a:xfrm>
        </p:spPr>
        <p:txBody>
          <a:bodyPr>
            <a:normAutofit/>
          </a:bodyPr>
          <a:lstStyle/>
          <a:p>
            <a:r>
              <a:rPr sz="2800"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31636"/>
            <a:ext cx="6591985" cy="4479586"/>
          </a:xfrm>
        </p:spPr>
        <p:txBody>
          <a:bodyPr/>
          <a:lstStyle/>
          <a:p>
            <a:r>
              <a:rPr dirty="0" smtClean="0"/>
              <a:t>Conduct </a:t>
            </a:r>
            <a:r>
              <a:rPr dirty="0"/>
              <a:t>deeper modeling to predict box office revenue.</a:t>
            </a:r>
          </a:p>
          <a:p>
            <a:r>
              <a:rPr dirty="0" smtClean="0"/>
              <a:t>Integrate </a:t>
            </a:r>
            <a:r>
              <a:rPr dirty="0"/>
              <a:t>marketing and budget data for richer insights.</a:t>
            </a:r>
          </a:p>
          <a:p>
            <a:r>
              <a:rPr dirty="0" smtClean="0"/>
              <a:t>Test </a:t>
            </a:r>
            <a:r>
              <a:rPr dirty="0"/>
              <a:t>concepts with focus groups aligned with top genres</a:t>
            </a:r>
            <a:r>
              <a:rPr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Conduct </a:t>
            </a:r>
            <a:r>
              <a:rPr lang="en-US" dirty="0"/>
              <a:t>deeper analysis into </a:t>
            </a:r>
            <a:r>
              <a:rPr lang="en-US" b="1" dirty="0"/>
              <a:t>budget vs return</a:t>
            </a:r>
            <a:r>
              <a:rPr lang="en-US" dirty="0"/>
              <a:t> per genre</a:t>
            </a:r>
          </a:p>
          <a:p>
            <a:r>
              <a:rPr lang="en-US" dirty="0"/>
              <a:t>Analyze </a:t>
            </a:r>
            <a:r>
              <a:rPr lang="en-US" b="1" dirty="0"/>
              <a:t>international markets</a:t>
            </a:r>
            <a:r>
              <a:rPr lang="en-US" dirty="0"/>
              <a:t> to align global preferences</a:t>
            </a:r>
          </a:p>
          <a:p>
            <a:r>
              <a:rPr lang="en-US" dirty="0"/>
              <a:t>Incorporate </a:t>
            </a:r>
            <a:r>
              <a:rPr lang="en-US" b="1" dirty="0"/>
              <a:t>text sentiment</a:t>
            </a:r>
            <a:r>
              <a:rPr lang="en-US" dirty="0"/>
              <a:t> from reviews to refine tone/style recommendations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55308"/>
          </a:xfrm>
        </p:spPr>
        <p:txBody>
          <a:bodyPr>
            <a:normAutofit/>
          </a:bodyPr>
          <a:lstStyle/>
          <a:p>
            <a:r>
              <a:rPr sz="2800" b="1" dirty="0" smtClean="0"/>
              <a:t>Problem</a:t>
            </a:r>
            <a:r>
              <a:rPr lang="en-US" sz="2800" b="1" dirty="0" smtClean="0"/>
              <a:t> statement.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123" y="1579418"/>
            <a:ext cx="6668278" cy="312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new movie studio lacks experience in filmmaking and needs insights to:</a:t>
            </a:r>
          </a:p>
          <a:p>
            <a:r>
              <a:rPr lang="en-US" sz="2000" dirty="0"/>
              <a:t>Identify successful movie characteristics.</a:t>
            </a:r>
          </a:p>
          <a:p>
            <a:r>
              <a:rPr lang="en-US" sz="2000" dirty="0"/>
              <a:t>Pinpoint profitable genres.</a:t>
            </a:r>
          </a:p>
          <a:p>
            <a:r>
              <a:rPr lang="en-US" sz="2000" dirty="0"/>
              <a:t>Determine optimal budget ranges.</a:t>
            </a:r>
          </a:p>
          <a:p>
            <a:r>
              <a:rPr lang="en-US" sz="2000" dirty="0"/>
              <a:t>Strategize release timings to maximize box office revenue.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439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</a:t>
            </a:r>
            <a:r>
              <a:rPr sz="2800" b="1" dirty="0" smtClean="0"/>
              <a:t>Q&amp;A </a:t>
            </a:r>
            <a:r>
              <a:rPr sz="2800" b="1" dirty="0"/>
              <a:t>/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155" y="1268963"/>
            <a:ext cx="6780245" cy="4642259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b="1" dirty="0"/>
              <a:t>Conclusion:</a:t>
            </a:r>
            <a:r>
              <a:rPr lang="en-US" sz="2000" dirty="0"/>
              <a:t> Data supports a clear strategic focus on Adventure, Action, and Fantasy. These genres offer consistent popularity, high audience engagement, and room for creative expansion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Authors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Hafsa</a:t>
            </a:r>
            <a:r>
              <a:rPr lang="en-US" sz="2000" dirty="0" smtClean="0"/>
              <a:t> Mohammed</a:t>
            </a:r>
          </a:p>
          <a:p>
            <a:pPr marL="0" indent="0">
              <a:buNone/>
            </a:pPr>
            <a:r>
              <a:rPr lang="en-US" sz="2000" dirty="0" smtClean="0"/>
              <a:t>Ryan </a:t>
            </a:r>
            <a:r>
              <a:rPr lang="en-US" sz="2000" dirty="0" err="1" smtClean="0"/>
              <a:t>Karimi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Rose </a:t>
            </a:r>
            <a:r>
              <a:rPr lang="en-US" sz="2000" dirty="0" err="1" smtClean="0"/>
              <a:t>Muthini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Elizabeth </a:t>
            </a:r>
            <a:r>
              <a:rPr lang="en-US" sz="2000" dirty="0" smtClean="0"/>
              <a:t>Ogutu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</a:t>
            </a:r>
            <a:r>
              <a:rPr lang="en-US" sz="2000" b="1" dirty="0" smtClean="0"/>
              <a:t>Thank </a:t>
            </a:r>
            <a:r>
              <a:rPr lang="en-US" sz="2000" b="1" dirty="0" smtClean="0"/>
              <a:t>you</a:t>
            </a:r>
            <a:endParaRPr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452583"/>
            <a:ext cx="6589199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Data </a:t>
            </a:r>
            <a:r>
              <a:rPr lang="en-US" sz="3100" b="1" dirty="0" smtClean="0"/>
              <a:t>Understanding.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091" y="1182255"/>
            <a:ext cx="8146473" cy="56757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used for this project combines information from multiple sources, each offering unique and complementary insights into movie attributes and box office performance. Below is a breakdown of the data sources used and the specific datasets obtained from each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Data source</a:t>
            </a:r>
          </a:p>
          <a:p>
            <a:r>
              <a:rPr lang="en-US" dirty="0"/>
              <a:t>Below are the sources of the data : -1. </a:t>
            </a:r>
            <a:r>
              <a:rPr lang="en-US" u="sng" dirty="0">
                <a:hlinkClick r:id="rId2"/>
              </a:rPr>
              <a:t>IMDB</a:t>
            </a:r>
            <a:r>
              <a:rPr lang="en-US" dirty="0"/>
              <a:t> -2. </a:t>
            </a:r>
            <a:r>
              <a:rPr lang="en-US" u="sng" dirty="0">
                <a:hlinkClick r:id="rId3"/>
              </a:rPr>
              <a:t>Rotten Tomatoes</a:t>
            </a:r>
            <a:r>
              <a:rPr lang="en-US" dirty="0"/>
              <a:t> -3. </a:t>
            </a:r>
            <a:r>
              <a:rPr lang="en-US" u="sng" dirty="0" err="1">
                <a:hlinkClick r:id="rId4"/>
              </a:rPr>
              <a:t>TheMovieDB</a:t>
            </a:r>
            <a:r>
              <a:rPr lang="en-US" dirty="0"/>
              <a:t> -4. </a:t>
            </a:r>
            <a:r>
              <a:rPr lang="en-US" u="sng" dirty="0">
                <a:hlinkClick r:id="rId5"/>
              </a:rPr>
              <a:t>The Numbers</a:t>
            </a:r>
            <a:r>
              <a:rPr lang="en-US" dirty="0"/>
              <a:t> -5. </a:t>
            </a:r>
            <a:r>
              <a:rPr lang="en-US" u="sng" dirty="0">
                <a:hlinkClick r:id="rId6"/>
              </a:rPr>
              <a:t>Box Office </a:t>
            </a:r>
            <a:r>
              <a:rPr lang="en-US" u="sng" dirty="0" smtClean="0">
                <a:hlinkClick r:id="rId6"/>
              </a:rPr>
              <a:t>Mojo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Datasets Used in </a:t>
            </a:r>
            <a:r>
              <a:rPr lang="en-US" b="1" dirty="0" smtClean="0"/>
              <a:t>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performing an initial assessment, cleaning, and merging of data, we used the following datasets for analysis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tn.movie_budgets.csv.gz → Used for financial and studio performance analysis (budget, gross, profit, ROI).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bom.movie_gross.csv.gz → Supplementary financial data, focusing on domestic and international gross.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imdb.title.basics.csv.gz → Used to extract genre, runtime, and title information.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imdb.title.akas.csv.gz &amp; imdb.title.principals.csv.gz → Used to identify directors, actors, and producers for cast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4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Results and findings: 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sz="2800" b="1" dirty="0" smtClean="0"/>
              <a:t>Genre </a:t>
            </a:r>
            <a:r>
              <a:rPr sz="2800" b="1" dirty="0"/>
              <a:t>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056" y="1905000"/>
            <a:ext cx="7213600" cy="4401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291" y="751344"/>
            <a:ext cx="80356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Genre performance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</a:p>
          <a:p>
            <a:endParaRPr lang="en-US" b="1" dirty="0"/>
          </a:p>
          <a:p>
            <a:r>
              <a:rPr lang="en-US" b="1" dirty="0" smtClean="0"/>
              <a:t>Top </a:t>
            </a:r>
            <a:r>
              <a:rPr lang="en-US" b="1" dirty="0"/>
              <a:t>Performing Genres (based on average statistics</a:t>
            </a:r>
            <a:r>
              <a:rPr lang="en-US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</a:t>
            </a:r>
            <a:r>
              <a:rPr lang="en-US" dirty="0"/>
              <a:t>: High popularity, moderate ratings (large audience but some mixed reception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Fantasy</a:t>
            </a:r>
            <a:r>
              <a:rPr lang="en-US" dirty="0"/>
              <a:t>: Very high popularity and generally good ratings (attracts both mainstream and dedicated audiences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Drama</a:t>
            </a:r>
            <a:r>
              <a:rPr lang="en-US" dirty="0"/>
              <a:t>: Strong ratings but lower popularity compared to Action/Fantasy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Animation</a:t>
            </a:r>
            <a:r>
              <a:rPr lang="en-US" dirty="0"/>
              <a:t>: Very high ratings with moderate popularity — beloved by families and audiences seeking quality storytelling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focusing on these top-performing genres, studios can optimize their content portfolio to maximize both audience engagement (popularity) and viewer satisfaction (ratings), ensuring both financial returns and critical acclaim.</a:t>
            </a:r>
          </a:p>
        </p:txBody>
      </p:sp>
    </p:spTree>
    <p:extLst>
      <p:ext uri="{BB962C8B-B14F-4D97-AF65-F5344CB8AC3E}">
        <p14:creationId xmlns:p14="http://schemas.microsoft.com/office/powerpoint/2010/main" val="27559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764690" cy="644853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Results and findings: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Genre pairs by combination success metrics (Vote average&amp; popularity)</a:t>
            </a:r>
            <a:endParaRPr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59" y="2503290"/>
            <a:ext cx="6951518" cy="39482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7055" y="1720840"/>
            <a:ext cx="72043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Top </a:t>
            </a:r>
            <a:r>
              <a:rPr lang="en-US" dirty="0"/>
              <a:t>Performer: Adventure &amp; Science Fiction is the top combo with a success metric of </a:t>
            </a:r>
            <a:r>
              <a:rPr lang="en-US" dirty="0" smtClean="0"/>
              <a:t>8.7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2</a:t>
            </a:r>
            <a:r>
              <a:rPr lang="en-US" dirty="0"/>
              <a:t>. Adventure &amp; Fantasy (8.5), Strong contender with excellent audience approval and </a:t>
            </a:r>
            <a:r>
              <a:rPr lang="en-US" dirty="0" err="1" smtClean="0"/>
              <a:t>reach.This</a:t>
            </a:r>
            <a:r>
              <a:rPr lang="en-US" dirty="0" smtClean="0"/>
              <a:t> </a:t>
            </a:r>
            <a:r>
              <a:rPr lang="en-US" dirty="0"/>
              <a:t>genre pair works well for epic journeys, mythical stories, or fantasy worlds — think Harry Potter or Lord of the Rings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Genres </a:t>
            </a:r>
            <a:r>
              <a:rPr lang="en-US" dirty="0"/>
              <a:t>to Watch </a:t>
            </a:r>
            <a:r>
              <a:rPr lang="en-US" dirty="0" err="1"/>
              <a:t>Carefully:Some</a:t>
            </a:r>
            <a:r>
              <a:rPr lang="en-US" dirty="0"/>
              <a:t> genre pairs like Action &amp; Thriller have decent popularity but relatively lower </a:t>
            </a:r>
            <a:r>
              <a:rPr lang="en-US" dirty="0" err="1"/>
              <a:t>vote_average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93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2800" dirty="0" smtClean="0"/>
              <a:t> </a:t>
            </a:r>
            <a:r>
              <a:rPr lang="en-US" sz="2800" b="1" dirty="0" smtClean="0"/>
              <a:t>Results and findings: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sz="2800" dirty="0" smtClean="0"/>
              <a:t>Audience </a:t>
            </a:r>
            <a:r>
              <a:rPr sz="2800" dirty="0"/>
              <a:t>Engagement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218" y="2133600"/>
            <a:ext cx="6766972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2327" y="1339272"/>
            <a:ext cx="75461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Audience engagement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ajority </a:t>
            </a:r>
            <a:r>
              <a:rPr lang="en-US" dirty="0"/>
              <a:t>of movies seem to have low-to-moderate engagement (around 100 to 1,000 votes). This could be due to independent or niche films that don't reach mass audiences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long tail of high vote counts is an indicator of a few blockbusters or popular movies that generate significant attention (e.g., Avengers, Harry Potter, etc</a:t>
            </a:r>
            <a:r>
              <a:rPr lang="en-US" dirty="0" smtClean="0"/>
              <a:t>.).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Actionable </a:t>
            </a:r>
            <a:r>
              <a:rPr lang="en-US" b="1" dirty="0" err="1"/>
              <a:t>Insights</a:t>
            </a:r>
            <a:r>
              <a:rPr lang="en-US" dirty="0" err="1"/>
              <a:t>:Studios</a:t>
            </a:r>
            <a:r>
              <a:rPr lang="en-US" dirty="0"/>
              <a:t> aiming for broader audience engagement might want to focus on genres that have a higher likelihood of generating high vote counts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Typically, action, adventure, and sci-fi genres see more engagement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Targeting </a:t>
            </a:r>
            <a:r>
              <a:rPr lang="en-US" dirty="0"/>
              <a:t>niche genres with consistent moderate engagement may be a way to ensure sustained, smaller but loyal audiences.</a:t>
            </a:r>
          </a:p>
        </p:txBody>
      </p:sp>
    </p:spTree>
    <p:extLst>
      <p:ext uri="{BB962C8B-B14F-4D97-AF65-F5344CB8AC3E}">
        <p14:creationId xmlns:p14="http://schemas.microsoft.com/office/powerpoint/2010/main" val="30970857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1236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Box Office Blueprint: Data-Driven Insights for Microsoft Movie Studio Launch. </vt:lpstr>
      <vt:lpstr>Problem statement.</vt:lpstr>
      <vt:lpstr>Data Understanding. </vt:lpstr>
      <vt:lpstr>Results and findings:   Genre Performance</vt:lpstr>
      <vt:lpstr>PowerPoint Presentation</vt:lpstr>
      <vt:lpstr>Results and findings:  Genre pairs by combination success metrics (Vote average&amp; popularity)</vt:lpstr>
      <vt:lpstr>PowerPoint Presentation</vt:lpstr>
      <vt:lpstr> Results and findings:  Audience Engagement</vt:lpstr>
      <vt:lpstr>PowerPoint Presentation</vt:lpstr>
      <vt:lpstr>Result and findings:   Vote average vs popularity by main genre.</vt:lpstr>
      <vt:lpstr>PowerPoint Presentation</vt:lpstr>
      <vt:lpstr>PowerPoint Presentation</vt:lpstr>
      <vt:lpstr> </vt:lpstr>
      <vt:lpstr>Results and findings:  Return on investment vs Production Budget.</vt:lpstr>
      <vt:lpstr>PowerPoint Presentation</vt:lpstr>
      <vt:lpstr>Results and findings: Regression Results.  </vt:lpstr>
      <vt:lpstr>PowerPoint Presentation</vt:lpstr>
      <vt:lpstr>Recommendations.</vt:lpstr>
      <vt:lpstr>Next Steps</vt:lpstr>
      <vt:lpstr> Q&amp;A /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Blueprint: Data-Driven Insights for Microsoft’s Movie Studio Launch</dc:title>
  <dc:subject/>
  <dc:creator>Liz</dc:creator>
  <cp:keywords/>
  <dc:description>generated using python-pptx</dc:description>
  <cp:lastModifiedBy>User</cp:lastModifiedBy>
  <cp:revision>44</cp:revision>
  <dcterms:created xsi:type="dcterms:W3CDTF">2013-01-27T09:14:16Z</dcterms:created>
  <dcterms:modified xsi:type="dcterms:W3CDTF">2025-06-08T16:40:24Z</dcterms:modified>
  <cp:category/>
</cp:coreProperties>
</file>