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17" r:id="rId5"/>
    <p:sldId id="307" r:id="rId6"/>
    <p:sldId id="309" r:id="rId7"/>
    <p:sldId id="318" r:id="rId8"/>
    <p:sldId id="319" r:id="rId9"/>
    <p:sldId id="320" r:id="rId10"/>
    <p:sldId id="323" r:id="rId11"/>
    <p:sldId id="324" r:id="rId12"/>
    <p:sldId id="321" r:id="rId13"/>
    <p:sldId id="325" r:id="rId14"/>
    <p:sldId id="30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5405" autoAdjust="0"/>
  </p:normalViewPr>
  <p:slideViewPr>
    <p:cSldViewPr snapToGrid="0">
      <p:cViewPr varScale="1">
        <p:scale>
          <a:sx n="83" d="100"/>
          <a:sy n="83" d="100"/>
        </p:scale>
        <p:origin x="643" y="8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4/29/2025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4/29/2025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10</a:t>
            </a:fld>
            <a:endParaRPr lang="en-US" noProof="0" dirty="0"/>
          </a:p>
        </p:txBody>
      </p:sp>
    </p:spTree>
    <p:extLst>
      <p:ext uri="{BB962C8B-B14F-4D97-AF65-F5344CB8AC3E}">
        <p14:creationId xmlns:p14="http://schemas.microsoft.com/office/powerpoint/2010/main" val="4108247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11</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2248697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351894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628139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1666104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8</a:t>
            </a:fld>
            <a:endParaRPr lang="en-US" noProof="0" dirty="0"/>
          </a:p>
        </p:txBody>
      </p:sp>
    </p:spTree>
    <p:extLst>
      <p:ext uri="{BB962C8B-B14F-4D97-AF65-F5344CB8AC3E}">
        <p14:creationId xmlns:p14="http://schemas.microsoft.com/office/powerpoint/2010/main" val="3968745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9</a:t>
            </a:fld>
            <a:endParaRPr lang="en-US" noProof="0" dirty="0"/>
          </a:p>
        </p:txBody>
      </p:sp>
    </p:spTree>
    <p:extLst>
      <p:ext uri="{BB962C8B-B14F-4D97-AF65-F5344CB8AC3E}">
        <p14:creationId xmlns:p14="http://schemas.microsoft.com/office/powerpoint/2010/main" val="85669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hyperlink" Target="mailto:Hafsa.mohammed.aden@gmail.com" TargetMode="Externa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khsamaha/aviation-accident-database-synopses"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4679004" y="1284049"/>
            <a:ext cx="5408579" cy="4036979"/>
          </a:xfrm>
        </p:spPr>
        <p:txBody>
          <a:bodyPr anchor="ctr"/>
          <a:lstStyle/>
          <a:p>
            <a:r>
              <a:rPr lang="en-GB" sz="3200" b="0" i="0" dirty="0">
                <a:effectLst/>
                <a:latin typeface="system-ui"/>
              </a:rPr>
              <a:t>Identifying Low-Risk Aircraft for Expansion into Aviation Business</a:t>
            </a:r>
            <a:br>
              <a:rPr lang="en-GB" b="0" i="0" dirty="0">
                <a:effectLst/>
                <a:latin typeface="system-ui"/>
              </a:rPr>
            </a:b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Recommendations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399621"/>
            <a:ext cx="11157527" cy="5294499"/>
          </a:xfrm>
        </p:spPr>
        <p:txBody>
          <a:bodyPr>
            <a:normAutofit/>
          </a:bodyPr>
          <a:lstStyle/>
          <a:p>
            <a:pPr marL="0" indent="0">
              <a:buNone/>
            </a:pPr>
            <a:r>
              <a:rPr lang="en-GB" sz="1600" b="1" dirty="0"/>
              <a:t> Prioritize Aircraft with higher engines counts and Electric Engine for improved Safety and Reliability:</a:t>
            </a:r>
            <a:endParaRPr lang="en-GB" sz="1600" dirty="0"/>
          </a:p>
          <a:p>
            <a:pPr lvl="1">
              <a:buFont typeface="Courier New" panose="02070309020205020404" pitchFamily="49" charset="0"/>
              <a:buChar char="o"/>
            </a:pPr>
            <a:r>
              <a:rPr lang="en-GB" sz="1600" dirty="0"/>
              <a:t>Focusing on aircraft with more engines has shown to significantly reduce the risk of accidents, indicating a clear correlation between the number of engines and improved safety. To further enhance safety and minimize operational risks, it is recommended that the company prioritize acquiring aircraft with higher engine counts.</a:t>
            </a:r>
          </a:p>
          <a:p>
            <a:pPr lvl="1">
              <a:buFont typeface="Courier New" panose="02070309020205020404" pitchFamily="49" charset="0"/>
              <a:buChar char="o"/>
            </a:pPr>
            <a:r>
              <a:rPr lang="en-GB" sz="1600" dirty="0"/>
              <a:t>Transitioning to electric engine for new fleet acquisitions improves safety while reducing long-term operational costs. This shift would not only boost reliability but also position the company as a forward-thinking player in the evolving aviation industry.</a:t>
            </a:r>
          </a:p>
          <a:p>
            <a:pPr marL="0" lvl="1" indent="0">
              <a:spcBef>
                <a:spcPts val="1000"/>
              </a:spcBef>
              <a:buNone/>
            </a:pPr>
            <a:r>
              <a:rPr lang="en-GB" sz="1600" b="1" dirty="0"/>
              <a:t>Make &amp; Model Combinations</a:t>
            </a:r>
          </a:p>
          <a:p>
            <a:pPr lvl="1">
              <a:buFont typeface="Courier New" panose="02070309020205020404" pitchFamily="49" charset="0"/>
              <a:buChar char="o"/>
            </a:pPr>
            <a:r>
              <a:rPr lang="en-GB" sz="1600" dirty="0"/>
              <a:t>Purchasing aircraft based on historical safety performance, accident records, and maintenance requirements is essential to reduce operational risks and ensure long-term reliability.</a:t>
            </a:r>
          </a:p>
          <a:p>
            <a:pPr lvl="1">
              <a:buFont typeface="Courier New" panose="02070309020205020404" pitchFamily="49" charset="0"/>
              <a:buChar char="o"/>
            </a:pPr>
            <a:r>
              <a:rPr lang="en-GB" sz="1600" dirty="0"/>
              <a:t>it is advised that the company avoid acquiring aircraft like the Quicksilver, which has been associated with a higher number of incidents, or any aircraft linked to fatal accidents. Instead, the company should prioritize aircraft models with fewer or no accidents.  Aircrafts such as the Cessna T210L and Beech B23, exhibit greater durability therefore should be considered safer options.</a:t>
            </a:r>
          </a:p>
          <a:p>
            <a:pPr marL="0" lvl="1" indent="0">
              <a:spcBef>
                <a:spcPts val="1000"/>
              </a:spcBef>
              <a:buNone/>
            </a:pPr>
            <a:r>
              <a:rPr lang="en-GB" sz="1600" b="1" dirty="0"/>
              <a:t>Strategic Recommendations for Improving Aircraft Safety and Minimizing Risk:</a:t>
            </a:r>
          </a:p>
          <a:p>
            <a:pPr lvl="1">
              <a:buFont typeface="Courier New" panose="02070309020205020404" pitchFamily="49" charset="0"/>
              <a:buChar char="o"/>
            </a:pPr>
            <a:r>
              <a:rPr lang="en-GB" sz="1600" dirty="0"/>
              <a:t>The company should develop operational strategies that prioritize Instrument Meteorological Conditions (IMC), as these conditions have been associated with fewer accidents compared to Visual Meteorological Conditions (VMC). When planning flight purposes, it is advisable to focus on specialized aircraft missions, such as firefighting, air drops, and glider towing, which have shown lower incident rates. In contrast, aircraft used for personal and instructional activities have exhibited a significantly higher number of incidents, highlighting the greater exposure to risk associated with these types of flights.</a:t>
            </a:r>
          </a:p>
          <a:p>
            <a:pPr lvl="1">
              <a:buFont typeface="Courier New" panose="02070309020205020404" pitchFamily="49" charset="0"/>
              <a:buChar char="o"/>
            </a:pPr>
            <a:endParaRPr lang="en-GB" sz="1600" dirty="0"/>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10</a:t>
            </a:fld>
            <a:endParaRPr lang="en-US" dirty="0"/>
          </a:p>
        </p:txBody>
      </p:sp>
    </p:spTree>
    <p:extLst>
      <p:ext uri="{BB962C8B-B14F-4D97-AF65-F5344CB8AC3E}">
        <p14:creationId xmlns:p14="http://schemas.microsoft.com/office/powerpoint/2010/main" val="1457050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title"/>
          </p:nvPr>
        </p:nvSpPr>
        <p:spPr>
          <a:xfrm>
            <a:off x="914400" y="914400"/>
            <a:ext cx="10360152" cy="914400"/>
          </a:xfrm>
        </p:spPr>
        <p:txBody>
          <a:bodyPr anchor="b">
            <a:normAutofit/>
          </a:bodyPr>
          <a:lstStyle/>
          <a:p>
            <a:r>
              <a:rPr lang="en-US" dirty="0"/>
              <a:t>              </a:t>
            </a:r>
            <a:r>
              <a:rPr lang="en-US" sz="4400" b="1" i="1" dirty="0"/>
              <a:t>THANK  YOU !</a:t>
            </a:r>
          </a:p>
        </p:txBody>
      </p:sp>
      <p:pic>
        <p:nvPicPr>
          <p:cNvPr id="8" name="Content Placeholder 4" descr="A logo of a chat&#10;&#10;Description automatically generated with medium confidence">
            <a:extLst>
              <a:ext uri="{FF2B5EF4-FFF2-40B4-BE49-F238E27FC236}">
                <a16:creationId xmlns:a16="http://schemas.microsoft.com/office/drawing/2014/main" id="{8C831742-4DE5-482A-1C85-BEB971B4BCEA}"/>
              </a:ext>
            </a:extLst>
          </p:cNvPr>
          <p:cNvPicPr>
            <a:picLocks noChangeAspect="1"/>
          </p:cNvPicPr>
          <p:nvPr/>
        </p:nvPicPr>
        <p:blipFill>
          <a:blip r:embed="rId3">
            <a:duotone>
              <a:prstClr val="black"/>
              <a:srgbClr val="D9C3A5">
                <a:tint val="50000"/>
                <a:satMod val="180000"/>
              </a:srgbClr>
            </a:duotone>
            <a:extLst>
              <a:ext uri="{BEBA8EAE-BF5A-486C-A8C5-ECC9F3942E4B}">
                <a14:imgProps xmlns:a14="http://schemas.microsoft.com/office/drawing/2010/main">
                  <a14:imgLayer r:embed="rId4">
                    <a14:imgEffect>
                      <a14:colorTemperature colorTemp="5801"/>
                    </a14:imgEffect>
                    <a14:imgEffect>
                      <a14:saturation sat="0"/>
                    </a14:imgEffect>
                  </a14:imgLayer>
                </a14:imgProps>
              </a:ext>
              <a:ext uri="{28A0092B-C50C-407E-A947-70E740481C1C}">
                <a14:useLocalDpi xmlns:a14="http://schemas.microsoft.com/office/drawing/2010/main" val="0"/>
              </a:ext>
            </a:extLst>
          </a:blip>
          <a:srcRect l="7350" r="16505" b="-2"/>
          <a:stretch/>
        </p:blipFill>
        <p:spPr>
          <a:xfrm>
            <a:off x="914400" y="2039112"/>
            <a:ext cx="4576953" cy="3877055"/>
          </a:xfrm>
          <a:prstGeom prst="rect">
            <a:avLst/>
          </a:prstGeom>
          <a:noFill/>
          <a:effectLst>
            <a:outerShdw blurRad="50800" dist="50800" dir="5400000" algn="ctr" rotWithShape="0">
              <a:schemeClr val="bg1">
                <a:lumMod val="75000"/>
              </a:schemeClr>
            </a:outerShdw>
          </a:effectLst>
        </p:spPr>
      </p:pic>
      <p:sp>
        <p:nvSpPr>
          <p:cNvPr id="11" name="Content Placeholder 10">
            <a:extLst>
              <a:ext uri="{FF2B5EF4-FFF2-40B4-BE49-F238E27FC236}">
                <a16:creationId xmlns:a16="http://schemas.microsoft.com/office/drawing/2014/main" id="{C6DCC38C-603B-CCD0-2914-0BBCD4F4F74E}"/>
              </a:ext>
            </a:extLst>
          </p:cNvPr>
          <p:cNvSpPr>
            <a:spLocks noGrp="1"/>
          </p:cNvSpPr>
          <p:nvPr>
            <p:ph sz="quarter" idx="12"/>
          </p:nvPr>
        </p:nvSpPr>
        <p:spPr>
          <a:xfrm>
            <a:off x="6357747" y="2039112"/>
            <a:ext cx="5471087" cy="3877055"/>
          </a:xfrm>
        </p:spPr>
        <p:txBody>
          <a:bodyPr>
            <a:normAutofit/>
          </a:bodyPr>
          <a:lstStyle/>
          <a:p>
            <a:r>
              <a:rPr lang="en-US" b="1" dirty="0">
                <a:latin typeface="Algerian" panose="04020705040A02060702" pitchFamily="82" charset="0"/>
              </a:rPr>
              <a:t>Hafsa M.Aden</a:t>
            </a:r>
          </a:p>
          <a:p>
            <a:pPr lvl="1"/>
            <a:r>
              <a:rPr lang="en-US" dirty="0">
                <a:latin typeface="Algerian" panose="04020705040A02060702" pitchFamily="82" charset="0"/>
                <a:hlinkClick r:id="rId5"/>
              </a:rPr>
              <a:t>Hafsa.mohammed.aden@gmail.com</a:t>
            </a:r>
            <a:endParaRPr lang="en-US" dirty="0">
              <a:latin typeface="Algerian" panose="04020705040A02060702" pitchFamily="82" charset="0"/>
            </a:endParaRPr>
          </a:p>
          <a:p>
            <a:pPr lvl="1"/>
            <a:endParaRPr lang="en-US" dirty="0"/>
          </a:p>
          <a:p>
            <a:endParaRPr lang="en-US" dirty="0"/>
          </a:p>
        </p:txBody>
      </p:sp>
      <p:sp>
        <p:nvSpPr>
          <p:cNvPr id="16" name="Slide Number Placeholder 4">
            <a:extLst>
              <a:ext uri="{FF2B5EF4-FFF2-40B4-BE49-F238E27FC236}">
                <a16:creationId xmlns:a16="http://schemas.microsoft.com/office/drawing/2014/main" id="{087FE798-EF01-75AD-C4D2-A0E063DC1E15}"/>
              </a:ext>
            </a:extLst>
          </p:cNvPr>
          <p:cNvSpPr>
            <a:spLocks noGrp="1"/>
          </p:cNvSpPr>
          <p:nvPr>
            <p:ph type="sldNum" sz="quarter" idx="4"/>
          </p:nvPr>
        </p:nvSpPr>
        <p:spPr>
          <a:xfrm>
            <a:off x="11353800" y="5879804"/>
            <a:ext cx="661416" cy="895899"/>
          </a:xfrm>
        </p:spPr>
        <p:txBody>
          <a:bodyPr/>
          <a:lstStyle/>
          <a:p>
            <a:pPr>
              <a:spcAft>
                <a:spcPts val="600"/>
              </a:spcAft>
            </a:pPr>
            <a:fld id="{58FB4751-880F-D840-AAA9-3A15815CC996}" type="slidenum">
              <a:rPr lang="en-US" smtClean="0"/>
              <a:pPr>
                <a:spcAft>
                  <a:spcPts val="600"/>
                </a:spcAft>
              </a:pPr>
              <a:t>11</a:t>
            </a:fld>
            <a:endParaRPr lang="en-US"/>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1001467" y="914400"/>
            <a:ext cx="5641848" cy="5029200"/>
          </a:xfrm>
        </p:spPr>
        <p:txBody>
          <a:bodyPr/>
          <a:lstStyle/>
          <a:p>
            <a:r>
              <a:rPr lang="en-US" dirty="0"/>
              <a:t>agenda</a:t>
            </a:r>
          </a:p>
        </p:txBody>
      </p:sp>
      <p:graphicFrame>
        <p:nvGraphicFramePr>
          <p:cNvPr id="6" name="Table 4">
            <a:extLst>
              <a:ext uri="{FF2B5EF4-FFF2-40B4-BE49-F238E27FC236}">
                <a16:creationId xmlns:a16="http://schemas.microsoft.com/office/drawing/2014/main" id="{0D6FB95E-6987-A57C-3663-3FD6F6FAC24E}"/>
              </a:ext>
            </a:extLst>
          </p:cNvPr>
          <p:cNvGraphicFramePr>
            <a:graphicFrameLocks noGrp="1"/>
          </p:cNvGraphicFramePr>
          <p:nvPr>
            <p:ph idx="1"/>
            <p:extLst>
              <p:ext uri="{D42A27DB-BD31-4B8C-83A1-F6EECF244321}">
                <p14:modId xmlns:p14="http://schemas.microsoft.com/office/powerpoint/2010/main" val="292358136"/>
              </p:ext>
            </p:extLst>
          </p:nvPr>
        </p:nvGraphicFramePr>
        <p:xfrm>
          <a:off x="6869113" y="1143000"/>
          <a:ext cx="4321420" cy="4574656"/>
        </p:xfrm>
        <a:graphic>
          <a:graphicData uri="http://schemas.openxmlformats.org/drawingml/2006/table">
            <a:tbl>
              <a:tblPr firstRow="1" bandRow="1"/>
              <a:tblGrid>
                <a:gridCol w="4321420">
                  <a:extLst>
                    <a:ext uri="{9D8B030D-6E8A-4147-A177-3AD203B41FA5}">
                      <a16:colId xmlns:a16="http://schemas.microsoft.com/office/drawing/2014/main" val="1563570424"/>
                    </a:ext>
                  </a:extLst>
                </a:gridCol>
              </a:tblGrid>
              <a:tr h="78279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latin typeface="+mn-lt"/>
                          <a:cs typeface="Gill Sans Light" panose="020B0302020104020203" pitchFamily="34" charset="-79"/>
                        </a:rPr>
                        <a:t>Problem Statement</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979008">
                <a:tc>
                  <a:txBody>
                    <a:bodyPr/>
                    <a:lstStyle/>
                    <a:p>
                      <a:pPr algn="r"/>
                      <a:r>
                        <a:rPr lang="en-US" sz="2400" b="0" dirty="0"/>
                        <a:t>Data Understanding</a:t>
                      </a:r>
                    </a:p>
                    <a:p>
                      <a:pPr algn="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998987">
                <a:tc>
                  <a:txBody>
                    <a:bodyPr/>
                    <a:lstStyle/>
                    <a:p>
                      <a:pPr algn="r"/>
                      <a:r>
                        <a:rPr lang="en-US" sz="2400" b="0" dirty="0"/>
                        <a:t>Results &amp; Findings</a:t>
                      </a:r>
                    </a:p>
                    <a:p>
                      <a:pPr algn="r"/>
                      <a:endParaRPr lang="en-US" sz="2400" b="0" dirty="0"/>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959028">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b="0" dirty="0"/>
                        <a:t>Recommendations</a:t>
                      </a:r>
                      <a:endParaRPr lang="en-US" sz="2400" b="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854835">
                <a:tc>
                  <a:txBody>
                    <a:bodyPr/>
                    <a:lstStyle/>
                    <a:p>
                      <a:pPr marL="0" algn="r" defTabSz="914400" rtl="0" eaLnBrk="1" latinLnBrk="0" hangingPunct="1"/>
                      <a:endParaRPr lang="en-US" sz="2400" b="0" kern="1200" dirty="0">
                        <a:solidFill>
                          <a:schemeClr val="tx1"/>
                        </a:solidFill>
                        <a:latin typeface="+mj-lt"/>
                        <a:ea typeface="+mn-ea"/>
                        <a:cs typeface="+mn-cs"/>
                      </a:endParaRP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722376" y="0"/>
            <a:ext cx="7534656" cy="914400"/>
          </a:xfrm>
        </p:spPr>
        <p:txBody>
          <a:bodyPr/>
          <a:lstStyle/>
          <a:p>
            <a:r>
              <a:rPr lang="en-US" sz="3200" dirty="0"/>
              <a:t>Problem Statement: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914400"/>
            <a:ext cx="10935855" cy="3982998"/>
          </a:xfrm>
        </p:spPr>
        <p:txBody>
          <a:bodyPr>
            <a:normAutofit/>
          </a:bodyPr>
          <a:lstStyle/>
          <a:p>
            <a:r>
              <a:rPr lang="en-GB" dirty="0"/>
              <a:t>As the company considers expanding into the commercial and private aviation sectors, it is essential to evaluate the risks linked to various aircraft types.</a:t>
            </a:r>
          </a:p>
          <a:p>
            <a:r>
              <a:rPr lang="en-GB" dirty="0"/>
              <a:t>This analysis reviews historical aviation data to identify trends in accidents and fatalities, providing insights to support risk-aware aircraft acquisition decisions.</a:t>
            </a:r>
          </a:p>
          <a:p>
            <a:r>
              <a:rPr lang="en-GB" dirty="0"/>
              <a:t>The following questions guided the objectivity of the analysis, aligned with the main risk areas identified:</a:t>
            </a:r>
          </a:p>
          <a:p>
            <a:pPr marL="800100" lvl="1" indent="-342900">
              <a:buFont typeface="+mj-lt"/>
              <a:buAutoNum type="alphaLcParenR"/>
            </a:pPr>
            <a:r>
              <a:rPr lang="en-GB" sz="2000" dirty="0"/>
              <a:t>Safety risks - What are the historical accident and fatality rates for each aircraft type ?</a:t>
            </a:r>
          </a:p>
          <a:p>
            <a:pPr marL="800100" lvl="1" indent="-342900">
              <a:buFont typeface="+mj-lt"/>
              <a:buAutoNum type="alphaLcParenR"/>
            </a:pPr>
            <a:r>
              <a:rPr lang="en-GB" sz="2000" dirty="0"/>
              <a:t>Risk of aircraft damage -   How frequently do different aircraft types experience damage incidents and what is the extent or severity of the damage?</a:t>
            </a:r>
          </a:p>
          <a:p>
            <a:pPr marL="800100" lvl="1" indent="-342900">
              <a:buFont typeface="+mj-lt"/>
              <a:buAutoNum type="alphaLcParenR"/>
            </a:pPr>
            <a:r>
              <a:rPr lang="en-GB" sz="2000" dirty="0"/>
              <a:t>External risks - To what extent do external factors (e.g., weather) contribute to accidents and operational disruptions?</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1966913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754376" y="0"/>
            <a:ext cx="7534656" cy="914400"/>
          </a:xfrm>
        </p:spPr>
        <p:txBody>
          <a:bodyPr/>
          <a:lstStyle/>
          <a:p>
            <a:r>
              <a:rPr lang="en-US" dirty="0"/>
              <a:t>Data Understanding</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914399"/>
            <a:ext cx="10935855" cy="4128655"/>
          </a:xfrm>
        </p:spPr>
        <p:txBody>
          <a:bodyPr>
            <a:normAutofit/>
          </a:bodyPr>
          <a:lstStyle/>
          <a:p>
            <a:pPr marL="0" indent="0">
              <a:buNone/>
            </a:pPr>
            <a:r>
              <a:rPr lang="en-GB" dirty="0"/>
              <a:t>Data Source: </a:t>
            </a:r>
          </a:p>
          <a:p>
            <a:pPr marL="457200" lvl="1" indent="0">
              <a:buNone/>
            </a:pPr>
            <a:r>
              <a:rPr lang="en-GB" dirty="0"/>
              <a:t>The </a:t>
            </a:r>
            <a:r>
              <a:rPr lang="en-GB" dirty="0">
                <a:hlinkClick r:id="rId3"/>
              </a:rPr>
              <a:t>dataset</a:t>
            </a:r>
            <a:r>
              <a:rPr lang="en-GB" dirty="0"/>
              <a:t> was sourced from the National Transportation Safety Board and contains historical aviation safety records of incidents and accidents involving various aircraft types, starting from 1962.</a:t>
            </a:r>
          </a:p>
          <a:p>
            <a:pPr marL="457200" lvl="1" indent="0">
              <a:buNone/>
            </a:pPr>
            <a:endParaRPr lang="en-GB" dirty="0"/>
          </a:p>
          <a:p>
            <a:pPr marL="0" indent="0">
              <a:buNone/>
            </a:pPr>
            <a:r>
              <a:rPr lang="en-GB" dirty="0"/>
              <a:t>Data Preparations:</a:t>
            </a:r>
          </a:p>
          <a:p>
            <a:pPr marL="457200" lvl="1" indent="0">
              <a:buNone/>
            </a:pPr>
            <a:r>
              <a:rPr lang="en-GB" dirty="0"/>
              <a:t>To ensure the data reflected modern aviation standards, records from 2012 to 2022 were selected. Given the significant evolution in aviation technology, safety practices, and regulations since 1962, older records may not accurately represent current industry realities. The dataset was also cleaned to remove inconsistencies, incomplete entries, and irrelevant fields, enhancing the quality and reliability of the analysis.</a:t>
            </a:r>
          </a:p>
          <a:p>
            <a:pPr marL="457200" lvl="1" indent="0">
              <a:buNone/>
            </a:pPr>
            <a:endParaRPr lang="en-GB" dirty="0"/>
          </a:p>
          <a:p>
            <a:pPr marL="0" lvl="1" indent="0">
              <a:spcBef>
                <a:spcPts val="1000"/>
              </a:spcBef>
              <a:buNone/>
            </a:pPr>
            <a:r>
              <a:rPr lang="en-GB" sz="2000" dirty="0"/>
              <a:t>Relevance to Analysis:</a:t>
            </a:r>
          </a:p>
          <a:p>
            <a:pPr marL="457200" lvl="1" indent="0">
              <a:buNone/>
            </a:pPr>
            <a:r>
              <a:rPr lang="en-GB" dirty="0"/>
              <a:t>This dataset offers valuable insights into accident trends, fatality rates, and aircraft damage, enabling an assessment of the risk profiles of different aircraft types to support informed decision-making.</a:t>
            </a:r>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4</a:t>
            </a:fld>
            <a:endParaRPr lang="en-US" dirty="0"/>
          </a:p>
        </p:txBody>
      </p:sp>
    </p:spTree>
    <p:extLst>
      <p:ext uri="{BB962C8B-B14F-4D97-AF65-F5344CB8AC3E}">
        <p14:creationId xmlns:p14="http://schemas.microsoft.com/office/powerpoint/2010/main" val="2086647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754376" y="0"/>
            <a:ext cx="7534656"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415637"/>
            <a:ext cx="10935855" cy="4627418"/>
          </a:xfrm>
        </p:spPr>
        <p:txBody>
          <a:bodyPr>
            <a:normAutofit/>
          </a:bodyPr>
          <a:lstStyle/>
          <a:p>
            <a:pPr marL="0" indent="0">
              <a:buNone/>
            </a:pPr>
            <a:r>
              <a:rPr lang="en-GB" sz="1600" b="1" dirty="0"/>
              <a:t>1. Safety:</a:t>
            </a:r>
          </a:p>
          <a:p>
            <a:pPr marL="457200" lvl="1" indent="0">
              <a:buNone/>
            </a:pPr>
            <a:r>
              <a:rPr lang="en-GB" sz="1600" dirty="0"/>
              <a:t>To assess the severity of accidents, several analyses were conducted, including a count of each injury severity, accident trends over time, and the evolution of fatal injuries and uninjured individuals over the years. The charts below highlight these findings, showcasing the differences and trends in accident severity.</a:t>
            </a:r>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5</a:t>
            </a:fld>
            <a:endParaRPr lang="en-US" dirty="0"/>
          </a:p>
        </p:txBody>
      </p:sp>
      <p:pic>
        <p:nvPicPr>
          <p:cNvPr id="6" name="Picture 5">
            <a:extLst>
              <a:ext uri="{FF2B5EF4-FFF2-40B4-BE49-F238E27FC236}">
                <a16:creationId xmlns:a16="http://schemas.microsoft.com/office/drawing/2014/main" id="{702B5444-0639-C722-6473-21A141E2FECD}"/>
              </a:ext>
            </a:extLst>
          </p:cNvPr>
          <p:cNvPicPr>
            <a:picLocks noChangeAspect="1"/>
          </p:cNvPicPr>
          <p:nvPr/>
        </p:nvPicPr>
        <p:blipFill>
          <a:blip r:embed="rId3"/>
          <a:stretch>
            <a:fillRect/>
          </a:stretch>
        </p:blipFill>
        <p:spPr>
          <a:xfrm>
            <a:off x="0" y="1487644"/>
            <a:ext cx="4204787" cy="3010528"/>
          </a:xfrm>
          <a:prstGeom prst="rect">
            <a:avLst/>
          </a:prstGeom>
        </p:spPr>
      </p:pic>
      <p:pic>
        <p:nvPicPr>
          <p:cNvPr id="9" name="Picture 8">
            <a:extLst>
              <a:ext uri="{FF2B5EF4-FFF2-40B4-BE49-F238E27FC236}">
                <a16:creationId xmlns:a16="http://schemas.microsoft.com/office/drawing/2014/main" id="{F71F7719-1BCE-4449-C995-6FD0720B605A}"/>
              </a:ext>
            </a:extLst>
          </p:cNvPr>
          <p:cNvPicPr>
            <a:picLocks noChangeAspect="1"/>
          </p:cNvPicPr>
          <p:nvPr/>
        </p:nvPicPr>
        <p:blipFill>
          <a:blip r:embed="rId4"/>
          <a:stretch>
            <a:fillRect/>
          </a:stretch>
        </p:blipFill>
        <p:spPr>
          <a:xfrm>
            <a:off x="5676904" y="1412794"/>
            <a:ext cx="4712236" cy="2633103"/>
          </a:xfrm>
          <a:prstGeom prst="rect">
            <a:avLst/>
          </a:prstGeom>
        </p:spPr>
      </p:pic>
      <p:pic>
        <p:nvPicPr>
          <p:cNvPr id="11" name="Picture 10">
            <a:extLst>
              <a:ext uri="{FF2B5EF4-FFF2-40B4-BE49-F238E27FC236}">
                <a16:creationId xmlns:a16="http://schemas.microsoft.com/office/drawing/2014/main" id="{F3CF57DF-8232-7F6B-D637-C15A8B4B4E58}"/>
              </a:ext>
            </a:extLst>
          </p:cNvPr>
          <p:cNvPicPr>
            <a:picLocks noChangeAspect="1"/>
          </p:cNvPicPr>
          <p:nvPr/>
        </p:nvPicPr>
        <p:blipFill>
          <a:blip r:embed="rId5"/>
          <a:stretch>
            <a:fillRect/>
          </a:stretch>
        </p:blipFill>
        <p:spPr>
          <a:xfrm>
            <a:off x="3578294" y="4114801"/>
            <a:ext cx="7678827" cy="2743199"/>
          </a:xfrm>
          <a:prstGeom prst="rect">
            <a:avLst/>
          </a:prstGeom>
        </p:spPr>
      </p:pic>
    </p:spTree>
    <p:extLst>
      <p:ext uri="{BB962C8B-B14F-4D97-AF65-F5344CB8AC3E}">
        <p14:creationId xmlns:p14="http://schemas.microsoft.com/office/powerpoint/2010/main" val="211944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415636"/>
            <a:ext cx="11353800" cy="5294499"/>
          </a:xfrm>
        </p:spPr>
        <p:txBody>
          <a:bodyPr>
            <a:normAutofit/>
          </a:bodyPr>
          <a:lstStyle/>
          <a:p>
            <a:pPr marL="0" indent="0">
              <a:buNone/>
            </a:pPr>
            <a:r>
              <a:rPr lang="en-GB" sz="1600" b="1" dirty="0"/>
              <a:t>2. Reliability:</a:t>
            </a:r>
          </a:p>
          <a:p>
            <a:pPr marL="457200" lvl="1" indent="0">
              <a:buNone/>
            </a:pPr>
            <a:r>
              <a:rPr lang="en-GB" sz="1600" dirty="0"/>
              <a:t>To evaluate the risk associated with specific type of aircraft, the registration number, make, model and the extent of different aircraft was  analysed. Number of engines and engine type was also considered, as certain configurations may be more prone to accidents, influencing the overall risk factor.</a:t>
            </a:r>
          </a:p>
          <a:p>
            <a:pPr marL="457200" lvl="1" indent="0">
              <a:buNone/>
            </a:pPr>
            <a:endParaRPr lang="en-GB" sz="1600" dirty="0"/>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6</a:t>
            </a:fld>
            <a:endParaRPr lang="en-US" dirty="0"/>
          </a:p>
        </p:txBody>
      </p:sp>
      <p:pic>
        <p:nvPicPr>
          <p:cNvPr id="7" name="Picture 6">
            <a:extLst>
              <a:ext uri="{FF2B5EF4-FFF2-40B4-BE49-F238E27FC236}">
                <a16:creationId xmlns:a16="http://schemas.microsoft.com/office/drawing/2014/main" id="{7A732402-7C4F-448F-95D9-49C684D9E8B8}"/>
              </a:ext>
            </a:extLst>
          </p:cNvPr>
          <p:cNvPicPr>
            <a:picLocks noChangeAspect="1"/>
          </p:cNvPicPr>
          <p:nvPr/>
        </p:nvPicPr>
        <p:blipFill>
          <a:blip r:embed="rId3"/>
          <a:stretch>
            <a:fillRect/>
          </a:stretch>
        </p:blipFill>
        <p:spPr>
          <a:xfrm>
            <a:off x="0" y="1467060"/>
            <a:ext cx="4266820" cy="2642016"/>
          </a:xfrm>
          <a:prstGeom prst="rect">
            <a:avLst/>
          </a:prstGeom>
        </p:spPr>
      </p:pic>
      <p:pic>
        <p:nvPicPr>
          <p:cNvPr id="12" name="Picture 11">
            <a:extLst>
              <a:ext uri="{FF2B5EF4-FFF2-40B4-BE49-F238E27FC236}">
                <a16:creationId xmlns:a16="http://schemas.microsoft.com/office/drawing/2014/main" id="{59D3EA24-AB6B-C07A-2D0E-3C2758F29017}"/>
              </a:ext>
            </a:extLst>
          </p:cNvPr>
          <p:cNvPicPr>
            <a:picLocks noChangeAspect="1"/>
          </p:cNvPicPr>
          <p:nvPr/>
        </p:nvPicPr>
        <p:blipFill>
          <a:blip r:embed="rId4"/>
          <a:stretch>
            <a:fillRect/>
          </a:stretch>
        </p:blipFill>
        <p:spPr>
          <a:xfrm>
            <a:off x="6299162" y="1097760"/>
            <a:ext cx="4667041" cy="2787261"/>
          </a:xfrm>
          <a:prstGeom prst="rect">
            <a:avLst/>
          </a:prstGeom>
        </p:spPr>
      </p:pic>
      <p:pic>
        <p:nvPicPr>
          <p:cNvPr id="14" name="Picture 13">
            <a:extLst>
              <a:ext uri="{FF2B5EF4-FFF2-40B4-BE49-F238E27FC236}">
                <a16:creationId xmlns:a16="http://schemas.microsoft.com/office/drawing/2014/main" id="{14005A65-7FA8-206E-7C0E-5750CB5D0FC7}"/>
              </a:ext>
            </a:extLst>
          </p:cNvPr>
          <p:cNvPicPr>
            <a:picLocks noChangeAspect="1"/>
          </p:cNvPicPr>
          <p:nvPr/>
        </p:nvPicPr>
        <p:blipFill>
          <a:blip r:embed="rId5"/>
          <a:stretch>
            <a:fillRect/>
          </a:stretch>
        </p:blipFill>
        <p:spPr>
          <a:xfrm>
            <a:off x="4266820" y="3859239"/>
            <a:ext cx="4061288" cy="2998761"/>
          </a:xfrm>
          <a:prstGeom prst="rect">
            <a:avLst/>
          </a:prstGeom>
        </p:spPr>
      </p:pic>
    </p:spTree>
    <p:extLst>
      <p:ext uri="{BB962C8B-B14F-4D97-AF65-F5344CB8AC3E}">
        <p14:creationId xmlns:p14="http://schemas.microsoft.com/office/powerpoint/2010/main" val="22001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415636"/>
            <a:ext cx="11157527" cy="5294499"/>
          </a:xfrm>
        </p:spPr>
        <p:txBody>
          <a:bodyPr>
            <a:normAutofit/>
          </a:bodyPr>
          <a:lstStyle/>
          <a:p>
            <a:pPr marL="0" indent="0">
              <a:buNone/>
            </a:pPr>
            <a:r>
              <a:rPr lang="en-GB" sz="1600" b="1" dirty="0"/>
              <a:t>Make &amp; Model Combination:</a:t>
            </a:r>
          </a:p>
          <a:p>
            <a:pPr marL="457200" lvl="1" indent="0">
              <a:buNone/>
            </a:pPr>
            <a:r>
              <a:rPr lang="en-GB" sz="1600" dirty="0"/>
              <a:t>An analysis of make and model combinations was conducted to determine accident counts for each pairing. This helped identify which combinations were most and least prone to accidents. Combinations associated with a higher frequency of fatal accidents were highlighted, providing further insight into aircraft types that pose greater safety risks.</a:t>
            </a:r>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7</a:t>
            </a:fld>
            <a:endParaRPr lang="en-US" dirty="0"/>
          </a:p>
        </p:txBody>
      </p:sp>
      <p:pic>
        <p:nvPicPr>
          <p:cNvPr id="4" name="Picture 3">
            <a:extLst>
              <a:ext uri="{FF2B5EF4-FFF2-40B4-BE49-F238E27FC236}">
                <a16:creationId xmlns:a16="http://schemas.microsoft.com/office/drawing/2014/main" id="{0BE08AC0-58CB-74EF-2561-993849258844}"/>
              </a:ext>
            </a:extLst>
          </p:cNvPr>
          <p:cNvPicPr>
            <a:picLocks noChangeAspect="1"/>
          </p:cNvPicPr>
          <p:nvPr/>
        </p:nvPicPr>
        <p:blipFill>
          <a:blip r:embed="rId3"/>
          <a:stretch>
            <a:fillRect/>
          </a:stretch>
        </p:blipFill>
        <p:spPr>
          <a:xfrm>
            <a:off x="6431603" y="2110902"/>
            <a:ext cx="5659878" cy="3488887"/>
          </a:xfrm>
          <a:prstGeom prst="rect">
            <a:avLst/>
          </a:prstGeom>
        </p:spPr>
      </p:pic>
      <p:pic>
        <p:nvPicPr>
          <p:cNvPr id="6" name="Picture 5">
            <a:extLst>
              <a:ext uri="{FF2B5EF4-FFF2-40B4-BE49-F238E27FC236}">
                <a16:creationId xmlns:a16="http://schemas.microsoft.com/office/drawing/2014/main" id="{1031AA66-BA44-3A62-EFDA-D86D75C01B97}"/>
              </a:ext>
            </a:extLst>
          </p:cNvPr>
          <p:cNvPicPr>
            <a:picLocks noChangeAspect="1"/>
          </p:cNvPicPr>
          <p:nvPr/>
        </p:nvPicPr>
        <p:blipFill>
          <a:blip r:embed="rId4"/>
          <a:stretch>
            <a:fillRect/>
          </a:stretch>
        </p:blipFill>
        <p:spPr>
          <a:xfrm>
            <a:off x="0" y="1560114"/>
            <a:ext cx="6838545" cy="3284260"/>
          </a:xfrm>
          <a:prstGeom prst="rect">
            <a:avLst/>
          </a:prstGeom>
        </p:spPr>
      </p:pic>
    </p:spTree>
    <p:extLst>
      <p:ext uri="{BB962C8B-B14F-4D97-AF65-F5344CB8AC3E}">
        <p14:creationId xmlns:p14="http://schemas.microsoft.com/office/powerpoint/2010/main" val="760349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415636"/>
            <a:ext cx="11353800" cy="5294499"/>
          </a:xfrm>
        </p:spPr>
        <p:txBody>
          <a:bodyPr>
            <a:normAutofit/>
          </a:bodyPr>
          <a:lstStyle/>
          <a:p>
            <a:pPr marL="0" indent="0">
              <a:buNone/>
            </a:pPr>
            <a:r>
              <a:rPr lang="en-GB" sz="1600" b="1" dirty="0"/>
              <a:t>3. Operational Planning Risk:</a:t>
            </a:r>
          </a:p>
          <a:p>
            <a:pPr marL="457200" lvl="1" indent="0">
              <a:buNone/>
            </a:pPr>
            <a:r>
              <a:rPr lang="en-GB" sz="1600" dirty="0"/>
              <a:t>To offer a more comprehensive risk assessment, the analysis examined whether certain flight purposes (e.g., personal vs. commercial) contribute to higher accident risks. I considered the impact of weather conditions and if it can significantly influence safety, reliability, and aircraft performance, thereby increasing the likelihood of incidents.</a:t>
            </a:r>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8</a:t>
            </a:fld>
            <a:endParaRPr lang="en-US" dirty="0"/>
          </a:p>
        </p:txBody>
      </p:sp>
      <p:pic>
        <p:nvPicPr>
          <p:cNvPr id="4" name="Picture 3">
            <a:extLst>
              <a:ext uri="{FF2B5EF4-FFF2-40B4-BE49-F238E27FC236}">
                <a16:creationId xmlns:a16="http://schemas.microsoft.com/office/drawing/2014/main" id="{0F3DDF6E-0F58-A9FA-6A6D-E7795CC4C738}"/>
              </a:ext>
            </a:extLst>
          </p:cNvPr>
          <p:cNvPicPr>
            <a:picLocks noChangeAspect="1"/>
          </p:cNvPicPr>
          <p:nvPr/>
        </p:nvPicPr>
        <p:blipFill>
          <a:blip r:embed="rId3"/>
          <a:stretch>
            <a:fillRect/>
          </a:stretch>
        </p:blipFill>
        <p:spPr>
          <a:xfrm>
            <a:off x="0" y="1557934"/>
            <a:ext cx="5054360" cy="3365047"/>
          </a:xfrm>
          <a:prstGeom prst="rect">
            <a:avLst/>
          </a:prstGeom>
        </p:spPr>
      </p:pic>
      <p:pic>
        <p:nvPicPr>
          <p:cNvPr id="6" name="Picture 5">
            <a:extLst>
              <a:ext uri="{FF2B5EF4-FFF2-40B4-BE49-F238E27FC236}">
                <a16:creationId xmlns:a16="http://schemas.microsoft.com/office/drawing/2014/main" id="{3FA58BDB-202E-8759-A792-59742D0CA283}"/>
              </a:ext>
            </a:extLst>
          </p:cNvPr>
          <p:cNvPicPr>
            <a:picLocks noChangeAspect="1"/>
          </p:cNvPicPr>
          <p:nvPr/>
        </p:nvPicPr>
        <p:blipFill>
          <a:blip r:embed="rId4"/>
          <a:stretch>
            <a:fillRect/>
          </a:stretch>
        </p:blipFill>
        <p:spPr>
          <a:xfrm>
            <a:off x="5747088" y="1610673"/>
            <a:ext cx="5261638" cy="3136818"/>
          </a:xfrm>
          <a:prstGeom prst="rect">
            <a:avLst/>
          </a:prstGeom>
        </p:spPr>
      </p:pic>
    </p:spTree>
    <p:extLst>
      <p:ext uri="{BB962C8B-B14F-4D97-AF65-F5344CB8AC3E}">
        <p14:creationId xmlns:p14="http://schemas.microsoft.com/office/powerpoint/2010/main" val="2842559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7BE12AD-D808-BDE0-3EB8-5BC50B1D8474}"/>
              </a:ext>
            </a:extLst>
          </p:cNvPr>
          <p:cNvSpPr>
            <a:spLocks noGrp="1"/>
          </p:cNvSpPr>
          <p:nvPr>
            <p:ph type="title"/>
          </p:nvPr>
        </p:nvSpPr>
        <p:spPr>
          <a:xfrm>
            <a:off x="2924977" y="-9728"/>
            <a:ext cx="4492730" cy="535709"/>
          </a:xfrm>
        </p:spPr>
        <p:txBody>
          <a:bodyPr/>
          <a:lstStyle/>
          <a:p>
            <a:r>
              <a:rPr lang="en-US" dirty="0"/>
              <a:t>Results &amp; Findings</a:t>
            </a:r>
            <a:r>
              <a:rPr lang="en-US" sz="3200" dirty="0"/>
              <a:t>:</a:t>
            </a:r>
            <a:endParaRPr lang="en-US" dirty="0"/>
          </a:p>
        </p:txBody>
      </p:sp>
      <p:sp>
        <p:nvSpPr>
          <p:cNvPr id="8" name="Content Placeholder 7">
            <a:extLst>
              <a:ext uri="{FF2B5EF4-FFF2-40B4-BE49-F238E27FC236}">
                <a16:creationId xmlns:a16="http://schemas.microsoft.com/office/drawing/2014/main" id="{BCFDA37B-399A-B9F0-7A7D-2A891EB7FFA6}"/>
              </a:ext>
            </a:extLst>
          </p:cNvPr>
          <p:cNvSpPr>
            <a:spLocks noGrp="1"/>
          </p:cNvSpPr>
          <p:nvPr>
            <p:ph sz="quarter" idx="10"/>
          </p:nvPr>
        </p:nvSpPr>
        <p:spPr>
          <a:xfrm>
            <a:off x="0" y="350982"/>
            <a:ext cx="11157527" cy="5294499"/>
          </a:xfrm>
        </p:spPr>
        <p:txBody>
          <a:bodyPr>
            <a:normAutofit lnSpcReduction="10000"/>
          </a:bodyPr>
          <a:lstStyle/>
          <a:p>
            <a:pPr marL="0" indent="0">
              <a:buNone/>
            </a:pPr>
            <a:r>
              <a:rPr lang="en-GB" sz="1600" b="1" dirty="0"/>
              <a:t>Observations:</a:t>
            </a:r>
          </a:p>
          <a:p>
            <a:pPr lvl="1">
              <a:buFont typeface="Courier New" panose="02070309020205020404" pitchFamily="49" charset="0"/>
              <a:buChar char="o"/>
            </a:pPr>
            <a:r>
              <a:rPr lang="en-GB" sz="1600" dirty="0"/>
              <a:t>Aircraft with one or two engines accounted for the highest number of accidents, while aircraft equipped with eight engines showed significantly no accident, suggesting that a higher number of engines may contribute to greater safety.</a:t>
            </a:r>
          </a:p>
          <a:p>
            <a:pPr lvl="1">
              <a:buFont typeface="Courier New" panose="02070309020205020404" pitchFamily="49" charset="0"/>
              <a:buChar char="o"/>
            </a:pPr>
            <a:r>
              <a:rPr lang="en-GB" sz="1600" dirty="0"/>
              <a:t>In terms of engine type, aircraft with reciprocating engines and turbo variants (turbo-prop, turbo-shaft, turbo-fan, turbo-jet) experienced the most accidents. In contrast, aircraft powered by electric engines recorded the least accidents, indicating a higher level of safety.</a:t>
            </a:r>
          </a:p>
          <a:p>
            <a:pPr lvl="1">
              <a:buFont typeface="Courier New" panose="02070309020205020404" pitchFamily="49" charset="0"/>
              <a:buChar char="o"/>
            </a:pPr>
            <a:r>
              <a:rPr lang="en-GB" sz="1600" dirty="0"/>
              <a:t>Majority of aircraft makes and models experienced either substantial or complete damage during incidents, indicating a higher level of risk associated with acquiring them. Only a few aircraft types recorded minor or no damage, suggesting a lower risk profile.</a:t>
            </a:r>
          </a:p>
          <a:p>
            <a:pPr lvl="1">
              <a:buFont typeface="Courier New" panose="02070309020205020404" pitchFamily="49" charset="0"/>
              <a:buChar char="o"/>
            </a:pPr>
            <a:r>
              <a:rPr lang="en-GB" sz="1600" dirty="0"/>
              <a:t>Overall, aviation safety has shown improvement in recent years, indicating advancements in industry standards and practices. The number of non-fatal incidents consistently exceeded fatal incidents, which is a positive sign. The injury severity has also been decreasing over time, further highlighting the progress made in enhancing aviation safety.</a:t>
            </a:r>
          </a:p>
          <a:p>
            <a:pPr lvl="1">
              <a:buFont typeface="Courier New" panose="02070309020205020404" pitchFamily="49" charset="0"/>
              <a:buChar char="o"/>
            </a:pPr>
            <a:r>
              <a:rPr lang="en-GB" sz="1600" dirty="0"/>
              <a:t>Although the Cessna 172 aircraft recorded the highest number of accidents (476), the Cirrus Design Corp SR22 had fewer total accidents (78) but accounted for the highest number of fatal accidents, making it the deadliest aircraft.</a:t>
            </a:r>
          </a:p>
          <a:p>
            <a:pPr lvl="1">
              <a:buFont typeface="Courier New" panose="02070309020205020404" pitchFamily="49" charset="0"/>
              <a:buChar char="o"/>
            </a:pPr>
            <a:r>
              <a:rPr lang="en-GB" sz="1600" dirty="0"/>
              <a:t>Aircrafts with minimal accidents such as the Rans S6S, Hawk Arrow II, Kitfox Super Sport suggests that factors like design, usage, or operational procedures may contribute to their safety.</a:t>
            </a:r>
          </a:p>
          <a:p>
            <a:pPr lvl="1">
              <a:buFont typeface="Courier New" panose="02070309020205020404" pitchFamily="49" charset="0"/>
              <a:buChar char="o"/>
            </a:pPr>
            <a:r>
              <a:rPr lang="en-GB" sz="1600" dirty="0"/>
              <a:t>The Quicksilver aircraft make has been involved in a notably high number of incidents counts suggesting a greater need for frequent maintenance, raising concerns about its long-term reliability.</a:t>
            </a:r>
          </a:p>
          <a:p>
            <a:pPr lvl="1">
              <a:buFont typeface="Courier New" panose="02070309020205020404" pitchFamily="49" charset="0"/>
              <a:buChar char="o"/>
            </a:pPr>
            <a:r>
              <a:rPr lang="en-GB" sz="1600" dirty="0"/>
              <a:t>Aircraft engaged in personal and instructional activities exhibited a significantly higher number of incidents, indicating greater exposure to risk compared to other types of flight operations. Specialized aircraft missions such as firefighting, air drops, and glider towing reported relatively low incident rates.</a:t>
            </a:r>
          </a:p>
          <a:p>
            <a:pPr lvl="1">
              <a:lnSpc>
                <a:spcPct val="100000"/>
              </a:lnSpc>
              <a:buFont typeface="Courier New" panose="02070309020205020404" pitchFamily="49" charset="0"/>
              <a:buChar char="o"/>
            </a:pPr>
            <a:r>
              <a:rPr lang="en-GB" sz="1600" dirty="0"/>
              <a:t>Weather conditions have a significant impact on aviation accidents. Clear skies (VMC) are associated with the highest number of accidents, likely due to increased flight activity.</a:t>
            </a:r>
          </a:p>
          <a:p>
            <a:pPr lvl="1">
              <a:buFont typeface="Courier New" panose="02070309020205020404" pitchFamily="49" charset="0"/>
              <a:buChar char="o"/>
            </a:pPr>
            <a:endParaRPr lang="en-GB" sz="1600" dirty="0"/>
          </a:p>
          <a:p>
            <a:pPr lvl="1">
              <a:buFont typeface="Courier New" panose="02070309020205020404" pitchFamily="49" charset="0"/>
              <a:buChar char="o"/>
            </a:pPr>
            <a:endParaRPr lang="en-GB" sz="1600" dirty="0"/>
          </a:p>
          <a:p>
            <a:pPr marL="457200" lvl="1" indent="0">
              <a:buNone/>
            </a:pPr>
            <a:endParaRPr lang="en-GB" sz="1600" dirty="0"/>
          </a:p>
          <a:p>
            <a:pPr marL="457200" lvl="1" indent="0">
              <a:buNone/>
            </a:pPr>
            <a:endParaRPr lang="en-GB" sz="1600" dirty="0"/>
          </a:p>
          <a:p>
            <a:pPr marL="457200" lvl="1" indent="0">
              <a:buNone/>
            </a:pPr>
            <a:endParaRPr lang="en-GB" sz="1600" dirty="0"/>
          </a:p>
        </p:txBody>
      </p:sp>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353800" y="5879804"/>
            <a:ext cx="661416" cy="895899"/>
          </a:xfrm>
        </p:spPr>
        <p:txBody>
          <a:bodyPr/>
          <a:lstStyle/>
          <a:p>
            <a:fld id="{58FB4751-880F-D840-AAA9-3A15815CC996}" type="slidenum">
              <a:rPr lang="en-US" smtClean="0"/>
              <a:pPr/>
              <a:t>9</a:t>
            </a:fld>
            <a:endParaRPr lang="en-US" dirty="0"/>
          </a:p>
        </p:txBody>
      </p:sp>
    </p:spTree>
    <p:extLst>
      <p:ext uri="{BB962C8B-B14F-4D97-AF65-F5344CB8AC3E}">
        <p14:creationId xmlns:p14="http://schemas.microsoft.com/office/powerpoint/2010/main" val="2983036519"/>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249AD37-9510-4A2D-B790-12C439A83F93}">
  <ds:schemaRefs>
    <ds:schemaRef ds:uri="http://schemas.microsoft.com/sharepoint/v3/contenttype/forms"/>
  </ds:schemaRefs>
</ds:datastoreItem>
</file>

<file path=customXml/itemProps3.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{B04C7042-AC6D-438D-A6CE-14A76654904C}tf11964407_win32</Template>
  <TotalTime>233</TotalTime>
  <Words>1268</Words>
  <Application>Microsoft Office PowerPoint</Application>
  <PresentationFormat>Widescreen</PresentationFormat>
  <Paragraphs>86</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Courier New</vt:lpstr>
      <vt:lpstr>Gill Sans Nova Light</vt:lpstr>
      <vt:lpstr>Sagona Book</vt:lpstr>
      <vt:lpstr>system-ui</vt:lpstr>
      <vt:lpstr>Custom</vt:lpstr>
      <vt:lpstr>Identifying Low-Risk Aircraft for Expansion into Aviation Business </vt:lpstr>
      <vt:lpstr>agenda</vt:lpstr>
      <vt:lpstr>Problem Statement:</vt:lpstr>
      <vt:lpstr>Data Understanding:</vt:lpstr>
      <vt:lpstr>Results &amp; Findings:</vt:lpstr>
      <vt:lpstr>Results &amp; Findings:</vt:lpstr>
      <vt:lpstr>Results &amp; Findings:</vt:lpstr>
      <vt:lpstr>Results &amp; Findings:</vt:lpstr>
      <vt:lpstr>Results &amp; Findings:</vt:lpstr>
      <vt:lpstr>Recommendations:</vt:lpstr>
      <vt:lpstr>              THANK  YOU !</vt:lpstr>
    </vt:vector>
  </TitlesOfParts>
  <Company>ICRC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Hafsa Aden</dc:creator>
  <cp:lastModifiedBy>Hafsa Aden</cp:lastModifiedBy>
  <cp:revision>31</cp:revision>
  <dcterms:created xsi:type="dcterms:W3CDTF">2025-04-28T06:07:50Z</dcterms:created>
  <dcterms:modified xsi:type="dcterms:W3CDTF">2025-04-29T06:29:40Z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6d1d33f3-3a73-47ee-92a5-c817f2c19325_Enabled">
    <vt:lpwstr>true</vt:lpwstr>
  </property>
  <property fmtid="{D5CDD505-2E9C-101B-9397-08002B2CF9AE}" pid="5" name="MSIP_Label_6d1d33f3-3a73-47ee-92a5-c817f2c19325_SetDate">
    <vt:lpwstr>2025-04-28T07:50:14Z</vt:lpwstr>
  </property>
  <property fmtid="{D5CDD505-2E9C-101B-9397-08002B2CF9AE}" pid="6" name="MSIP_Label_6d1d33f3-3a73-47ee-92a5-c817f2c19325_Method">
    <vt:lpwstr>Privileged</vt:lpwstr>
  </property>
  <property fmtid="{D5CDD505-2E9C-101B-9397-08002B2CF9AE}" pid="7" name="MSIP_Label_6d1d33f3-3a73-47ee-92a5-c817f2c19325_Name">
    <vt:lpwstr>6d1d33f3-3a73-47ee-92a5-c817f2c19325</vt:lpwstr>
  </property>
  <property fmtid="{D5CDD505-2E9C-101B-9397-08002B2CF9AE}" pid="8" name="MSIP_Label_6d1d33f3-3a73-47ee-92a5-c817f2c19325_SiteId">
    <vt:lpwstr>9e8a5334-497c-4d8a-a797-7997cf8cc763</vt:lpwstr>
  </property>
  <property fmtid="{D5CDD505-2E9C-101B-9397-08002B2CF9AE}" pid="9" name="MSIP_Label_6d1d33f3-3a73-47ee-92a5-c817f2c19325_ActionId">
    <vt:lpwstr>52feae55-a5bc-45d0-8e2f-d2f36d1dfad1</vt:lpwstr>
  </property>
  <property fmtid="{D5CDD505-2E9C-101B-9397-08002B2CF9AE}" pid="10" name="MSIP_Label_6d1d33f3-3a73-47ee-92a5-c817f2c19325_ContentBits">
    <vt:lpwstr>0</vt:lpwstr>
  </property>
</Properties>
</file>