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48"/>
  </p:notesMasterIdLst>
  <p:handoutMasterIdLst>
    <p:handoutMasterId r:id="rId49"/>
  </p:handoutMasterIdLst>
  <p:sldIdLst>
    <p:sldId id="1864" r:id="rId5"/>
    <p:sldId id="1900" r:id="rId6"/>
    <p:sldId id="1898" r:id="rId7"/>
    <p:sldId id="1899" r:id="rId8"/>
    <p:sldId id="1901" r:id="rId9"/>
    <p:sldId id="1902" r:id="rId10"/>
    <p:sldId id="1903" r:id="rId11"/>
    <p:sldId id="1905" r:id="rId12"/>
    <p:sldId id="1845" r:id="rId13"/>
    <p:sldId id="1865" r:id="rId14"/>
    <p:sldId id="1890" r:id="rId15"/>
    <p:sldId id="1891" r:id="rId16"/>
    <p:sldId id="1867" r:id="rId17"/>
    <p:sldId id="1869" r:id="rId18"/>
    <p:sldId id="1870" r:id="rId19"/>
    <p:sldId id="1874" r:id="rId20"/>
    <p:sldId id="1875" r:id="rId21"/>
    <p:sldId id="1871" r:id="rId22"/>
    <p:sldId id="1876" r:id="rId23"/>
    <p:sldId id="1877" r:id="rId24"/>
    <p:sldId id="1878" r:id="rId25"/>
    <p:sldId id="1879" r:id="rId26"/>
    <p:sldId id="1880" r:id="rId27"/>
    <p:sldId id="1872" r:id="rId28"/>
    <p:sldId id="1881" r:id="rId29"/>
    <p:sldId id="1882" r:id="rId30"/>
    <p:sldId id="1883" r:id="rId31"/>
    <p:sldId id="1884" r:id="rId32"/>
    <p:sldId id="1885" r:id="rId33"/>
    <p:sldId id="1887" r:id="rId34"/>
    <p:sldId id="1886" r:id="rId35"/>
    <p:sldId id="1888" r:id="rId36"/>
    <p:sldId id="1889" r:id="rId37"/>
    <p:sldId id="1873" r:id="rId38"/>
    <p:sldId id="1849" r:id="rId39"/>
    <p:sldId id="1893" r:id="rId40"/>
    <p:sldId id="1892" r:id="rId41"/>
    <p:sldId id="1894" r:id="rId42"/>
    <p:sldId id="1895" r:id="rId43"/>
    <p:sldId id="1862" r:id="rId44"/>
    <p:sldId id="1896" r:id="rId45"/>
    <p:sldId id="1897" r:id="rId46"/>
    <p:sldId id="1858" r:id="rId4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Pinks" id="{4CCBE145-9F3B-43C3-8EAE-1EE4FE803BE6}">
          <p14:sldIdLst>
            <p14:sldId id="1864"/>
            <p14:sldId id="1900"/>
            <p14:sldId id="1898"/>
            <p14:sldId id="1899"/>
            <p14:sldId id="1901"/>
            <p14:sldId id="1902"/>
            <p14:sldId id="1903"/>
            <p14:sldId id="1905"/>
            <p14:sldId id="1845"/>
            <p14:sldId id="1865"/>
            <p14:sldId id="1890"/>
            <p14:sldId id="1891"/>
            <p14:sldId id="1867"/>
            <p14:sldId id="1869"/>
            <p14:sldId id="1870"/>
            <p14:sldId id="1874"/>
            <p14:sldId id="1875"/>
            <p14:sldId id="1871"/>
            <p14:sldId id="1876"/>
            <p14:sldId id="1877"/>
            <p14:sldId id="1878"/>
            <p14:sldId id="1879"/>
            <p14:sldId id="1880"/>
            <p14:sldId id="1872"/>
            <p14:sldId id="1881"/>
            <p14:sldId id="1882"/>
            <p14:sldId id="1883"/>
            <p14:sldId id="1884"/>
            <p14:sldId id="1885"/>
            <p14:sldId id="1887"/>
            <p14:sldId id="1886"/>
            <p14:sldId id="1888"/>
            <p14:sldId id="1889"/>
            <p14:sldId id="1873"/>
            <p14:sldId id="1849"/>
            <p14:sldId id="1893"/>
            <p14:sldId id="1892"/>
            <p14:sldId id="1894"/>
            <p14:sldId id="1895"/>
            <p14:sldId id="1862"/>
            <p14:sldId id="1896"/>
            <p14:sldId id="1897"/>
            <p14:sldId id="1858"/>
          </p14:sldIdLst>
        </p14:section>
      </p14:sectionLst>
    </p:ext>
    <p:ext uri="{EFAFB233-063F-42B5-8137-9DF3F51BA10A}">
      <p15:sldGuideLst xmlns:p15="http://schemas.microsoft.com/office/powerpoint/2012/main">
        <p15:guide id="2" pos="4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F4"/>
    <a:srgbClr val="FF2625"/>
    <a:srgbClr val="007788"/>
    <a:srgbClr val="297C2A"/>
    <a:srgbClr val="FE4387"/>
    <a:srgbClr val="F69000"/>
    <a:srgbClr val="01C2D1"/>
    <a:srgbClr val="D6D734"/>
    <a:srgbClr val="005C68"/>
    <a:srgbClr val="3B2E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54" autoAdjust="0"/>
    <p:restoredTop sz="94641" autoAdjust="0"/>
  </p:normalViewPr>
  <p:slideViewPr>
    <p:cSldViewPr snapToGrid="0">
      <p:cViewPr varScale="1">
        <p:scale>
          <a:sx n="85" d="100"/>
          <a:sy n="85" d="100"/>
        </p:scale>
        <p:origin x="370" y="62"/>
      </p:cViewPr>
      <p:guideLst>
        <p:guide pos="48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showGuides="1">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CAFC1F-15E8-4659-B445-2DCE56C6E4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5389ACF-620B-4973-826D-C81B497FD2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CD4961-0791-4140-A452-41CFA6EC0553}" type="datetimeFigureOut">
              <a:rPr lang="en-US" smtClean="0"/>
              <a:t>3/13/2022</a:t>
            </a:fld>
            <a:endParaRPr lang="en-US" dirty="0"/>
          </a:p>
        </p:txBody>
      </p:sp>
      <p:sp>
        <p:nvSpPr>
          <p:cNvPr id="4" name="Footer Placeholder 3">
            <a:extLst>
              <a:ext uri="{FF2B5EF4-FFF2-40B4-BE49-F238E27FC236}">
                <a16:creationId xmlns:a16="http://schemas.microsoft.com/office/drawing/2014/main" id="{38E44D2E-37ED-41C4-A335-2B6C8751E2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8748BB0-5B2C-4ACA-BD70-CC3E971502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06954D-AA1D-47B5-9106-5D9358A61F46}" type="slidenum">
              <a:rPr lang="en-US" smtClean="0"/>
              <a:t>‹#›</a:t>
            </a:fld>
            <a:endParaRPr lang="en-US" dirty="0"/>
          </a:p>
        </p:txBody>
      </p:sp>
    </p:spTree>
    <p:extLst>
      <p:ext uri="{BB962C8B-B14F-4D97-AF65-F5344CB8AC3E}">
        <p14:creationId xmlns:p14="http://schemas.microsoft.com/office/powerpoint/2010/main" val="3368548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45152" y="1837944"/>
            <a:ext cx="6967728" cy="2624328"/>
          </a:xfrm>
        </p:spPr>
        <p:txBody>
          <a:bodyPr anchor="ctr">
            <a:normAutofit fontScale="90000"/>
          </a:bodyPr>
          <a:lstStyle>
            <a:lvl1pPr algn="ctr">
              <a:defRPr sz="4400" b="0">
                <a:solidFill>
                  <a:schemeClr val="accent3"/>
                </a:solidFill>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pic>
        <p:nvPicPr>
          <p:cNvPr id="3" name="Graphic 2">
            <a:extLst>
              <a:ext uri="{FF2B5EF4-FFF2-40B4-BE49-F238E27FC236}">
                <a16:creationId xmlns:a16="http://schemas.microsoft.com/office/drawing/2014/main" id="{10A0F3C9-3AB5-4E08-8531-AA11FB7336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9525"/>
            <a:ext cx="4171950" cy="683895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171A834B-FAC3-4C97-AEAE-75A4B8BAA81B}"/>
              </a:ext>
            </a:extLst>
          </p:cNvPr>
          <p:cNvSpPr>
            <a:spLocks noGrp="1"/>
          </p:cNvSpPr>
          <p:nvPr>
            <p:ph type="title"/>
          </p:nvPr>
        </p:nvSpPr>
        <p:spPr>
          <a:xfrm>
            <a:off x="762000" y="715964"/>
            <a:ext cx="9144000" cy="646332"/>
          </a:xfrm>
        </p:spPr>
        <p:txBody>
          <a:bodyPr vert="horz" lIns="91440" tIns="45720" rIns="91440" bIns="45720" rtlCol="0">
            <a:normAutofit/>
          </a:bodyPr>
          <a:lstStyle>
            <a:lvl1pPr>
              <a:defRPr lang="en-US" sz="4000" b="1">
                <a:solidFill>
                  <a:schemeClr val="accent4"/>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3/13/2022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4654823"/>
          </a:xfrm>
          <a:solidFill>
            <a:schemeClr val="accent3">
              <a:lumMod val="20000"/>
              <a:lumOff val="80000"/>
            </a:schemeClr>
          </a:solidFill>
        </p:spPr>
        <p:txBody>
          <a:bodyPr/>
          <a:lstStyle>
            <a:lvl1pPr algn="ctr">
              <a:buNone/>
              <a:defRPr sz="1600"/>
            </a:lvl1pPr>
          </a:lstStyle>
          <a:p>
            <a:r>
              <a:rPr lang="en-US"/>
              <a:t>Click icon to add picture</a:t>
            </a:r>
            <a:endParaRPr lang="en-US" dirty="0"/>
          </a:p>
        </p:txBody>
      </p:sp>
      <p:pic>
        <p:nvPicPr>
          <p:cNvPr id="8" name="Graphic 7">
            <a:extLst>
              <a:ext uri="{FF2B5EF4-FFF2-40B4-BE49-F238E27FC236}">
                <a16:creationId xmlns:a16="http://schemas.microsoft.com/office/drawing/2014/main" id="{C87C0253-70CA-4E5C-AE9D-1B0C8D3813F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365"/>
          <a:stretch/>
        </p:blipFill>
        <p:spPr>
          <a:xfrm>
            <a:off x="44450" y="5638800"/>
            <a:ext cx="12147550" cy="1219200"/>
          </a:xfrm>
          <a:prstGeom prst="rect">
            <a:avLst/>
          </a:prstGeom>
        </p:spPr>
      </p:pic>
      <p:sp>
        <p:nvSpPr>
          <p:cNvPr id="2" name="Title 1">
            <a:extLst>
              <a:ext uri="{FF2B5EF4-FFF2-40B4-BE49-F238E27FC236}">
                <a16:creationId xmlns:a16="http://schemas.microsoft.com/office/drawing/2014/main" id="{6CD6C0B2-9A48-4C93-B61B-29BAD5AA5861}"/>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20000"/>
              <a:lumOff val="80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20000"/>
              <a:lumOff val="80000"/>
            </a:schemeClr>
          </a:solidFill>
        </p:spPr>
        <p:txBody>
          <a:bodyPr/>
          <a:lstStyle>
            <a:lvl1pPr algn="ctr">
              <a:buNone/>
              <a:defRPr sz="1600"/>
            </a:lvl1pPr>
          </a:lstStyle>
          <a:p>
            <a:r>
              <a:rPr lang="en-US"/>
              <a:t>Click icon to add picture</a:t>
            </a:r>
            <a:endParaRPr lang="en-US" dirty="0"/>
          </a:p>
        </p:txBody>
      </p:sp>
      <p:pic>
        <p:nvPicPr>
          <p:cNvPr id="5" name="Graphic 4">
            <a:extLst>
              <a:ext uri="{FF2B5EF4-FFF2-40B4-BE49-F238E27FC236}">
                <a16:creationId xmlns:a16="http://schemas.microsoft.com/office/drawing/2014/main" id="{7A865C00-02F4-49EE-A361-F7D34853CE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905500"/>
            <a:ext cx="12192000" cy="952500"/>
          </a:xfrm>
          <a:prstGeom prst="rect">
            <a:avLst/>
          </a:prstGeom>
        </p:spPr>
      </p:pic>
      <p:sp>
        <p:nvSpPr>
          <p:cNvPr id="7" name="Title 1">
            <a:extLst>
              <a:ext uri="{FF2B5EF4-FFF2-40B4-BE49-F238E27FC236}">
                <a16:creationId xmlns:a16="http://schemas.microsoft.com/office/drawing/2014/main" id="{EF84A5CD-78E4-4FA4-A69A-69BA623DCDE9}"/>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BEFAC9D2-EFFD-400B-A27D-15491636E8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43875" y="266700"/>
            <a:ext cx="4048125" cy="5924550"/>
          </a:xfrm>
          <a:prstGeom prst="rect">
            <a:avLst/>
          </a:prstGeom>
        </p:spPr>
      </p:pic>
      <p:sp>
        <p:nvSpPr>
          <p:cNvPr id="5" name="Title 1">
            <a:extLst>
              <a:ext uri="{FF2B5EF4-FFF2-40B4-BE49-F238E27FC236}">
                <a16:creationId xmlns:a16="http://schemas.microsoft.com/office/drawing/2014/main" id="{A161FF1D-90EC-45F2-A73E-1903E6F9A72D}"/>
              </a:ext>
            </a:extLst>
          </p:cNvPr>
          <p:cNvSpPr>
            <a:spLocks noGrp="1"/>
          </p:cNvSpPr>
          <p:nvPr>
            <p:ph type="title"/>
          </p:nvPr>
        </p:nvSpPr>
        <p:spPr>
          <a:xfrm>
            <a:off x="761999" y="715961"/>
            <a:ext cx="6476999"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648201" y="1905000"/>
            <a:ext cx="6960704"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9419FA93-726C-46DF-AA6F-7936E00173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56025" y="242887"/>
            <a:ext cx="3629025" cy="6372225"/>
          </a:xfrm>
          <a:prstGeom prst="rect">
            <a:avLst/>
          </a:prstGeom>
        </p:spPr>
      </p:pic>
      <p:sp>
        <p:nvSpPr>
          <p:cNvPr id="5" name="Title 1">
            <a:extLst>
              <a:ext uri="{FF2B5EF4-FFF2-40B4-BE49-F238E27FC236}">
                <a16:creationId xmlns:a16="http://schemas.microsoft.com/office/drawing/2014/main" id="{EBC916A3-2B6E-4719-959B-4D40B52E58AF}"/>
              </a:ext>
            </a:extLst>
          </p:cNvPr>
          <p:cNvSpPr>
            <a:spLocks noGrp="1"/>
          </p:cNvSpPr>
          <p:nvPr>
            <p:ph type="title"/>
          </p:nvPr>
        </p:nvSpPr>
        <p:spPr>
          <a:xfrm>
            <a:off x="4648201" y="715961"/>
            <a:ext cx="6960704"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92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5"/>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81B4C460-6DD9-4215-A553-BF8A2E91D94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015037" y="6086475"/>
            <a:ext cx="5953125" cy="771525"/>
          </a:xfrm>
          <a:prstGeom prst="rect">
            <a:avLst/>
          </a:prstGeom>
        </p:spPr>
      </p:pic>
      <p:pic>
        <p:nvPicPr>
          <p:cNvPr id="8" name="Graphic 7">
            <a:extLst>
              <a:ext uri="{FF2B5EF4-FFF2-40B4-BE49-F238E27FC236}">
                <a16:creationId xmlns:a16="http://schemas.microsoft.com/office/drawing/2014/main" id="{9FEB78B1-70BF-4543-BF64-761AB55C1B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6715125" cy="847725"/>
          </a:xfrm>
          <a:prstGeom prst="rect">
            <a:avLst/>
          </a:prstGeom>
        </p:spPr>
      </p:pic>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4"/>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2" name="Graphic 1">
            <a:extLst>
              <a:ext uri="{FF2B5EF4-FFF2-40B4-BE49-F238E27FC236}">
                <a16:creationId xmlns:a16="http://schemas.microsoft.com/office/drawing/2014/main" id="{D4DB5AF3-A5ED-4D17-BD3C-81D11C4F94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2150" y="6086475"/>
            <a:ext cx="5953125" cy="771525"/>
          </a:xfrm>
          <a:prstGeom prst="rect">
            <a:avLst/>
          </a:prstGeom>
        </p:spPr>
      </p:pic>
      <p:pic>
        <p:nvPicPr>
          <p:cNvPr id="7" name="Graphic 6">
            <a:extLst>
              <a:ext uri="{FF2B5EF4-FFF2-40B4-BE49-F238E27FC236}">
                <a16:creationId xmlns:a16="http://schemas.microsoft.com/office/drawing/2014/main" id="{E420EFF2-8173-4E25-ADF3-8100FA16D4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6715125" cy="847725"/>
          </a:xfrm>
          <a:prstGeom prst="rect">
            <a:avLst/>
          </a:prstGeom>
        </p:spPr>
      </p:pic>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7" name="Graphic 6">
            <a:extLst>
              <a:ext uri="{FF2B5EF4-FFF2-40B4-BE49-F238E27FC236}">
                <a16:creationId xmlns:a16="http://schemas.microsoft.com/office/drawing/2014/main" id="{96A11B1F-F0BD-4D89-BF5D-45A1199819A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365"/>
          <a:stretch/>
        </p:blipFill>
        <p:spPr>
          <a:xfrm>
            <a:off x="44450" y="5638800"/>
            <a:ext cx="12147550" cy="12192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lumMod val="75000"/>
                  </a:schemeClr>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2">
                    <a:lumMod val="75000"/>
                    <a:lumOff val="25000"/>
                  </a:schemeClr>
                </a:solidFill>
                <a:latin typeface="+mn-lt"/>
                <a:ea typeface="+mn-ea"/>
                <a:cs typeface="+mn-cs"/>
              </a:defRPr>
            </a:lvl1pPr>
          </a:lstStyle>
          <a:p>
            <a:pPr lvl="0"/>
            <a:r>
              <a:rPr lang="en-US"/>
              <a:t>Insert content here</a:t>
            </a:r>
          </a:p>
        </p:txBody>
      </p:sp>
      <p:pic>
        <p:nvPicPr>
          <p:cNvPr id="4" name="Graphic 3">
            <a:extLst>
              <a:ext uri="{FF2B5EF4-FFF2-40B4-BE49-F238E27FC236}">
                <a16:creationId xmlns:a16="http://schemas.microsoft.com/office/drawing/2014/main" id="{F0FED17F-41F1-4615-A696-AF6F85A6AB7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905500"/>
            <a:ext cx="12192000" cy="9525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3/13/2022</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arget="../media/image20.jpeg" Type="http://schemas.openxmlformats.org/officeDocument/2006/relationships/image"/><Relationship Id="rId1" Target="../slideLayouts/slideLayout5.xml" Type="http://schemas.openxmlformats.org/officeDocument/2006/relationships/slideLayout"/></Relationships>
</file>

<file path=ppt/slides/_rels/slide12.xml.rels><?xml version="1.0" encoding="UTF-8" standalone="yes" ?><Relationships xmlns="http://schemas.openxmlformats.org/package/2006/relationships"><Relationship Id="rId2" Target="../media/image21.jpeg" Type="http://schemas.openxmlformats.org/officeDocument/2006/relationships/image"/><Relationship Id="rId1" Target="../slideLayouts/slideLayout5.xml" Type="http://schemas.openxmlformats.org/officeDocument/2006/relationships/slideLayout"/></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4641036" y="1840275"/>
            <a:ext cx="6963135" cy="2619829"/>
          </a:xfrm>
        </p:spPr>
        <p:txBody>
          <a:bodyPr anchor="ctr">
            <a:noAutofit/>
          </a:bodyPr>
          <a:lstStyle/>
          <a:p>
            <a:pPr algn="ctr" eaLnBrk="1" hangingPunct="1">
              <a:lnSpc>
                <a:spcPct val="100000"/>
              </a:lnSpc>
            </a:pPr>
            <a:r>
              <a:rPr lang="en-US" altLang="en-US" b="1" dirty="0">
                <a:solidFill>
                  <a:schemeClr val="accent3"/>
                </a:solidFill>
              </a:rPr>
              <a:t>Career</a:t>
            </a:r>
            <a:r>
              <a:rPr lang="en-US" altLang="en-US" b="1" dirty="0">
                <a:solidFill>
                  <a:schemeClr val="accent3">
                    <a:lumMod val="75000"/>
                  </a:schemeClr>
                </a:solidFill>
              </a:rPr>
              <a:t> </a:t>
            </a:r>
            <a:r>
              <a:rPr lang="en-US" altLang="en-US" dirty="0">
                <a:solidFill>
                  <a:schemeClr val="accent5"/>
                </a:solidFill>
              </a:rPr>
              <a:t>Friendly Application</a:t>
            </a:r>
            <a:endParaRPr lang="en-US" altLang="en-US" dirty="0">
              <a:solidFill>
                <a:schemeClr val="accent5"/>
              </a:solidFill>
              <a:latin typeface="+mn-lt"/>
            </a:endParaRPr>
          </a:p>
        </p:txBody>
      </p:sp>
      <p:sp>
        <p:nvSpPr>
          <p:cNvPr id="2" name="TextBox 1">
            <a:extLst>
              <a:ext uri="{FF2B5EF4-FFF2-40B4-BE49-F238E27FC236}">
                <a16:creationId xmlns:a16="http://schemas.microsoft.com/office/drawing/2014/main" id="{93E0EA3F-8559-489C-9C9D-3918E95E0E62}"/>
              </a:ext>
            </a:extLst>
          </p:cNvPr>
          <p:cNvSpPr txBox="1"/>
          <p:nvPr/>
        </p:nvSpPr>
        <p:spPr>
          <a:xfrm>
            <a:off x="6929717" y="3984974"/>
            <a:ext cx="4993341" cy="1846659"/>
          </a:xfrm>
          <a:prstGeom prst="rect">
            <a:avLst/>
          </a:prstGeom>
          <a:noFill/>
        </p:spPr>
        <p:txBody>
          <a:bodyPr wrap="square" rtlCol="0">
            <a:spAutoFit/>
          </a:bodyPr>
          <a:lstStyle/>
          <a:p>
            <a:r>
              <a:rPr lang="en-IN" dirty="0"/>
              <a:t>Presented By Team 2:</a:t>
            </a:r>
          </a:p>
          <a:p>
            <a:pPr algn="r"/>
            <a:r>
              <a:rPr lang="en-IN" sz="1600" dirty="0"/>
              <a:t>Sherin Annie Abraham</a:t>
            </a:r>
          </a:p>
          <a:p>
            <a:pPr algn="r"/>
            <a:r>
              <a:rPr lang="en-IN" sz="1600" dirty="0"/>
              <a:t>Neha </a:t>
            </a:r>
            <a:r>
              <a:rPr lang="en-IN" sz="1600" dirty="0" err="1"/>
              <a:t>Rajgaria</a:t>
            </a:r>
            <a:endParaRPr lang="en-IN" sz="1600" dirty="0"/>
          </a:p>
          <a:p>
            <a:pPr algn="r"/>
            <a:r>
              <a:rPr lang="en-IN" sz="1600" dirty="0" err="1"/>
              <a:t>Akkireddy</a:t>
            </a:r>
            <a:r>
              <a:rPr lang="en-IN" sz="1600" dirty="0"/>
              <a:t> Bharani</a:t>
            </a:r>
          </a:p>
          <a:p>
            <a:pPr algn="r"/>
            <a:r>
              <a:rPr lang="en-IN" sz="1600" dirty="0" err="1"/>
              <a:t>Brunda</a:t>
            </a:r>
            <a:r>
              <a:rPr lang="en-IN" sz="1600" dirty="0"/>
              <a:t> K</a:t>
            </a:r>
          </a:p>
          <a:p>
            <a:pPr algn="r"/>
            <a:r>
              <a:rPr lang="en-IN" sz="1600" dirty="0" err="1"/>
              <a:t>Muskan</a:t>
            </a:r>
            <a:r>
              <a:rPr lang="en-IN" sz="1600" dirty="0"/>
              <a:t> Jaiswal</a:t>
            </a:r>
          </a:p>
          <a:p>
            <a:pPr algn="r"/>
            <a:r>
              <a:rPr lang="en-IN" sz="1600" dirty="0"/>
              <a:t>Hafsa </a:t>
            </a:r>
            <a:r>
              <a:rPr lang="en-IN" sz="1600" dirty="0" err="1"/>
              <a:t>Iqmar</a:t>
            </a:r>
            <a:endParaRPr lang="en-IN" sz="1600" dirty="0"/>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7BA524-3F25-4DC5-86FB-566996E06959}"/>
              </a:ext>
            </a:extLst>
          </p:cNvPr>
          <p:cNvSpPr>
            <a:spLocks noGrp="1"/>
          </p:cNvSpPr>
          <p:nvPr>
            <p:ph type="title"/>
          </p:nvPr>
        </p:nvSpPr>
        <p:spPr/>
        <p:txBody>
          <a:bodyPr/>
          <a:lstStyle/>
          <a:p>
            <a:r>
              <a:rPr lang="en-US" dirty="0"/>
              <a:t>Sherin Annie Abraham</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648201" y="1905000"/>
            <a:ext cx="6960704" cy="3608294"/>
          </a:xfrm>
        </p:spPr>
        <p:txBody>
          <a:bodyPr vert="horz" lIns="91440" tIns="45720" rIns="91440" bIns="45720" rtlCol="0" anchor="t">
            <a:normAutofit fontScale="92500" lnSpcReduction="10000"/>
          </a:bodyPr>
          <a:lstStyle/>
          <a:p>
            <a:r>
              <a:rPr lang="en-US" dirty="0"/>
              <a:t>List of Contributions</a:t>
            </a:r>
          </a:p>
          <a:p>
            <a:pPr lvl="1"/>
            <a:r>
              <a:rPr lang="en-US" dirty="0"/>
              <a:t>Covered research work ( CI/CD pipeline, Continuous Integration, Continuous Delivery, Continuous Deployment, Future scope)  </a:t>
            </a:r>
          </a:p>
          <a:p>
            <a:pPr lvl="1"/>
            <a:r>
              <a:rPr lang="en-US" dirty="0"/>
              <a:t>Completed login/signup page with backend using PHP.</a:t>
            </a:r>
          </a:p>
          <a:p>
            <a:pPr lvl="1"/>
            <a:r>
              <a:rPr lang="en-US" dirty="0"/>
              <a:t>Tried implementing backend with Django for the first time.</a:t>
            </a:r>
          </a:p>
          <a:p>
            <a:pPr lvl="1"/>
            <a:r>
              <a:rPr lang="en-US" dirty="0"/>
              <a:t>Learnt PHP and CSS to make the final login/signup page and was successful in completing both the frontend and backend for it.</a:t>
            </a:r>
          </a:p>
          <a:p>
            <a:pPr lvl="1"/>
            <a:r>
              <a:rPr lang="en-US" dirty="0"/>
              <a:t>Completed the making of this PPT</a:t>
            </a:r>
          </a:p>
          <a:p>
            <a:pPr marL="0" lvl="1" indent="0">
              <a:buNone/>
            </a:pPr>
            <a:r>
              <a:rPr lang="en-US" b="1" dirty="0"/>
              <a:t>Member Details:</a:t>
            </a:r>
          </a:p>
          <a:p>
            <a:pPr lvl="1"/>
            <a:r>
              <a:rPr lang="en-US" dirty="0"/>
              <a:t>Contact no: 8109159144</a:t>
            </a:r>
          </a:p>
          <a:p>
            <a:pPr lvl="1"/>
            <a:r>
              <a:rPr lang="en-US" dirty="0"/>
              <a:t>Email: abrahamsherinannie@gmail.com</a:t>
            </a:r>
          </a:p>
          <a:p>
            <a:pPr marL="0" lvl="1" indent="0">
              <a:buNone/>
            </a:pPr>
            <a:endParaRPr lang="en-US" b="1" dirty="0"/>
          </a:p>
          <a:p>
            <a:pPr marL="0" lvl="1" indent="0">
              <a:buNone/>
            </a:pPr>
            <a:endParaRPr lang="en-US" dirty="0"/>
          </a:p>
        </p:txBody>
      </p:sp>
    </p:spTree>
    <p:extLst>
      <p:ext uri="{BB962C8B-B14F-4D97-AF65-F5344CB8AC3E}">
        <p14:creationId xmlns:p14="http://schemas.microsoft.com/office/powerpoint/2010/main" val="346600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5899BA-FF8D-493D-AE5C-5A4F4539D256}"/>
              </a:ext>
            </a:extLst>
          </p:cNvPr>
          <p:cNvSpPr>
            <a:spLocks noGrp="1"/>
          </p:cNvSpPr>
          <p:nvPr>
            <p:ph type="body" sz="quarter" idx="11"/>
          </p:nvPr>
        </p:nvSpPr>
        <p:spPr/>
        <p:txBody>
          <a:bodyPr/>
          <a:lstStyle/>
          <a:p>
            <a:endParaRPr lang="en-IN"/>
          </a:p>
        </p:txBody>
      </p:sp>
      <p:sp>
        <p:nvSpPr>
          <p:cNvPr id="3" name="Title 2">
            <a:extLst>
              <a:ext uri="{FF2B5EF4-FFF2-40B4-BE49-F238E27FC236}">
                <a16:creationId xmlns:a16="http://schemas.microsoft.com/office/drawing/2014/main" id="{50ED49B6-CB0F-422E-ADB8-30CE1B704D3F}"/>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F102F039-756B-4A95-9DD6-C9AB15CAC08D}"/>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1F782A6-9176-4C9A-88F9-5EDCBE09D00A}"/>
              </a:ext>
            </a:extLst>
          </p:cNvPr>
          <p:cNvSpPr txBox="1"/>
          <p:nvPr/>
        </p:nvSpPr>
        <p:spPr>
          <a:xfrm>
            <a:off x="10237034" y="6076837"/>
            <a:ext cx="1640542" cy="276999"/>
          </a:xfrm>
          <a:prstGeom prst="rect">
            <a:avLst/>
          </a:prstGeom>
          <a:noFill/>
        </p:spPr>
        <p:txBody>
          <a:bodyPr wrap="square" rtlCol="0">
            <a:spAutoFit/>
          </a:bodyPr>
          <a:lstStyle/>
          <a:p>
            <a:r>
              <a:rPr lang="en-IN" sz="1200" dirty="0">
                <a:solidFill>
                  <a:schemeClr val="bg1"/>
                </a:solidFill>
              </a:rPr>
              <a:t>Created by Sherin</a:t>
            </a:r>
          </a:p>
        </p:txBody>
      </p:sp>
    </p:spTree>
    <p:extLst>
      <p:ext uri="{BB962C8B-B14F-4D97-AF65-F5344CB8AC3E}">
        <p14:creationId xmlns:p14="http://schemas.microsoft.com/office/powerpoint/2010/main" val="345285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5899BA-FF8D-493D-AE5C-5A4F4539D256}"/>
              </a:ext>
            </a:extLst>
          </p:cNvPr>
          <p:cNvSpPr>
            <a:spLocks noGrp="1"/>
          </p:cNvSpPr>
          <p:nvPr>
            <p:ph type="body" sz="quarter" idx="11"/>
          </p:nvPr>
        </p:nvSpPr>
        <p:spPr/>
        <p:txBody>
          <a:bodyPr/>
          <a:lstStyle/>
          <a:p>
            <a:endParaRPr lang="en-IN"/>
          </a:p>
        </p:txBody>
      </p:sp>
      <p:sp>
        <p:nvSpPr>
          <p:cNvPr id="3" name="Title 2">
            <a:extLst>
              <a:ext uri="{FF2B5EF4-FFF2-40B4-BE49-F238E27FC236}">
                <a16:creationId xmlns:a16="http://schemas.microsoft.com/office/drawing/2014/main" id="{50ED49B6-CB0F-422E-ADB8-30CE1B704D3F}"/>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1BF92AF8-EFDA-40B7-9B75-6F56D7310855}"/>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ADB81A0-C463-432C-BECE-BE07FFAC85E5}"/>
              </a:ext>
            </a:extLst>
          </p:cNvPr>
          <p:cNvSpPr txBox="1"/>
          <p:nvPr/>
        </p:nvSpPr>
        <p:spPr>
          <a:xfrm>
            <a:off x="10237034" y="6076837"/>
            <a:ext cx="1640542" cy="276999"/>
          </a:xfrm>
          <a:prstGeom prst="rect">
            <a:avLst/>
          </a:prstGeom>
          <a:noFill/>
        </p:spPr>
        <p:txBody>
          <a:bodyPr wrap="square" rtlCol="0">
            <a:spAutoFit/>
          </a:bodyPr>
          <a:lstStyle/>
          <a:p>
            <a:r>
              <a:rPr lang="en-IN" sz="1200" dirty="0">
                <a:solidFill>
                  <a:schemeClr val="bg1"/>
                </a:solidFill>
              </a:rPr>
              <a:t>Created by Sherin</a:t>
            </a:r>
          </a:p>
        </p:txBody>
      </p:sp>
    </p:spTree>
    <p:extLst>
      <p:ext uri="{BB962C8B-B14F-4D97-AF65-F5344CB8AC3E}">
        <p14:creationId xmlns:p14="http://schemas.microsoft.com/office/powerpoint/2010/main" val="81033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4C7214-C902-4981-8195-7B1AFB296C76}"/>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DFB64C93-F040-4A5F-82EC-EE48118B87FA}"/>
              </a:ext>
            </a:extLst>
          </p:cNvPr>
          <p:cNvSpPr txBox="1"/>
          <p:nvPr/>
        </p:nvSpPr>
        <p:spPr>
          <a:xfrm>
            <a:off x="10237034" y="6076837"/>
            <a:ext cx="1640542" cy="276999"/>
          </a:xfrm>
          <a:prstGeom prst="rect">
            <a:avLst/>
          </a:prstGeom>
          <a:noFill/>
        </p:spPr>
        <p:txBody>
          <a:bodyPr wrap="square" rtlCol="0">
            <a:spAutoFit/>
          </a:bodyPr>
          <a:lstStyle/>
          <a:p>
            <a:r>
              <a:rPr lang="en-IN" sz="1200" dirty="0"/>
              <a:t>Created by Sherin</a:t>
            </a:r>
          </a:p>
        </p:txBody>
      </p:sp>
    </p:spTree>
    <p:extLst>
      <p:ext uri="{BB962C8B-B14F-4D97-AF65-F5344CB8AC3E}">
        <p14:creationId xmlns:p14="http://schemas.microsoft.com/office/powerpoint/2010/main" val="333168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7BA524-3F25-4DC5-86FB-566996E06959}"/>
              </a:ext>
            </a:extLst>
          </p:cNvPr>
          <p:cNvSpPr>
            <a:spLocks noGrp="1"/>
          </p:cNvSpPr>
          <p:nvPr>
            <p:ph type="title"/>
          </p:nvPr>
        </p:nvSpPr>
        <p:spPr/>
        <p:txBody>
          <a:bodyPr/>
          <a:lstStyle/>
          <a:p>
            <a:r>
              <a:rPr lang="en-US" dirty="0"/>
              <a:t>Neha </a:t>
            </a:r>
            <a:r>
              <a:rPr lang="en-US" dirty="0" err="1"/>
              <a:t>Rajgaria</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648201" y="1905000"/>
            <a:ext cx="6960704" cy="3276600"/>
          </a:xfrm>
        </p:spPr>
        <p:txBody>
          <a:bodyPr vert="horz" lIns="91440" tIns="45720" rIns="91440" bIns="45720" rtlCol="0" anchor="t">
            <a:normAutofit/>
          </a:bodyPr>
          <a:lstStyle/>
          <a:p>
            <a:r>
              <a:rPr lang="en-US" dirty="0"/>
              <a:t>List of Contributions</a:t>
            </a:r>
          </a:p>
          <a:p>
            <a:pPr lvl="1"/>
            <a:r>
              <a:rPr lang="en-US" dirty="0"/>
              <a:t>Did some research on the recommendation model.</a:t>
            </a:r>
          </a:p>
          <a:p>
            <a:pPr lvl="1"/>
            <a:r>
              <a:rPr lang="en-US" dirty="0"/>
              <a:t>As the team leader, uploaded the required documents for the first round.</a:t>
            </a:r>
          </a:p>
          <a:p>
            <a:pPr marL="0" lvl="1" indent="0">
              <a:buNone/>
            </a:pPr>
            <a:r>
              <a:rPr lang="en-US" b="1" dirty="0"/>
              <a:t>Member Details:</a:t>
            </a:r>
          </a:p>
          <a:p>
            <a:pPr lvl="1"/>
            <a:r>
              <a:rPr lang="en-US" dirty="0"/>
              <a:t>Contact no: 8910291453</a:t>
            </a:r>
          </a:p>
          <a:p>
            <a:pPr lvl="1"/>
            <a:r>
              <a:rPr lang="en-US" dirty="0"/>
              <a:t>Email: neha.rajgaria01@gmail.com</a:t>
            </a:r>
          </a:p>
          <a:p>
            <a:pPr marL="0" lvl="1" indent="0">
              <a:buNone/>
            </a:pPr>
            <a:endParaRPr lang="en-US" dirty="0"/>
          </a:p>
        </p:txBody>
      </p:sp>
    </p:spTree>
    <p:extLst>
      <p:ext uri="{BB962C8B-B14F-4D97-AF65-F5344CB8AC3E}">
        <p14:creationId xmlns:p14="http://schemas.microsoft.com/office/powerpoint/2010/main" val="360006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7BA524-3F25-4DC5-86FB-566996E06959}"/>
              </a:ext>
            </a:extLst>
          </p:cNvPr>
          <p:cNvSpPr>
            <a:spLocks noGrp="1"/>
          </p:cNvSpPr>
          <p:nvPr>
            <p:ph type="title"/>
          </p:nvPr>
        </p:nvSpPr>
        <p:spPr/>
        <p:txBody>
          <a:bodyPr/>
          <a:lstStyle/>
          <a:p>
            <a:r>
              <a:rPr lang="en-US" dirty="0" err="1"/>
              <a:t>Akkireddy</a:t>
            </a:r>
            <a:r>
              <a:rPr lang="en-US" dirty="0"/>
              <a:t> Bharani</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648201" y="1905000"/>
            <a:ext cx="6960704" cy="3276600"/>
          </a:xfrm>
        </p:spPr>
        <p:txBody>
          <a:bodyPr vert="horz" lIns="91440" tIns="45720" rIns="91440" bIns="45720" rtlCol="0" anchor="t">
            <a:normAutofit/>
          </a:bodyPr>
          <a:lstStyle/>
          <a:p>
            <a:r>
              <a:rPr lang="en-US" dirty="0"/>
              <a:t>List of Contributions</a:t>
            </a:r>
          </a:p>
          <a:p>
            <a:pPr lvl="1"/>
            <a:r>
              <a:rPr lang="en-US" dirty="0"/>
              <a:t>Learnt HTML and CSS and made a basic Login Page</a:t>
            </a:r>
          </a:p>
          <a:p>
            <a:pPr lvl="1"/>
            <a:r>
              <a:rPr lang="en-US" dirty="0"/>
              <a:t>Added the mentor/mentee dropdown</a:t>
            </a:r>
          </a:p>
          <a:p>
            <a:pPr marL="0" lvl="1" indent="0">
              <a:buNone/>
            </a:pPr>
            <a:r>
              <a:rPr lang="en-US" b="1" dirty="0"/>
              <a:t>Member Details:</a:t>
            </a:r>
          </a:p>
          <a:p>
            <a:pPr lvl="1"/>
            <a:r>
              <a:rPr lang="en-US" dirty="0"/>
              <a:t>Contact no: 7799383538</a:t>
            </a:r>
          </a:p>
          <a:p>
            <a:pPr lvl="1"/>
            <a:r>
              <a:rPr lang="en-US" dirty="0"/>
              <a:t>Email: bharaniakkireddy@gmail.com</a:t>
            </a:r>
          </a:p>
          <a:p>
            <a:pPr marL="0" lvl="1" indent="0">
              <a:buNone/>
            </a:pPr>
            <a:endParaRPr lang="en-US" dirty="0"/>
          </a:p>
        </p:txBody>
      </p:sp>
    </p:spTree>
    <p:extLst>
      <p:ext uri="{BB962C8B-B14F-4D97-AF65-F5344CB8AC3E}">
        <p14:creationId xmlns:p14="http://schemas.microsoft.com/office/powerpoint/2010/main" val="271177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174B733-513A-4355-84C7-0ABA382171BB}"/>
              </a:ext>
            </a:extLst>
          </p:cNvPr>
          <p:cNvPicPr>
            <a:picLocks noChangeAspect="1"/>
          </p:cNvPicPr>
          <p:nvPr/>
        </p:nvPicPr>
        <p:blipFill>
          <a:blip r:embed="rId2"/>
          <a:stretch>
            <a:fillRect/>
          </a:stretch>
        </p:blipFill>
        <p:spPr>
          <a:xfrm>
            <a:off x="4134154" y="284666"/>
            <a:ext cx="7815797" cy="5847194"/>
          </a:xfrm>
          <a:prstGeom prst="rect">
            <a:avLst/>
          </a:prstGeom>
        </p:spPr>
      </p:pic>
      <p:sp>
        <p:nvSpPr>
          <p:cNvPr id="3" name="TextBox 2">
            <a:extLst>
              <a:ext uri="{FF2B5EF4-FFF2-40B4-BE49-F238E27FC236}">
                <a16:creationId xmlns:a16="http://schemas.microsoft.com/office/drawing/2014/main" id="{D4D5AF9D-1EB3-4939-A27B-5B7E5B4B779F}"/>
              </a:ext>
            </a:extLst>
          </p:cNvPr>
          <p:cNvSpPr txBox="1"/>
          <p:nvPr/>
        </p:nvSpPr>
        <p:spPr>
          <a:xfrm>
            <a:off x="10309409" y="6296335"/>
            <a:ext cx="1640542" cy="276999"/>
          </a:xfrm>
          <a:prstGeom prst="rect">
            <a:avLst/>
          </a:prstGeom>
          <a:noFill/>
        </p:spPr>
        <p:txBody>
          <a:bodyPr wrap="square" rtlCol="0">
            <a:spAutoFit/>
          </a:bodyPr>
          <a:lstStyle/>
          <a:p>
            <a:r>
              <a:rPr lang="en-IN" sz="1200" dirty="0"/>
              <a:t>Created by Bharani</a:t>
            </a:r>
          </a:p>
        </p:txBody>
      </p:sp>
    </p:spTree>
    <p:extLst>
      <p:ext uri="{BB962C8B-B14F-4D97-AF65-F5344CB8AC3E}">
        <p14:creationId xmlns:p14="http://schemas.microsoft.com/office/powerpoint/2010/main" val="131286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347074-7FD9-4F8C-BA1E-62C2820EE425}"/>
              </a:ext>
            </a:extLst>
          </p:cNvPr>
          <p:cNvPicPr>
            <a:picLocks noChangeAspect="1"/>
          </p:cNvPicPr>
          <p:nvPr/>
        </p:nvPicPr>
        <p:blipFill>
          <a:blip r:embed="rId2"/>
          <a:stretch>
            <a:fillRect/>
          </a:stretch>
        </p:blipFill>
        <p:spPr>
          <a:xfrm>
            <a:off x="6096000" y="0"/>
            <a:ext cx="6092343" cy="3425276"/>
          </a:xfrm>
          <a:prstGeom prst="rect">
            <a:avLst/>
          </a:prstGeom>
        </p:spPr>
      </p:pic>
      <p:pic>
        <p:nvPicPr>
          <p:cNvPr id="5" name="Picture 4">
            <a:extLst>
              <a:ext uri="{FF2B5EF4-FFF2-40B4-BE49-F238E27FC236}">
                <a16:creationId xmlns:a16="http://schemas.microsoft.com/office/drawing/2014/main" id="{5214B0B7-6B8C-47AF-A0F4-A1FA45094A6B}"/>
              </a:ext>
            </a:extLst>
          </p:cNvPr>
          <p:cNvPicPr>
            <a:picLocks noChangeAspect="1"/>
          </p:cNvPicPr>
          <p:nvPr/>
        </p:nvPicPr>
        <p:blipFill>
          <a:blip r:embed="rId3"/>
          <a:stretch>
            <a:fillRect/>
          </a:stretch>
        </p:blipFill>
        <p:spPr>
          <a:xfrm>
            <a:off x="6463808" y="3575249"/>
            <a:ext cx="5208238" cy="3048000"/>
          </a:xfrm>
          <a:prstGeom prst="rect">
            <a:avLst/>
          </a:prstGeom>
        </p:spPr>
      </p:pic>
      <p:sp>
        <p:nvSpPr>
          <p:cNvPr id="6" name="TextBox 5">
            <a:extLst>
              <a:ext uri="{FF2B5EF4-FFF2-40B4-BE49-F238E27FC236}">
                <a16:creationId xmlns:a16="http://schemas.microsoft.com/office/drawing/2014/main" id="{E6453E54-1607-4A26-996D-D917EC706252}"/>
              </a:ext>
            </a:extLst>
          </p:cNvPr>
          <p:cNvSpPr txBox="1"/>
          <p:nvPr/>
        </p:nvSpPr>
        <p:spPr>
          <a:xfrm>
            <a:off x="10031504" y="6346250"/>
            <a:ext cx="1640542" cy="276999"/>
          </a:xfrm>
          <a:prstGeom prst="rect">
            <a:avLst/>
          </a:prstGeom>
          <a:noFill/>
        </p:spPr>
        <p:txBody>
          <a:bodyPr wrap="square" rtlCol="0">
            <a:spAutoFit/>
          </a:bodyPr>
          <a:lstStyle/>
          <a:p>
            <a:r>
              <a:rPr lang="en-IN" sz="1200" dirty="0">
                <a:solidFill>
                  <a:schemeClr val="bg1"/>
                </a:solidFill>
              </a:rPr>
              <a:t>Created by Bharani</a:t>
            </a:r>
          </a:p>
        </p:txBody>
      </p:sp>
    </p:spTree>
    <p:extLst>
      <p:ext uri="{BB962C8B-B14F-4D97-AF65-F5344CB8AC3E}">
        <p14:creationId xmlns:p14="http://schemas.microsoft.com/office/powerpoint/2010/main" val="71568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7BA524-3F25-4DC5-86FB-566996E06959}"/>
              </a:ext>
            </a:extLst>
          </p:cNvPr>
          <p:cNvSpPr>
            <a:spLocks noGrp="1"/>
          </p:cNvSpPr>
          <p:nvPr>
            <p:ph type="title"/>
          </p:nvPr>
        </p:nvSpPr>
        <p:spPr/>
        <p:txBody>
          <a:bodyPr/>
          <a:lstStyle/>
          <a:p>
            <a:r>
              <a:rPr lang="en-US" dirty="0" err="1"/>
              <a:t>Brunda</a:t>
            </a:r>
            <a:r>
              <a:rPr lang="en-US" dirty="0"/>
              <a:t> K</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648201" y="1905000"/>
            <a:ext cx="6960704" cy="3276600"/>
          </a:xfrm>
        </p:spPr>
        <p:txBody>
          <a:bodyPr vert="horz" lIns="91440" tIns="45720" rIns="91440" bIns="45720" rtlCol="0" anchor="t">
            <a:normAutofit fontScale="85000" lnSpcReduction="20000"/>
          </a:bodyPr>
          <a:lstStyle/>
          <a:p>
            <a:r>
              <a:rPr lang="en-US" dirty="0"/>
              <a:t>List of Contributions</a:t>
            </a:r>
          </a:p>
          <a:p>
            <a:pPr marL="0" lvl="1" indent="0">
              <a:buNone/>
            </a:pPr>
            <a:r>
              <a:rPr lang="en-US" dirty="0"/>
              <a:t>Front End Work:</a:t>
            </a:r>
          </a:p>
          <a:p>
            <a:pPr lvl="1"/>
            <a:r>
              <a:rPr lang="en-US" dirty="0"/>
              <a:t>Complete dashboard layout including the HTML layout as well as CSS styling.</a:t>
            </a:r>
          </a:p>
          <a:p>
            <a:pPr lvl="1"/>
            <a:r>
              <a:rPr lang="en-US" dirty="0"/>
              <a:t>Added all the mentors profile seen in the website.</a:t>
            </a:r>
          </a:p>
          <a:p>
            <a:pPr lvl="1"/>
            <a:r>
              <a:rPr lang="en-US" dirty="0"/>
              <a:t>The mentors page was also designed by this individual.</a:t>
            </a:r>
          </a:p>
          <a:p>
            <a:pPr lvl="1"/>
            <a:r>
              <a:rPr lang="en-US" dirty="0"/>
              <a:t>Linked all the HTML pages to make an integrated front-end</a:t>
            </a:r>
          </a:p>
          <a:p>
            <a:pPr lvl="1"/>
            <a:r>
              <a:rPr lang="en-US" dirty="0"/>
              <a:t>Completed front-end linking</a:t>
            </a:r>
          </a:p>
          <a:p>
            <a:pPr lvl="1"/>
            <a:r>
              <a:rPr lang="en-US" dirty="0"/>
              <a:t>Demo Video Creation</a:t>
            </a:r>
          </a:p>
          <a:p>
            <a:pPr marL="0" lvl="1" indent="0">
              <a:buNone/>
            </a:pPr>
            <a:r>
              <a:rPr lang="en-US" b="1" dirty="0"/>
              <a:t>Member Details:</a:t>
            </a:r>
          </a:p>
          <a:p>
            <a:pPr lvl="1"/>
            <a:r>
              <a:rPr lang="en-US" dirty="0"/>
              <a:t>Contact no: 7996138638</a:t>
            </a:r>
          </a:p>
          <a:p>
            <a:pPr lvl="1"/>
            <a:r>
              <a:rPr lang="en-US" dirty="0"/>
              <a:t>Email: brundakumar193@gmail.com</a:t>
            </a:r>
          </a:p>
          <a:p>
            <a:pPr lvl="1"/>
            <a:endParaRPr lang="en-US" dirty="0"/>
          </a:p>
        </p:txBody>
      </p:sp>
    </p:spTree>
    <p:extLst>
      <p:ext uri="{BB962C8B-B14F-4D97-AF65-F5344CB8AC3E}">
        <p14:creationId xmlns:p14="http://schemas.microsoft.com/office/powerpoint/2010/main" val="35771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4D2503-4286-4A44-B94A-4D11E9B6DDDC}"/>
              </a:ext>
            </a:extLst>
          </p:cNvPr>
          <p:cNvPicPr>
            <a:picLocks noChangeAspect="1"/>
          </p:cNvPicPr>
          <p:nvPr/>
        </p:nvPicPr>
        <p:blipFill>
          <a:blip r:embed="rId2"/>
          <a:stretch>
            <a:fillRect/>
          </a:stretch>
        </p:blipFill>
        <p:spPr>
          <a:xfrm>
            <a:off x="0" y="1668"/>
            <a:ext cx="12192000" cy="6854664"/>
          </a:xfrm>
          <a:prstGeom prst="rect">
            <a:avLst/>
          </a:prstGeom>
        </p:spPr>
      </p:pic>
      <p:sp>
        <p:nvSpPr>
          <p:cNvPr id="3" name="TextBox 2">
            <a:extLst>
              <a:ext uri="{FF2B5EF4-FFF2-40B4-BE49-F238E27FC236}">
                <a16:creationId xmlns:a16="http://schemas.microsoft.com/office/drawing/2014/main" id="{075401CD-5C92-47A6-834E-7BF067CFF607}"/>
              </a:ext>
            </a:extLst>
          </p:cNvPr>
          <p:cNvSpPr txBox="1"/>
          <p:nvPr/>
        </p:nvSpPr>
        <p:spPr>
          <a:xfrm>
            <a:off x="10551458" y="6126006"/>
            <a:ext cx="1640542" cy="276999"/>
          </a:xfrm>
          <a:prstGeom prst="rect">
            <a:avLst/>
          </a:prstGeom>
          <a:noFill/>
        </p:spPr>
        <p:txBody>
          <a:bodyPr wrap="square" rtlCol="0">
            <a:spAutoFit/>
          </a:bodyPr>
          <a:lstStyle/>
          <a:p>
            <a:r>
              <a:rPr lang="en-IN" sz="1200" dirty="0"/>
              <a:t>Created by </a:t>
            </a:r>
            <a:r>
              <a:rPr lang="en-IN" sz="1200" dirty="0" err="1"/>
              <a:t>Brunda</a:t>
            </a:r>
            <a:endParaRPr lang="en-IN" sz="1200" dirty="0"/>
          </a:p>
        </p:txBody>
      </p:sp>
    </p:spTree>
    <p:extLst>
      <p:ext uri="{BB962C8B-B14F-4D97-AF65-F5344CB8AC3E}">
        <p14:creationId xmlns:p14="http://schemas.microsoft.com/office/powerpoint/2010/main" val="33661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5FA19F-6DA1-4162-B648-9CBB05B31678}"/>
              </a:ext>
            </a:extLst>
          </p:cNvPr>
          <p:cNvSpPr>
            <a:spLocks noGrp="1"/>
          </p:cNvSpPr>
          <p:nvPr>
            <p:ph type="title"/>
          </p:nvPr>
        </p:nvSpPr>
        <p:spPr>
          <a:xfrm>
            <a:off x="761999" y="715961"/>
            <a:ext cx="6476999" cy="1189038"/>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477000" cy="3993776"/>
          </a:xfrm>
        </p:spPr>
        <p:txBody>
          <a:bodyPr vert="horz" lIns="91440" tIns="45720" rIns="91440" bIns="45720" rtlCol="0" anchor="t">
            <a:normAutofit/>
          </a:bodyPr>
          <a:lstStyle/>
          <a:p>
            <a:r>
              <a:rPr lang="en-US" altLang="en-US" dirty="0"/>
              <a:t>Significance of the Application</a:t>
            </a:r>
          </a:p>
          <a:p>
            <a:pPr lvl="1"/>
            <a:r>
              <a:rPr lang="en-US" dirty="0"/>
              <a:t>Helps in making women understand the diverse career options they have even when constrained with a single field</a:t>
            </a:r>
          </a:p>
          <a:p>
            <a:pPr lvl="1"/>
            <a:r>
              <a:rPr lang="en-US" altLang="en-US" dirty="0"/>
              <a:t>Readily connects women with all the help they require to help transform into their best selves.</a:t>
            </a:r>
          </a:p>
          <a:p>
            <a:pPr lvl="1"/>
            <a:r>
              <a:rPr lang="en-US" altLang="en-US" dirty="0"/>
              <a:t>Empower women by providing necessary support and information to start their first career/business which will raise dignity for all within the family and help grow the society.</a:t>
            </a:r>
          </a:p>
        </p:txBody>
      </p:sp>
      <p:sp>
        <p:nvSpPr>
          <p:cNvPr id="4" name="TextBox 3">
            <a:extLst>
              <a:ext uri="{FF2B5EF4-FFF2-40B4-BE49-F238E27FC236}">
                <a16:creationId xmlns:a16="http://schemas.microsoft.com/office/drawing/2014/main" id="{86E55D44-496C-4F4F-A241-BAA3FC421D28}"/>
              </a:ext>
            </a:extLst>
          </p:cNvPr>
          <p:cNvSpPr txBox="1"/>
          <p:nvPr/>
        </p:nvSpPr>
        <p:spPr>
          <a:xfrm>
            <a:off x="10299787" y="6417496"/>
            <a:ext cx="1640542" cy="276999"/>
          </a:xfrm>
          <a:prstGeom prst="rect">
            <a:avLst/>
          </a:prstGeom>
          <a:noFill/>
        </p:spPr>
        <p:txBody>
          <a:bodyPr wrap="square" rtlCol="0">
            <a:spAutoFit/>
          </a:bodyPr>
          <a:lstStyle/>
          <a:p>
            <a:r>
              <a:rPr lang="en-IN" sz="1200" dirty="0"/>
              <a:t>Written by Sherin</a:t>
            </a:r>
          </a:p>
        </p:txBody>
      </p:sp>
    </p:spTree>
    <p:extLst>
      <p:ext uri="{BB962C8B-B14F-4D97-AF65-F5344CB8AC3E}">
        <p14:creationId xmlns:p14="http://schemas.microsoft.com/office/powerpoint/2010/main" val="15579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73503C-8010-4A27-84D2-A99E30ED3102}"/>
              </a:ext>
            </a:extLst>
          </p:cNvPr>
          <p:cNvSpPr>
            <a:spLocks noGrp="1"/>
          </p:cNvSpPr>
          <p:nvPr>
            <p:ph type="body" sz="quarter" idx="11"/>
          </p:nvPr>
        </p:nvSpPr>
        <p:spPr/>
        <p:txBody>
          <a:bodyPr/>
          <a:lstStyle/>
          <a:p>
            <a:endParaRPr lang="en-IN"/>
          </a:p>
        </p:txBody>
      </p:sp>
      <p:sp>
        <p:nvSpPr>
          <p:cNvPr id="3" name="Title 2">
            <a:extLst>
              <a:ext uri="{FF2B5EF4-FFF2-40B4-BE49-F238E27FC236}">
                <a16:creationId xmlns:a16="http://schemas.microsoft.com/office/drawing/2014/main" id="{D598181D-84D5-408C-81F1-4D6AC869AE9A}"/>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6488C62D-24A3-4F0D-9FC0-3CB4AAFEAF82}"/>
              </a:ext>
            </a:extLst>
          </p:cNvPr>
          <p:cNvPicPr>
            <a:picLocks noChangeAspect="1"/>
          </p:cNvPicPr>
          <p:nvPr/>
        </p:nvPicPr>
        <p:blipFill>
          <a:blip r:embed="rId2"/>
          <a:stretch>
            <a:fillRect/>
          </a:stretch>
        </p:blipFill>
        <p:spPr>
          <a:xfrm>
            <a:off x="0" y="1668"/>
            <a:ext cx="12192000" cy="6854664"/>
          </a:xfrm>
          <a:prstGeom prst="rect">
            <a:avLst/>
          </a:prstGeom>
        </p:spPr>
      </p:pic>
      <p:sp>
        <p:nvSpPr>
          <p:cNvPr id="6" name="TextBox 5">
            <a:extLst>
              <a:ext uri="{FF2B5EF4-FFF2-40B4-BE49-F238E27FC236}">
                <a16:creationId xmlns:a16="http://schemas.microsoft.com/office/drawing/2014/main" id="{5E9D71D6-135B-4B3F-9CDE-8CA69DA701AB}"/>
              </a:ext>
            </a:extLst>
          </p:cNvPr>
          <p:cNvSpPr txBox="1"/>
          <p:nvPr/>
        </p:nvSpPr>
        <p:spPr>
          <a:xfrm>
            <a:off x="7772397" y="6440834"/>
            <a:ext cx="1640542" cy="276999"/>
          </a:xfrm>
          <a:prstGeom prst="rect">
            <a:avLst/>
          </a:prstGeom>
          <a:noFill/>
        </p:spPr>
        <p:txBody>
          <a:bodyPr wrap="square" rtlCol="0">
            <a:spAutoFit/>
          </a:bodyPr>
          <a:lstStyle/>
          <a:p>
            <a:r>
              <a:rPr lang="en-IN" sz="1200" dirty="0">
                <a:solidFill>
                  <a:schemeClr val="bg1"/>
                </a:solidFill>
              </a:rPr>
              <a:t>Created by </a:t>
            </a:r>
            <a:r>
              <a:rPr lang="en-IN" sz="1200" dirty="0" err="1">
                <a:solidFill>
                  <a:schemeClr val="bg1"/>
                </a:solidFill>
              </a:rPr>
              <a:t>Brunda</a:t>
            </a:r>
            <a:endParaRPr lang="en-IN" sz="1200" dirty="0">
              <a:solidFill>
                <a:schemeClr val="bg1"/>
              </a:solidFill>
            </a:endParaRPr>
          </a:p>
        </p:txBody>
      </p:sp>
    </p:spTree>
    <p:extLst>
      <p:ext uri="{BB962C8B-B14F-4D97-AF65-F5344CB8AC3E}">
        <p14:creationId xmlns:p14="http://schemas.microsoft.com/office/powerpoint/2010/main" val="412160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447776-E6D1-4AA4-B39E-89DEC62A74AF}"/>
              </a:ext>
            </a:extLst>
          </p:cNvPr>
          <p:cNvSpPr>
            <a:spLocks noGrp="1"/>
          </p:cNvSpPr>
          <p:nvPr>
            <p:ph type="body" sz="quarter" idx="11"/>
          </p:nvPr>
        </p:nvSpPr>
        <p:spPr/>
        <p:txBody>
          <a:bodyPr/>
          <a:lstStyle/>
          <a:p>
            <a:endParaRPr lang="en-IN"/>
          </a:p>
        </p:txBody>
      </p:sp>
      <p:sp>
        <p:nvSpPr>
          <p:cNvPr id="3" name="Title 2">
            <a:extLst>
              <a:ext uri="{FF2B5EF4-FFF2-40B4-BE49-F238E27FC236}">
                <a16:creationId xmlns:a16="http://schemas.microsoft.com/office/drawing/2014/main" id="{9732B6A9-81CF-4F54-88F1-4A56161EF79A}"/>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B80A8CCC-2A16-4B13-A84D-76D347C559B6}"/>
              </a:ext>
            </a:extLst>
          </p:cNvPr>
          <p:cNvPicPr>
            <a:picLocks noChangeAspect="1"/>
          </p:cNvPicPr>
          <p:nvPr/>
        </p:nvPicPr>
        <p:blipFill>
          <a:blip r:embed="rId2"/>
          <a:stretch>
            <a:fillRect/>
          </a:stretch>
        </p:blipFill>
        <p:spPr>
          <a:xfrm>
            <a:off x="0" y="1668"/>
            <a:ext cx="12192000" cy="6854664"/>
          </a:xfrm>
          <a:prstGeom prst="rect">
            <a:avLst/>
          </a:prstGeom>
        </p:spPr>
      </p:pic>
      <p:sp>
        <p:nvSpPr>
          <p:cNvPr id="6" name="TextBox 5">
            <a:extLst>
              <a:ext uri="{FF2B5EF4-FFF2-40B4-BE49-F238E27FC236}">
                <a16:creationId xmlns:a16="http://schemas.microsoft.com/office/drawing/2014/main" id="{3CC4A01F-12CB-4A22-80E5-28DC9571C8DC}"/>
              </a:ext>
            </a:extLst>
          </p:cNvPr>
          <p:cNvSpPr txBox="1"/>
          <p:nvPr/>
        </p:nvSpPr>
        <p:spPr>
          <a:xfrm>
            <a:off x="10282515" y="6003539"/>
            <a:ext cx="1640542" cy="276999"/>
          </a:xfrm>
          <a:prstGeom prst="rect">
            <a:avLst/>
          </a:prstGeom>
          <a:noFill/>
        </p:spPr>
        <p:txBody>
          <a:bodyPr wrap="square" rtlCol="0">
            <a:spAutoFit/>
          </a:bodyPr>
          <a:lstStyle/>
          <a:p>
            <a:r>
              <a:rPr lang="en-IN" sz="1200" dirty="0"/>
              <a:t>Created by </a:t>
            </a:r>
            <a:r>
              <a:rPr lang="en-IN" sz="1200" dirty="0" err="1"/>
              <a:t>Brunda</a:t>
            </a:r>
            <a:endParaRPr lang="en-IN" sz="1200" dirty="0"/>
          </a:p>
        </p:txBody>
      </p:sp>
    </p:spTree>
    <p:extLst>
      <p:ext uri="{BB962C8B-B14F-4D97-AF65-F5344CB8AC3E}">
        <p14:creationId xmlns:p14="http://schemas.microsoft.com/office/powerpoint/2010/main" val="146593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F538B7-E1C8-49C7-975D-8E05805B3163}"/>
              </a:ext>
            </a:extLst>
          </p:cNvPr>
          <p:cNvSpPr>
            <a:spLocks noGrp="1"/>
          </p:cNvSpPr>
          <p:nvPr>
            <p:ph type="body" sz="quarter" idx="11"/>
          </p:nvPr>
        </p:nvSpPr>
        <p:spPr/>
        <p:txBody>
          <a:bodyPr/>
          <a:lstStyle/>
          <a:p>
            <a:endParaRPr lang="en-IN"/>
          </a:p>
        </p:txBody>
      </p:sp>
      <p:sp>
        <p:nvSpPr>
          <p:cNvPr id="3" name="Title 2">
            <a:extLst>
              <a:ext uri="{FF2B5EF4-FFF2-40B4-BE49-F238E27FC236}">
                <a16:creationId xmlns:a16="http://schemas.microsoft.com/office/drawing/2014/main" id="{1636E993-E0D8-4778-B2FC-846B0527B107}"/>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C13A7364-D383-4305-86A2-439B917B94A9}"/>
              </a:ext>
            </a:extLst>
          </p:cNvPr>
          <p:cNvPicPr>
            <a:picLocks noChangeAspect="1"/>
          </p:cNvPicPr>
          <p:nvPr/>
        </p:nvPicPr>
        <p:blipFill>
          <a:blip r:embed="rId2"/>
          <a:stretch>
            <a:fillRect/>
          </a:stretch>
        </p:blipFill>
        <p:spPr>
          <a:xfrm>
            <a:off x="0" y="1668"/>
            <a:ext cx="12192000" cy="6854664"/>
          </a:xfrm>
          <a:prstGeom prst="rect">
            <a:avLst/>
          </a:prstGeom>
        </p:spPr>
      </p:pic>
      <p:sp>
        <p:nvSpPr>
          <p:cNvPr id="6" name="TextBox 5">
            <a:extLst>
              <a:ext uri="{FF2B5EF4-FFF2-40B4-BE49-F238E27FC236}">
                <a16:creationId xmlns:a16="http://schemas.microsoft.com/office/drawing/2014/main" id="{DF622AA4-692C-442D-A31E-678DCC94A6E0}"/>
              </a:ext>
            </a:extLst>
          </p:cNvPr>
          <p:cNvSpPr txBox="1"/>
          <p:nvPr/>
        </p:nvSpPr>
        <p:spPr>
          <a:xfrm>
            <a:off x="10282515" y="6003539"/>
            <a:ext cx="1640542" cy="276999"/>
          </a:xfrm>
          <a:prstGeom prst="rect">
            <a:avLst/>
          </a:prstGeom>
          <a:noFill/>
        </p:spPr>
        <p:txBody>
          <a:bodyPr wrap="square" rtlCol="0">
            <a:spAutoFit/>
          </a:bodyPr>
          <a:lstStyle/>
          <a:p>
            <a:r>
              <a:rPr lang="en-IN" sz="1200" dirty="0"/>
              <a:t>Created by </a:t>
            </a:r>
            <a:r>
              <a:rPr lang="en-IN" sz="1200" dirty="0" err="1"/>
              <a:t>Brunda</a:t>
            </a:r>
            <a:endParaRPr lang="en-IN" sz="1200" dirty="0"/>
          </a:p>
        </p:txBody>
      </p:sp>
    </p:spTree>
    <p:extLst>
      <p:ext uri="{BB962C8B-B14F-4D97-AF65-F5344CB8AC3E}">
        <p14:creationId xmlns:p14="http://schemas.microsoft.com/office/powerpoint/2010/main" val="71126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6F4A9D-A55D-427D-A148-2271F8FADDA0}"/>
              </a:ext>
            </a:extLst>
          </p:cNvPr>
          <p:cNvSpPr>
            <a:spLocks noGrp="1"/>
          </p:cNvSpPr>
          <p:nvPr>
            <p:ph type="body" sz="quarter" idx="11"/>
          </p:nvPr>
        </p:nvSpPr>
        <p:spPr/>
        <p:txBody>
          <a:bodyPr/>
          <a:lstStyle/>
          <a:p>
            <a:endParaRPr lang="en-IN"/>
          </a:p>
        </p:txBody>
      </p:sp>
      <p:sp>
        <p:nvSpPr>
          <p:cNvPr id="3" name="Title 2">
            <a:extLst>
              <a:ext uri="{FF2B5EF4-FFF2-40B4-BE49-F238E27FC236}">
                <a16:creationId xmlns:a16="http://schemas.microsoft.com/office/drawing/2014/main" id="{B4A919AE-42AA-4BD6-9ED5-ED9DA7E9B6CC}"/>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E1B2181A-292E-49E1-84D6-3B23E7E3E314}"/>
              </a:ext>
            </a:extLst>
          </p:cNvPr>
          <p:cNvPicPr>
            <a:picLocks noChangeAspect="1"/>
          </p:cNvPicPr>
          <p:nvPr/>
        </p:nvPicPr>
        <p:blipFill>
          <a:blip r:embed="rId2"/>
          <a:stretch>
            <a:fillRect/>
          </a:stretch>
        </p:blipFill>
        <p:spPr>
          <a:xfrm>
            <a:off x="0" y="1668"/>
            <a:ext cx="12192000" cy="6854664"/>
          </a:xfrm>
          <a:prstGeom prst="rect">
            <a:avLst/>
          </a:prstGeom>
        </p:spPr>
      </p:pic>
      <p:sp>
        <p:nvSpPr>
          <p:cNvPr id="6" name="TextBox 5">
            <a:extLst>
              <a:ext uri="{FF2B5EF4-FFF2-40B4-BE49-F238E27FC236}">
                <a16:creationId xmlns:a16="http://schemas.microsoft.com/office/drawing/2014/main" id="{22BA625E-7739-4B75-ACA6-41DED430C44C}"/>
              </a:ext>
            </a:extLst>
          </p:cNvPr>
          <p:cNvSpPr txBox="1"/>
          <p:nvPr/>
        </p:nvSpPr>
        <p:spPr>
          <a:xfrm>
            <a:off x="10282515" y="6003539"/>
            <a:ext cx="1640542" cy="276999"/>
          </a:xfrm>
          <a:prstGeom prst="rect">
            <a:avLst/>
          </a:prstGeom>
          <a:noFill/>
        </p:spPr>
        <p:txBody>
          <a:bodyPr wrap="square" rtlCol="0">
            <a:spAutoFit/>
          </a:bodyPr>
          <a:lstStyle/>
          <a:p>
            <a:r>
              <a:rPr lang="en-IN" sz="1200" dirty="0"/>
              <a:t>Created by </a:t>
            </a:r>
            <a:r>
              <a:rPr lang="en-IN" sz="1200" dirty="0" err="1"/>
              <a:t>Brunda</a:t>
            </a:r>
            <a:endParaRPr lang="en-IN" sz="1200" dirty="0"/>
          </a:p>
        </p:txBody>
      </p:sp>
    </p:spTree>
    <p:extLst>
      <p:ext uri="{BB962C8B-B14F-4D97-AF65-F5344CB8AC3E}">
        <p14:creationId xmlns:p14="http://schemas.microsoft.com/office/powerpoint/2010/main" val="376100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7BA524-3F25-4DC5-86FB-566996E06959}"/>
              </a:ext>
            </a:extLst>
          </p:cNvPr>
          <p:cNvSpPr>
            <a:spLocks noGrp="1"/>
          </p:cNvSpPr>
          <p:nvPr>
            <p:ph type="title"/>
          </p:nvPr>
        </p:nvSpPr>
        <p:spPr/>
        <p:txBody>
          <a:bodyPr/>
          <a:lstStyle/>
          <a:p>
            <a:r>
              <a:rPr lang="en-US" dirty="0" err="1"/>
              <a:t>Muskan</a:t>
            </a:r>
            <a:r>
              <a:rPr lang="en-US" dirty="0"/>
              <a:t> Jaiswal</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648201" y="1905000"/>
            <a:ext cx="6960704" cy="3276600"/>
          </a:xfrm>
        </p:spPr>
        <p:txBody>
          <a:bodyPr vert="horz" lIns="91440" tIns="45720" rIns="91440" bIns="45720" rtlCol="0" anchor="t">
            <a:normAutofit fontScale="92500" lnSpcReduction="20000"/>
          </a:bodyPr>
          <a:lstStyle/>
          <a:p>
            <a:r>
              <a:rPr lang="en-US" dirty="0"/>
              <a:t>List of Contributions</a:t>
            </a:r>
          </a:p>
          <a:p>
            <a:pPr lvl="1"/>
            <a:r>
              <a:rPr lang="en-US" dirty="0"/>
              <a:t>Made a considerable contribution in the </a:t>
            </a:r>
            <a:r>
              <a:rPr lang="en-US"/>
              <a:t>front end</a:t>
            </a:r>
            <a:endParaRPr lang="en-US" dirty="0"/>
          </a:p>
          <a:p>
            <a:pPr lvl="1"/>
            <a:r>
              <a:rPr lang="en-US" dirty="0"/>
              <a:t>Completed the mentor registration form with HTML &amp; CSS</a:t>
            </a:r>
          </a:p>
          <a:p>
            <a:pPr lvl="1"/>
            <a:r>
              <a:rPr lang="en-US" dirty="0"/>
              <a:t>Completed the mentee registration form with HTML &amp; CSS</a:t>
            </a:r>
          </a:p>
          <a:p>
            <a:pPr lvl="1"/>
            <a:r>
              <a:rPr lang="en-US" dirty="0"/>
              <a:t>Completed the About page, and added the necessary styling</a:t>
            </a:r>
          </a:p>
          <a:p>
            <a:pPr lvl="1"/>
            <a:r>
              <a:rPr lang="en-US" dirty="0"/>
              <a:t>Helped in linking of all the front-end pages</a:t>
            </a:r>
          </a:p>
          <a:p>
            <a:pPr lvl="1"/>
            <a:r>
              <a:rPr lang="en-US" dirty="0"/>
              <a:t>Demo-video creation</a:t>
            </a:r>
          </a:p>
          <a:p>
            <a:pPr marL="0" lvl="1" indent="0">
              <a:buNone/>
            </a:pPr>
            <a:r>
              <a:rPr lang="en-US" b="1" dirty="0"/>
              <a:t>Member Details:</a:t>
            </a:r>
          </a:p>
          <a:p>
            <a:pPr lvl="1"/>
            <a:r>
              <a:rPr lang="en-US" dirty="0"/>
              <a:t>Contact no: 9670299033</a:t>
            </a:r>
          </a:p>
          <a:p>
            <a:pPr lvl="1"/>
            <a:r>
              <a:rPr lang="en-US" dirty="0"/>
              <a:t>Email: muskan.18bit1053@abes.ac.in</a:t>
            </a:r>
          </a:p>
          <a:p>
            <a:pPr marL="0" lvl="1" indent="0">
              <a:buNone/>
            </a:pPr>
            <a:endParaRPr lang="en-US" dirty="0"/>
          </a:p>
        </p:txBody>
      </p:sp>
    </p:spTree>
    <p:extLst>
      <p:ext uri="{BB962C8B-B14F-4D97-AF65-F5344CB8AC3E}">
        <p14:creationId xmlns:p14="http://schemas.microsoft.com/office/powerpoint/2010/main" val="162445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8C9A42-2CC0-4061-8DF5-AD94937875C9}"/>
              </a:ext>
            </a:extLst>
          </p:cNvPr>
          <p:cNvSpPr>
            <a:spLocks noGrp="1"/>
          </p:cNvSpPr>
          <p:nvPr>
            <p:ph type="body" sz="quarter" idx="11"/>
          </p:nvPr>
        </p:nvSpPr>
        <p:spPr/>
        <p:txBody>
          <a:bodyPr/>
          <a:lstStyle/>
          <a:p>
            <a:endParaRPr lang="en-IN"/>
          </a:p>
        </p:txBody>
      </p:sp>
      <p:sp>
        <p:nvSpPr>
          <p:cNvPr id="3" name="Title 2">
            <a:extLst>
              <a:ext uri="{FF2B5EF4-FFF2-40B4-BE49-F238E27FC236}">
                <a16:creationId xmlns:a16="http://schemas.microsoft.com/office/drawing/2014/main" id="{7062E53E-B838-4125-8BD9-5C8FA2D7748A}"/>
              </a:ext>
            </a:extLst>
          </p:cNvPr>
          <p:cNvSpPr>
            <a:spLocks noGrp="1"/>
          </p:cNvSpPr>
          <p:nvPr>
            <p:ph type="title"/>
          </p:nvPr>
        </p:nvSpPr>
        <p:spPr/>
        <p:txBody>
          <a:bodyPr/>
          <a:lstStyle/>
          <a:p>
            <a:endParaRPr lang="en-IN"/>
          </a:p>
        </p:txBody>
      </p:sp>
      <p:pic>
        <p:nvPicPr>
          <p:cNvPr id="7" name="Picture 6">
            <a:extLst>
              <a:ext uri="{FF2B5EF4-FFF2-40B4-BE49-F238E27FC236}">
                <a16:creationId xmlns:a16="http://schemas.microsoft.com/office/drawing/2014/main" id="{EFD4C369-5C29-4850-8C43-BE5E1CCB24FC}"/>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F692DA4C-CDBF-479C-A16C-5DAB63A42C38}"/>
              </a:ext>
            </a:extLst>
          </p:cNvPr>
          <p:cNvSpPr txBox="1"/>
          <p:nvPr/>
        </p:nvSpPr>
        <p:spPr>
          <a:xfrm>
            <a:off x="10282515" y="6003539"/>
            <a:ext cx="1640542" cy="276999"/>
          </a:xfrm>
          <a:prstGeom prst="rect">
            <a:avLst/>
          </a:prstGeom>
          <a:noFill/>
        </p:spPr>
        <p:txBody>
          <a:bodyPr wrap="square" rtlCol="0">
            <a:spAutoFit/>
          </a:bodyPr>
          <a:lstStyle/>
          <a:p>
            <a:r>
              <a:rPr lang="en-IN" sz="1200" dirty="0"/>
              <a:t>Created by </a:t>
            </a:r>
            <a:r>
              <a:rPr lang="en-IN" sz="1200" dirty="0" err="1"/>
              <a:t>Muskan</a:t>
            </a:r>
            <a:endParaRPr lang="en-IN" sz="1200" dirty="0"/>
          </a:p>
        </p:txBody>
      </p:sp>
    </p:spTree>
    <p:extLst>
      <p:ext uri="{BB962C8B-B14F-4D97-AF65-F5344CB8AC3E}">
        <p14:creationId xmlns:p14="http://schemas.microsoft.com/office/powerpoint/2010/main" val="233038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CB682D-BBCE-4C08-8916-BA72996FDBD6}"/>
              </a:ext>
            </a:extLst>
          </p:cNvPr>
          <p:cNvSpPr>
            <a:spLocks noGrp="1"/>
          </p:cNvSpPr>
          <p:nvPr>
            <p:ph type="body" sz="quarter" idx="11"/>
          </p:nvPr>
        </p:nvSpPr>
        <p:spPr/>
        <p:txBody>
          <a:bodyPr/>
          <a:lstStyle/>
          <a:p>
            <a:endParaRPr lang="en-IN"/>
          </a:p>
        </p:txBody>
      </p:sp>
      <p:sp>
        <p:nvSpPr>
          <p:cNvPr id="3" name="Title 2">
            <a:extLst>
              <a:ext uri="{FF2B5EF4-FFF2-40B4-BE49-F238E27FC236}">
                <a16:creationId xmlns:a16="http://schemas.microsoft.com/office/drawing/2014/main" id="{91BAF062-04AD-4D5C-BED2-ACF28D559FB8}"/>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1F603732-E91E-4293-94F9-3C04F788E29E}"/>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72FE920F-13EE-4708-AB39-23D7DEE5A61A}"/>
              </a:ext>
            </a:extLst>
          </p:cNvPr>
          <p:cNvSpPr txBox="1"/>
          <p:nvPr/>
        </p:nvSpPr>
        <p:spPr>
          <a:xfrm>
            <a:off x="10282515" y="6003539"/>
            <a:ext cx="1640542" cy="276999"/>
          </a:xfrm>
          <a:prstGeom prst="rect">
            <a:avLst/>
          </a:prstGeom>
          <a:noFill/>
        </p:spPr>
        <p:txBody>
          <a:bodyPr wrap="square" rtlCol="0">
            <a:spAutoFit/>
          </a:bodyPr>
          <a:lstStyle/>
          <a:p>
            <a:r>
              <a:rPr lang="en-IN" sz="1200" dirty="0"/>
              <a:t>Created by </a:t>
            </a:r>
            <a:r>
              <a:rPr lang="en-IN" sz="1200" dirty="0" err="1"/>
              <a:t>Muskan</a:t>
            </a:r>
            <a:endParaRPr lang="en-IN" sz="1200" dirty="0"/>
          </a:p>
        </p:txBody>
      </p:sp>
    </p:spTree>
    <p:extLst>
      <p:ext uri="{BB962C8B-B14F-4D97-AF65-F5344CB8AC3E}">
        <p14:creationId xmlns:p14="http://schemas.microsoft.com/office/powerpoint/2010/main" val="88806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F5AF4A-A86D-4FEA-BC35-A88346543640}"/>
              </a:ext>
            </a:extLst>
          </p:cNvPr>
          <p:cNvSpPr>
            <a:spLocks noGrp="1"/>
          </p:cNvSpPr>
          <p:nvPr>
            <p:ph type="body" sz="quarter" idx="11"/>
          </p:nvPr>
        </p:nvSpPr>
        <p:spPr/>
        <p:txBody>
          <a:bodyPr/>
          <a:lstStyle/>
          <a:p>
            <a:endParaRPr lang="en-IN"/>
          </a:p>
        </p:txBody>
      </p:sp>
      <p:sp>
        <p:nvSpPr>
          <p:cNvPr id="3" name="Title 2">
            <a:extLst>
              <a:ext uri="{FF2B5EF4-FFF2-40B4-BE49-F238E27FC236}">
                <a16:creationId xmlns:a16="http://schemas.microsoft.com/office/drawing/2014/main" id="{9DD73CEA-93FB-4012-8AB2-5A7ED427823A}"/>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575E80E0-8438-4B77-93B3-31821AC9C000}"/>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D0B0FC06-3E53-4A9B-BF23-789D052B07D9}"/>
              </a:ext>
            </a:extLst>
          </p:cNvPr>
          <p:cNvSpPr txBox="1"/>
          <p:nvPr/>
        </p:nvSpPr>
        <p:spPr>
          <a:xfrm>
            <a:off x="10282515" y="6003539"/>
            <a:ext cx="1640542" cy="276999"/>
          </a:xfrm>
          <a:prstGeom prst="rect">
            <a:avLst/>
          </a:prstGeom>
          <a:noFill/>
        </p:spPr>
        <p:txBody>
          <a:bodyPr wrap="square" rtlCol="0">
            <a:spAutoFit/>
          </a:bodyPr>
          <a:lstStyle/>
          <a:p>
            <a:r>
              <a:rPr lang="en-IN" sz="1200" dirty="0"/>
              <a:t>Created by </a:t>
            </a:r>
            <a:r>
              <a:rPr lang="en-IN" sz="1200" dirty="0" err="1"/>
              <a:t>Muskan</a:t>
            </a:r>
            <a:endParaRPr lang="en-IN" sz="1200" dirty="0"/>
          </a:p>
        </p:txBody>
      </p:sp>
    </p:spTree>
    <p:extLst>
      <p:ext uri="{BB962C8B-B14F-4D97-AF65-F5344CB8AC3E}">
        <p14:creationId xmlns:p14="http://schemas.microsoft.com/office/powerpoint/2010/main" val="419040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605025-8612-4136-A280-4588279E0333}"/>
              </a:ext>
            </a:extLst>
          </p:cNvPr>
          <p:cNvSpPr>
            <a:spLocks noGrp="1"/>
          </p:cNvSpPr>
          <p:nvPr>
            <p:ph type="body" sz="quarter" idx="11"/>
          </p:nvPr>
        </p:nvSpPr>
        <p:spPr/>
        <p:txBody>
          <a:bodyPr/>
          <a:lstStyle/>
          <a:p>
            <a:endParaRPr lang="en-IN"/>
          </a:p>
        </p:txBody>
      </p:sp>
      <p:sp>
        <p:nvSpPr>
          <p:cNvPr id="3" name="Title 2">
            <a:extLst>
              <a:ext uri="{FF2B5EF4-FFF2-40B4-BE49-F238E27FC236}">
                <a16:creationId xmlns:a16="http://schemas.microsoft.com/office/drawing/2014/main" id="{4DFE6750-0FA3-4F34-8892-50CD8A9711AA}"/>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DAF6FDBC-1B80-4A40-BCD3-BB16FA5D90CF}"/>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F23971BF-B3CD-4C6B-9388-21EE6FAFF3CB}"/>
              </a:ext>
            </a:extLst>
          </p:cNvPr>
          <p:cNvSpPr txBox="1"/>
          <p:nvPr/>
        </p:nvSpPr>
        <p:spPr>
          <a:xfrm>
            <a:off x="10282515" y="6003539"/>
            <a:ext cx="1640542" cy="276999"/>
          </a:xfrm>
          <a:prstGeom prst="rect">
            <a:avLst/>
          </a:prstGeom>
          <a:noFill/>
        </p:spPr>
        <p:txBody>
          <a:bodyPr wrap="square" rtlCol="0">
            <a:spAutoFit/>
          </a:bodyPr>
          <a:lstStyle/>
          <a:p>
            <a:r>
              <a:rPr lang="en-IN" sz="1200" dirty="0"/>
              <a:t>Created by </a:t>
            </a:r>
            <a:r>
              <a:rPr lang="en-IN" sz="1200" dirty="0" err="1"/>
              <a:t>Muskan</a:t>
            </a:r>
            <a:endParaRPr lang="en-IN" sz="1200" dirty="0"/>
          </a:p>
        </p:txBody>
      </p:sp>
    </p:spTree>
    <p:extLst>
      <p:ext uri="{BB962C8B-B14F-4D97-AF65-F5344CB8AC3E}">
        <p14:creationId xmlns:p14="http://schemas.microsoft.com/office/powerpoint/2010/main" val="66663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8469D7-229C-4312-B0C3-AF50BAC5B1E6}"/>
              </a:ext>
            </a:extLst>
          </p:cNvPr>
          <p:cNvSpPr>
            <a:spLocks noGrp="1"/>
          </p:cNvSpPr>
          <p:nvPr>
            <p:ph type="body" sz="quarter" idx="11"/>
          </p:nvPr>
        </p:nvSpPr>
        <p:spPr/>
        <p:txBody>
          <a:bodyPr/>
          <a:lstStyle/>
          <a:p>
            <a:endParaRPr lang="en-IN"/>
          </a:p>
        </p:txBody>
      </p:sp>
      <p:sp>
        <p:nvSpPr>
          <p:cNvPr id="3" name="Title 2">
            <a:extLst>
              <a:ext uri="{FF2B5EF4-FFF2-40B4-BE49-F238E27FC236}">
                <a16:creationId xmlns:a16="http://schemas.microsoft.com/office/drawing/2014/main" id="{47C51EC0-1D6B-4691-A171-602641728366}"/>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12EA0F1D-904F-48FE-B965-BF82206C077B}"/>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BD82E43-9F06-4C61-87B4-6DF5A8DD1EF0}"/>
              </a:ext>
            </a:extLst>
          </p:cNvPr>
          <p:cNvSpPr txBox="1"/>
          <p:nvPr/>
        </p:nvSpPr>
        <p:spPr>
          <a:xfrm>
            <a:off x="10282515" y="6003539"/>
            <a:ext cx="1640542" cy="276999"/>
          </a:xfrm>
          <a:prstGeom prst="rect">
            <a:avLst/>
          </a:prstGeom>
          <a:noFill/>
        </p:spPr>
        <p:txBody>
          <a:bodyPr wrap="square" rtlCol="0">
            <a:spAutoFit/>
          </a:bodyPr>
          <a:lstStyle/>
          <a:p>
            <a:r>
              <a:rPr lang="en-IN" sz="1200" dirty="0"/>
              <a:t>Created by </a:t>
            </a:r>
            <a:r>
              <a:rPr lang="en-IN" sz="1200" dirty="0" err="1"/>
              <a:t>Muskan</a:t>
            </a:r>
            <a:endParaRPr lang="en-IN" sz="1200" dirty="0"/>
          </a:p>
        </p:txBody>
      </p:sp>
    </p:spTree>
    <p:extLst>
      <p:ext uri="{BB962C8B-B14F-4D97-AF65-F5344CB8AC3E}">
        <p14:creationId xmlns:p14="http://schemas.microsoft.com/office/powerpoint/2010/main" val="237694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5FA19F-6DA1-4162-B648-9CBB05B31678}"/>
              </a:ext>
            </a:extLst>
          </p:cNvPr>
          <p:cNvSpPr>
            <a:spLocks noGrp="1"/>
          </p:cNvSpPr>
          <p:nvPr>
            <p:ph type="title"/>
          </p:nvPr>
        </p:nvSpPr>
        <p:spPr>
          <a:xfrm>
            <a:off x="761999" y="715961"/>
            <a:ext cx="6476999" cy="1189038"/>
          </a:xfrm>
        </p:spPr>
        <p:txBody>
          <a:bodyPr/>
          <a:lstStyle/>
          <a:p>
            <a:r>
              <a:rPr lang="en-US" dirty="0"/>
              <a:t>Problem Statement</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477000" cy="3993776"/>
          </a:xfrm>
        </p:spPr>
        <p:txBody>
          <a:bodyPr vert="horz" lIns="91440" tIns="45720" rIns="91440" bIns="45720" rtlCol="0" anchor="t">
            <a:normAutofit/>
          </a:bodyPr>
          <a:lstStyle/>
          <a:p>
            <a:r>
              <a:rPr lang="en-US" altLang="en-US" dirty="0"/>
              <a:t>Career Friendly Application:</a:t>
            </a:r>
          </a:p>
          <a:p>
            <a:endParaRPr lang="en-US" altLang="en-US" dirty="0"/>
          </a:p>
          <a:p>
            <a:pPr marL="0" lvl="1" indent="0">
              <a:buNone/>
            </a:pPr>
            <a:r>
              <a:rPr lang="en-US" dirty="0"/>
              <a:t>With the help of this platform, we aim to provide free technological/career related advice/services to women in need. We want to introduce all the knowledge to start a project/business in general and specifically different fields such as content writing, management, operations, etc. The application should facilitate the method of choosing a mentor based on the user's career preferences.</a:t>
            </a:r>
          </a:p>
        </p:txBody>
      </p:sp>
      <p:sp>
        <p:nvSpPr>
          <p:cNvPr id="4" name="TextBox 3">
            <a:extLst>
              <a:ext uri="{FF2B5EF4-FFF2-40B4-BE49-F238E27FC236}">
                <a16:creationId xmlns:a16="http://schemas.microsoft.com/office/drawing/2014/main" id="{AF72E186-39FB-41A0-8A79-7FE504BBF300}"/>
              </a:ext>
            </a:extLst>
          </p:cNvPr>
          <p:cNvSpPr txBox="1"/>
          <p:nvPr/>
        </p:nvSpPr>
        <p:spPr>
          <a:xfrm>
            <a:off x="9825318" y="6417496"/>
            <a:ext cx="2115011" cy="276999"/>
          </a:xfrm>
          <a:prstGeom prst="rect">
            <a:avLst/>
          </a:prstGeom>
          <a:noFill/>
        </p:spPr>
        <p:txBody>
          <a:bodyPr wrap="square" rtlCol="0">
            <a:spAutoFit/>
          </a:bodyPr>
          <a:lstStyle/>
          <a:p>
            <a:r>
              <a:rPr lang="en-IN" sz="1200" dirty="0"/>
              <a:t>Given problem statement</a:t>
            </a:r>
          </a:p>
        </p:txBody>
      </p:sp>
    </p:spTree>
    <p:extLst>
      <p:ext uri="{BB962C8B-B14F-4D97-AF65-F5344CB8AC3E}">
        <p14:creationId xmlns:p14="http://schemas.microsoft.com/office/powerpoint/2010/main" val="126400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8469D7-229C-4312-B0C3-AF50BAC5B1E6}"/>
              </a:ext>
            </a:extLst>
          </p:cNvPr>
          <p:cNvSpPr>
            <a:spLocks noGrp="1"/>
          </p:cNvSpPr>
          <p:nvPr>
            <p:ph type="body" sz="quarter" idx="11"/>
          </p:nvPr>
        </p:nvSpPr>
        <p:spPr/>
        <p:txBody>
          <a:bodyPr/>
          <a:lstStyle/>
          <a:p>
            <a:endParaRPr lang="en-IN"/>
          </a:p>
        </p:txBody>
      </p:sp>
      <p:sp>
        <p:nvSpPr>
          <p:cNvPr id="3" name="Title 2">
            <a:extLst>
              <a:ext uri="{FF2B5EF4-FFF2-40B4-BE49-F238E27FC236}">
                <a16:creationId xmlns:a16="http://schemas.microsoft.com/office/drawing/2014/main" id="{47C51EC0-1D6B-4691-A171-602641728366}"/>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0DAF436B-93B9-485F-9D87-2EB45AFD781A}"/>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3D05AB5-DD88-4F8A-A580-CDADA0AE3EDE}"/>
              </a:ext>
            </a:extLst>
          </p:cNvPr>
          <p:cNvSpPr txBox="1"/>
          <p:nvPr/>
        </p:nvSpPr>
        <p:spPr>
          <a:xfrm>
            <a:off x="10282515" y="6003539"/>
            <a:ext cx="1640542" cy="276999"/>
          </a:xfrm>
          <a:prstGeom prst="rect">
            <a:avLst/>
          </a:prstGeom>
          <a:noFill/>
        </p:spPr>
        <p:txBody>
          <a:bodyPr wrap="square" rtlCol="0">
            <a:spAutoFit/>
          </a:bodyPr>
          <a:lstStyle/>
          <a:p>
            <a:r>
              <a:rPr lang="en-IN" sz="1200" dirty="0"/>
              <a:t>Created by </a:t>
            </a:r>
            <a:r>
              <a:rPr lang="en-IN" sz="1200" dirty="0" err="1"/>
              <a:t>Muskan</a:t>
            </a:r>
            <a:endParaRPr lang="en-IN" sz="1200" dirty="0"/>
          </a:p>
        </p:txBody>
      </p:sp>
    </p:spTree>
    <p:extLst>
      <p:ext uri="{BB962C8B-B14F-4D97-AF65-F5344CB8AC3E}">
        <p14:creationId xmlns:p14="http://schemas.microsoft.com/office/powerpoint/2010/main" val="78193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8469D7-229C-4312-B0C3-AF50BAC5B1E6}"/>
              </a:ext>
            </a:extLst>
          </p:cNvPr>
          <p:cNvSpPr>
            <a:spLocks noGrp="1"/>
          </p:cNvSpPr>
          <p:nvPr>
            <p:ph type="body" sz="quarter" idx="11"/>
          </p:nvPr>
        </p:nvSpPr>
        <p:spPr/>
        <p:txBody>
          <a:bodyPr/>
          <a:lstStyle/>
          <a:p>
            <a:endParaRPr lang="en-IN"/>
          </a:p>
        </p:txBody>
      </p:sp>
      <p:sp>
        <p:nvSpPr>
          <p:cNvPr id="3" name="Title 2">
            <a:extLst>
              <a:ext uri="{FF2B5EF4-FFF2-40B4-BE49-F238E27FC236}">
                <a16:creationId xmlns:a16="http://schemas.microsoft.com/office/drawing/2014/main" id="{47C51EC0-1D6B-4691-A171-602641728366}"/>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F3047773-A087-46CD-8260-4FD8598BEA3D}"/>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7E0E58A7-4EF1-436A-A110-5E6534AB871E}"/>
              </a:ext>
            </a:extLst>
          </p:cNvPr>
          <p:cNvSpPr txBox="1"/>
          <p:nvPr/>
        </p:nvSpPr>
        <p:spPr>
          <a:xfrm>
            <a:off x="10282515" y="6003539"/>
            <a:ext cx="1640542" cy="276999"/>
          </a:xfrm>
          <a:prstGeom prst="rect">
            <a:avLst/>
          </a:prstGeom>
          <a:noFill/>
        </p:spPr>
        <p:txBody>
          <a:bodyPr wrap="square" rtlCol="0">
            <a:spAutoFit/>
          </a:bodyPr>
          <a:lstStyle/>
          <a:p>
            <a:r>
              <a:rPr lang="en-IN" sz="1200" dirty="0"/>
              <a:t>Created by </a:t>
            </a:r>
            <a:r>
              <a:rPr lang="en-IN" sz="1200" dirty="0" err="1"/>
              <a:t>Muskan</a:t>
            </a:r>
            <a:endParaRPr lang="en-IN" sz="1200" dirty="0"/>
          </a:p>
        </p:txBody>
      </p:sp>
    </p:spTree>
    <p:extLst>
      <p:ext uri="{BB962C8B-B14F-4D97-AF65-F5344CB8AC3E}">
        <p14:creationId xmlns:p14="http://schemas.microsoft.com/office/powerpoint/2010/main" val="236504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D0DA2E-8F5A-4D05-955B-445A8B337809}"/>
              </a:ext>
            </a:extLst>
          </p:cNvPr>
          <p:cNvSpPr>
            <a:spLocks noGrp="1"/>
          </p:cNvSpPr>
          <p:nvPr>
            <p:ph type="body" sz="quarter" idx="11"/>
          </p:nvPr>
        </p:nvSpPr>
        <p:spPr/>
        <p:txBody>
          <a:bodyPr/>
          <a:lstStyle/>
          <a:p>
            <a:endParaRPr lang="en-IN"/>
          </a:p>
        </p:txBody>
      </p:sp>
      <p:sp>
        <p:nvSpPr>
          <p:cNvPr id="3" name="Title 2">
            <a:extLst>
              <a:ext uri="{FF2B5EF4-FFF2-40B4-BE49-F238E27FC236}">
                <a16:creationId xmlns:a16="http://schemas.microsoft.com/office/drawing/2014/main" id="{8795A05D-3CFF-4C65-B2FD-95409D93FF6B}"/>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5C8851C8-AA05-416E-A0C9-0C1758286BEB}"/>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EC485E9-186F-44E8-BC91-7E6D83291E82}"/>
              </a:ext>
            </a:extLst>
          </p:cNvPr>
          <p:cNvSpPr txBox="1"/>
          <p:nvPr/>
        </p:nvSpPr>
        <p:spPr>
          <a:xfrm>
            <a:off x="10282515" y="6003539"/>
            <a:ext cx="1640542" cy="276999"/>
          </a:xfrm>
          <a:prstGeom prst="rect">
            <a:avLst/>
          </a:prstGeom>
          <a:noFill/>
        </p:spPr>
        <p:txBody>
          <a:bodyPr wrap="square" rtlCol="0">
            <a:spAutoFit/>
          </a:bodyPr>
          <a:lstStyle/>
          <a:p>
            <a:r>
              <a:rPr lang="en-IN" sz="1200" dirty="0"/>
              <a:t>Created by </a:t>
            </a:r>
            <a:r>
              <a:rPr lang="en-IN" sz="1200" dirty="0" err="1"/>
              <a:t>Muskan</a:t>
            </a:r>
            <a:endParaRPr lang="en-IN" sz="1200" dirty="0"/>
          </a:p>
        </p:txBody>
      </p:sp>
    </p:spTree>
    <p:extLst>
      <p:ext uri="{BB962C8B-B14F-4D97-AF65-F5344CB8AC3E}">
        <p14:creationId xmlns:p14="http://schemas.microsoft.com/office/powerpoint/2010/main" val="35101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1E8C0A-6A1A-4550-A5B7-A1567CBCC98B}"/>
              </a:ext>
            </a:extLst>
          </p:cNvPr>
          <p:cNvSpPr>
            <a:spLocks noGrp="1"/>
          </p:cNvSpPr>
          <p:nvPr>
            <p:ph type="body" sz="quarter" idx="11"/>
          </p:nvPr>
        </p:nvSpPr>
        <p:spPr/>
        <p:txBody>
          <a:bodyPr/>
          <a:lstStyle/>
          <a:p>
            <a:endParaRPr lang="en-IN"/>
          </a:p>
        </p:txBody>
      </p:sp>
      <p:sp>
        <p:nvSpPr>
          <p:cNvPr id="3" name="Title 2">
            <a:extLst>
              <a:ext uri="{FF2B5EF4-FFF2-40B4-BE49-F238E27FC236}">
                <a16:creationId xmlns:a16="http://schemas.microsoft.com/office/drawing/2014/main" id="{4C8FF02C-32B6-4833-B65F-FBFDC445ECD6}"/>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D663A65F-808F-4120-8ED5-75A9753E73F2}"/>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2887FF8-E62C-4ADA-A330-BD7DF8D6FF60}"/>
              </a:ext>
            </a:extLst>
          </p:cNvPr>
          <p:cNvSpPr txBox="1"/>
          <p:nvPr/>
        </p:nvSpPr>
        <p:spPr>
          <a:xfrm>
            <a:off x="10282515" y="6003539"/>
            <a:ext cx="1640542" cy="276999"/>
          </a:xfrm>
          <a:prstGeom prst="rect">
            <a:avLst/>
          </a:prstGeom>
          <a:noFill/>
        </p:spPr>
        <p:txBody>
          <a:bodyPr wrap="square" rtlCol="0">
            <a:spAutoFit/>
          </a:bodyPr>
          <a:lstStyle/>
          <a:p>
            <a:r>
              <a:rPr lang="en-IN" sz="1200" dirty="0"/>
              <a:t>Created by </a:t>
            </a:r>
            <a:r>
              <a:rPr lang="en-IN" sz="1200" dirty="0" err="1"/>
              <a:t>Muskan</a:t>
            </a:r>
            <a:endParaRPr lang="en-IN" sz="1200" dirty="0"/>
          </a:p>
        </p:txBody>
      </p:sp>
    </p:spTree>
    <p:extLst>
      <p:ext uri="{BB962C8B-B14F-4D97-AF65-F5344CB8AC3E}">
        <p14:creationId xmlns:p14="http://schemas.microsoft.com/office/powerpoint/2010/main" val="110723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7BA524-3F25-4DC5-86FB-566996E06959}"/>
              </a:ext>
            </a:extLst>
          </p:cNvPr>
          <p:cNvSpPr>
            <a:spLocks noGrp="1"/>
          </p:cNvSpPr>
          <p:nvPr>
            <p:ph type="title"/>
          </p:nvPr>
        </p:nvSpPr>
        <p:spPr/>
        <p:txBody>
          <a:bodyPr/>
          <a:lstStyle/>
          <a:p>
            <a:r>
              <a:rPr lang="en-US" dirty="0"/>
              <a:t>Hafsa Shaikh</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648201" y="1905000"/>
            <a:ext cx="6960704" cy="3276600"/>
          </a:xfrm>
        </p:spPr>
        <p:txBody>
          <a:bodyPr vert="horz" lIns="91440" tIns="45720" rIns="91440" bIns="45720" rtlCol="0" anchor="t">
            <a:normAutofit fontScale="85000" lnSpcReduction="20000"/>
          </a:bodyPr>
          <a:lstStyle/>
          <a:p>
            <a:r>
              <a:rPr lang="en-US" dirty="0"/>
              <a:t>List of Contributions</a:t>
            </a:r>
          </a:p>
          <a:p>
            <a:pPr lvl="1"/>
            <a:r>
              <a:rPr lang="en-US" dirty="0"/>
              <a:t>Helped in doing research work for using machine learning concepts in the project </a:t>
            </a:r>
          </a:p>
          <a:p>
            <a:pPr lvl="1"/>
            <a:r>
              <a:rPr lang="en-US" dirty="0"/>
              <a:t>Helped in searching appropriate content for linking an HTML page to </a:t>
            </a:r>
            <a:r>
              <a:rPr lang="en-US" dirty="0" err="1"/>
              <a:t>MySql</a:t>
            </a:r>
            <a:r>
              <a:rPr lang="en-US" dirty="0"/>
              <a:t> using PHP, which was extremely helpful in the creation of the backend for login/signup page</a:t>
            </a:r>
          </a:p>
          <a:p>
            <a:pPr lvl="1"/>
            <a:r>
              <a:rPr lang="en-US" dirty="0"/>
              <a:t>Helped in suggesting the tables required for the complete database.</a:t>
            </a:r>
          </a:p>
          <a:p>
            <a:pPr lvl="1"/>
            <a:r>
              <a:rPr lang="en-US" dirty="0"/>
              <a:t>Made the solution explanation in PPT</a:t>
            </a:r>
          </a:p>
          <a:p>
            <a:pPr lvl="1"/>
            <a:r>
              <a:rPr lang="en-US" dirty="0"/>
              <a:t>Created the GitHub Repository</a:t>
            </a:r>
          </a:p>
          <a:p>
            <a:pPr marL="0" lvl="1" indent="0">
              <a:buNone/>
            </a:pPr>
            <a:r>
              <a:rPr lang="en-US" b="1" dirty="0"/>
              <a:t>Member Details:</a:t>
            </a:r>
          </a:p>
          <a:p>
            <a:pPr lvl="1"/>
            <a:r>
              <a:rPr lang="en-US" dirty="0"/>
              <a:t>Contact no: 9326480498</a:t>
            </a:r>
          </a:p>
          <a:p>
            <a:pPr lvl="1"/>
            <a:r>
              <a:rPr lang="en-US" dirty="0"/>
              <a:t>Email: shaikhhafsa25@gmail.com</a:t>
            </a:r>
          </a:p>
          <a:p>
            <a:pPr marL="0" lvl="1" indent="0">
              <a:buNone/>
            </a:pPr>
            <a:endParaRPr lang="en-US" dirty="0"/>
          </a:p>
        </p:txBody>
      </p:sp>
    </p:spTree>
    <p:extLst>
      <p:ext uri="{BB962C8B-B14F-4D97-AF65-F5344CB8AC3E}">
        <p14:creationId xmlns:p14="http://schemas.microsoft.com/office/powerpoint/2010/main" val="1267177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7BA524-3F25-4DC5-86FB-566996E06959}"/>
              </a:ext>
            </a:extLst>
          </p:cNvPr>
          <p:cNvSpPr>
            <a:spLocks noGrp="1"/>
          </p:cNvSpPr>
          <p:nvPr>
            <p:ph type="title"/>
          </p:nvPr>
        </p:nvSpPr>
        <p:spPr/>
        <p:txBody>
          <a:bodyPr/>
          <a:lstStyle/>
          <a:p>
            <a:r>
              <a:rPr lang="en-US" dirty="0"/>
              <a:t>CI/CD Pipeline</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648201" y="1905000"/>
            <a:ext cx="6960704" cy="3276600"/>
          </a:xfrm>
        </p:spPr>
        <p:txBody>
          <a:bodyPr vert="horz" lIns="91440" tIns="45720" rIns="91440" bIns="45720" rtlCol="0" anchor="t">
            <a:normAutofit/>
          </a:bodyPr>
          <a:lstStyle/>
          <a:p>
            <a:r>
              <a:rPr lang="en-US" dirty="0"/>
              <a:t>A CI/CD pipeline is a series of steps that must be performed in order to deliver a new version of software </a:t>
            </a:r>
          </a:p>
          <a:p>
            <a:pPr lvl="1"/>
            <a:r>
              <a:rPr lang="en-US" dirty="0"/>
              <a:t>Introduces monitoring and automation to improve the process of application development, particularly at the integration and testing phases, as well as during delivery and deployment</a:t>
            </a:r>
          </a:p>
          <a:p>
            <a:pPr lvl="1"/>
            <a:r>
              <a:rPr lang="en-US" dirty="0"/>
              <a:t>Elements of the pipeline include: Build, Test, Release, Deploy, Validation and compliance</a:t>
            </a:r>
          </a:p>
        </p:txBody>
      </p:sp>
      <p:sp>
        <p:nvSpPr>
          <p:cNvPr id="4" name="TextBox 3">
            <a:extLst>
              <a:ext uri="{FF2B5EF4-FFF2-40B4-BE49-F238E27FC236}">
                <a16:creationId xmlns:a16="http://schemas.microsoft.com/office/drawing/2014/main" id="{ECC91CB8-D9CB-4F53-9B39-FD3613CD7C43}"/>
              </a:ext>
            </a:extLst>
          </p:cNvPr>
          <p:cNvSpPr txBox="1"/>
          <p:nvPr/>
        </p:nvSpPr>
        <p:spPr>
          <a:xfrm>
            <a:off x="10282515" y="6003539"/>
            <a:ext cx="1640542" cy="276999"/>
          </a:xfrm>
          <a:prstGeom prst="rect">
            <a:avLst/>
          </a:prstGeom>
          <a:noFill/>
        </p:spPr>
        <p:txBody>
          <a:bodyPr wrap="square" rtlCol="0">
            <a:spAutoFit/>
          </a:bodyPr>
          <a:lstStyle/>
          <a:p>
            <a:r>
              <a:rPr lang="en-IN" sz="1200"/>
              <a:t>Written by Sherin</a:t>
            </a:r>
            <a:endParaRPr lang="en-IN" sz="1200" dirty="0"/>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I/CD Pipeline: What, Why &amp; How to Build The Best One | 2021 Updated">
            <a:extLst>
              <a:ext uri="{FF2B5EF4-FFF2-40B4-BE49-F238E27FC236}">
                <a16:creationId xmlns:a16="http://schemas.microsoft.com/office/drawing/2014/main" id="{D0D5C15A-0818-4242-A9E8-2FE2FF0DE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43075"/>
            <a:ext cx="9753600" cy="33718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6748DB7-4503-426A-9D45-3DED304F325D}"/>
              </a:ext>
            </a:extLst>
          </p:cNvPr>
          <p:cNvSpPr txBox="1"/>
          <p:nvPr/>
        </p:nvSpPr>
        <p:spPr>
          <a:xfrm>
            <a:off x="10282515" y="6003539"/>
            <a:ext cx="1640542" cy="276999"/>
          </a:xfrm>
          <a:prstGeom prst="rect">
            <a:avLst/>
          </a:prstGeom>
          <a:noFill/>
        </p:spPr>
        <p:txBody>
          <a:bodyPr wrap="square" rtlCol="0">
            <a:spAutoFit/>
          </a:bodyPr>
          <a:lstStyle/>
          <a:p>
            <a:r>
              <a:rPr lang="en-IN" sz="1200" dirty="0"/>
              <a:t>Image from Google</a:t>
            </a:r>
          </a:p>
        </p:txBody>
      </p:sp>
    </p:spTree>
    <p:extLst>
      <p:ext uri="{BB962C8B-B14F-4D97-AF65-F5344CB8AC3E}">
        <p14:creationId xmlns:p14="http://schemas.microsoft.com/office/powerpoint/2010/main" val="4200340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10BD5A-B93F-424A-9329-B86ACC221735}"/>
              </a:ext>
            </a:extLst>
          </p:cNvPr>
          <p:cNvSpPr>
            <a:spLocks noGrp="1"/>
          </p:cNvSpPr>
          <p:nvPr>
            <p:ph type="body" sz="quarter" idx="11"/>
          </p:nvPr>
        </p:nvSpPr>
        <p:spPr/>
        <p:txBody>
          <a:bodyPr>
            <a:normAutofit fontScale="92500"/>
          </a:bodyPr>
          <a:lstStyle/>
          <a:p>
            <a:r>
              <a:rPr lang="en-US" b="0" dirty="0"/>
              <a:t>CI is an automation process for developers. It is used to make sure that any changes to the code is built, tested and merged to a shared repository.</a:t>
            </a:r>
          </a:p>
          <a:p>
            <a:r>
              <a:rPr lang="en-US" b="0" dirty="0"/>
              <a:t>It makes sure that no conflict occurs.</a:t>
            </a:r>
          </a:p>
          <a:p>
            <a:r>
              <a:rPr lang="en-US" b="0" dirty="0"/>
              <a:t>The main goal here is to have multiple developers working simultaneously on separate features, of the same application.</a:t>
            </a:r>
          </a:p>
          <a:p>
            <a:r>
              <a:rPr lang="en-US" b="0" dirty="0"/>
              <a:t>Continuous integration (CI) helps developers merge their code changes back to a shared branch, or “trunk,” more frequently—sometimes even daily. Once a developer’s changes to an application are merged, those changes are validated by automatically building the application and running different levels of automated testing, typically unit and integration tests, to ensure the changes haven’t broken the app.</a:t>
            </a:r>
          </a:p>
          <a:p>
            <a:endParaRPr lang="en-IN" dirty="0"/>
          </a:p>
        </p:txBody>
      </p:sp>
      <p:sp>
        <p:nvSpPr>
          <p:cNvPr id="3" name="Title 2">
            <a:extLst>
              <a:ext uri="{FF2B5EF4-FFF2-40B4-BE49-F238E27FC236}">
                <a16:creationId xmlns:a16="http://schemas.microsoft.com/office/drawing/2014/main" id="{6BAB850A-740C-436F-BF8D-29FC16A20DEB}"/>
              </a:ext>
            </a:extLst>
          </p:cNvPr>
          <p:cNvSpPr>
            <a:spLocks noGrp="1"/>
          </p:cNvSpPr>
          <p:nvPr>
            <p:ph type="title"/>
          </p:nvPr>
        </p:nvSpPr>
        <p:spPr/>
        <p:txBody>
          <a:bodyPr/>
          <a:lstStyle/>
          <a:p>
            <a:r>
              <a:rPr lang="en-IN" dirty="0"/>
              <a:t>Continuous Integration</a:t>
            </a:r>
          </a:p>
        </p:txBody>
      </p:sp>
      <p:sp>
        <p:nvSpPr>
          <p:cNvPr id="4" name="TextBox 3">
            <a:extLst>
              <a:ext uri="{FF2B5EF4-FFF2-40B4-BE49-F238E27FC236}">
                <a16:creationId xmlns:a16="http://schemas.microsoft.com/office/drawing/2014/main" id="{97558C27-662D-4861-9D00-04EFB54A4289}"/>
              </a:ext>
            </a:extLst>
          </p:cNvPr>
          <p:cNvSpPr txBox="1"/>
          <p:nvPr/>
        </p:nvSpPr>
        <p:spPr>
          <a:xfrm>
            <a:off x="10282515" y="6003539"/>
            <a:ext cx="1640542" cy="276999"/>
          </a:xfrm>
          <a:prstGeom prst="rect">
            <a:avLst/>
          </a:prstGeom>
          <a:noFill/>
        </p:spPr>
        <p:txBody>
          <a:bodyPr wrap="square" rtlCol="0">
            <a:spAutoFit/>
          </a:bodyPr>
          <a:lstStyle/>
          <a:p>
            <a:r>
              <a:rPr lang="en-IN" sz="1200"/>
              <a:t>Written by Sherin</a:t>
            </a:r>
            <a:endParaRPr lang="en-IN" sz="1200" dirty="0"/>
          </a:p>
        </p:txBody>
      </p:sp>
    </p:spTree>
    <p:extLst>
      <p:ext uri="{BB962C8B-B14F-4D97-AF65-F5344CB8AC3E}">
        <p14:creationId xmlns:p14="http://schemas.microsoft.com/office/powerpoint/2010/main" val="125261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10BD5A-B93F-424A-9329-B86ACC221735}"/>
              </a:ext>
            </a:extLst>
          </p:cNvPr>
          <p:cNvSpPr>
            <a:spLocks noGrp="1"/>
          </p:cNvSpPr>
          <p:nvPr>
            <p:ph type="body" sz="quarter" idx="11"/>
          </p:nvPr>
        </p:nvSpPr>
        <p:spPr/>
        <p:txBody>
          <a:bodyPr>
            <a:normAutofit/>
          </a:bodyPr>
          <a:lstStyle/>
          <a:p>
            <a:r>
              <a:rPr lang="en-US" b="0" dirty="0"/>
              <a:t>Following the automation of build, test and merge/integration testing in CI, continuous delivery automates the release of that validated code to a repository</a:t>
            </a:r>
          </a:p>
          <a:p>
            <a:r>
              <a:rPr lang="en-US" b="0" dirty="0"/>
              <a:t>The compulsory requirement for this is that a CI  is already built into the development pipeline.</a:t>
            </a:r>
          </a:p>
          <a:p>
            <a:endParaRPr lang="en-US" b="0" dirty="0"/>
          </a:p>
          <a:p>
            <a:endParaRPr lang="en-IN" dirty="0"/>
          </a:p>
        </p:txBody>
      </p:sp>
      <p:sp>
        <p:nvSpPr>
          <p:cNvPr id="3" name="Title 2">
            <a:extLst>
              <a:ext uri="{FF2B5EF4-FFF2-40B4-BE49-F238E27FC236}">
                <a16:creationId xmlns:a16="http://schemas.microsoft.com/office/drawing/2014/main" id="{6BAB850A-740C-436F-BF8D-29FC16A20DEB}"/>
              </a:ext>
            </a:extLst>
          </p:cNvPr>
          <p:cNvSpPr>
            <a:spLocks noGrp="1"/>
          </p:cNvSpPr>
          <p:nvPr>
            <p:ph type="title"/>
          </p:nvPr>
        </p:nvSpPr>
        <p:spPr/>
        <p:txBody>
          <a:bodyPr/>
          <a:lstStyle/>
          <a:p>
            <a:r>
              <a:rPr lang="en-IN" dirty="0"/>
              <a:t>Continuous Delivery</a:t>
            </a:r>
          </a:p>
        </p:txBody>
      </p:sp>
      <p:sp>
        <p:nvSpPr>
          <p:cNvPr id="4" name="TextBox 3">
            <a:extLst>
              <a:ext uri="{FF2B5EF4-FFF2-40B4-BE49-F238E27FC236}">
                <a16:creationId xmlns:a16="http://schemas.microsoft.com/office/drawing/2014/main" id="{0E317A54-A006-44F2-8BD8-823C0108D707}"/>
              </a:ext>
            </a:extLst>
          </p:cNvPr>
          <p:cNvSpPr txBox="1"/>
          <p:nvPr/>
        </p:nvSpPr>
        <p:spPr>
          <a:xfrm>
            <a:off x="10282515" y="6003539"/>
            <a:ext cx="1640542" cy="276999"/>
          </a:xfrm>
          <a:prstGeom prst="rect">
            <a:avLst/>
          </a:prstGeom>
          <a:noFill/>
        </p:spPr>
        <p:txBody>
          <a:bodyPr wrap="square" rtlCol="0">
            <a:spAutoFit/>
          </a:bodyPr>
          <a:lstStyle/>
          <a:p>
            <a:r>
              <a:rPr lang="en-IN" sz="1200"/>
              <a:t>Written by Sherin</a:t>
            </a:r>
            <a:endParaRPr lang="en-IN" sz="1200" dirty="0"/>
          </a:p>
        </p:txBody>
      </p:sp>
    </p:spTree>
    <p:extLst>
      <p:ext uri="{BB962C8B-B14F-4D97-AF65-F5344CB8AC3E}">
        <p14:creationId xmlns:p14="http://schemas.microsoft.com/office/powerpoint/2010/main" val="122429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10BD5A-B93F-424A-9329-B86ACC221735}"/>
              </a:ext>
            </a:extLst>
          </p:cNvPr>
          <p:cNvSpPr>
            <a:spLocks noGrp="1"/>
          </p:cNvSpPr>
          <p:nvPr>
            <p:ph type="body" sz="quarter" idx="11"/>
          </p:nvPr>
        </p:nvSpPr>
        <p:spPr/>
        <p:txBody>
          <a:bodyPr>
            <a:normAutofit/>
          </a:bodyPr>
          <a:lstStyle/>
          <a:p>
            <a:r>
              <a:rPr lang="en-US" b="0" dirty="0"/>
              <a:t>This is the final stage of a CI/CD pipeline. </a:t>
            </a:r>
          </a:p>
          <a:p>
            <a:r>
              <a:rPr lang="en-US" b="0" dirty="0"/>
              <a:t>It picks up where continuous delivery left off. </a:t>
            </a:r>
          </a:p>
          <a:p>
            <a:r>
              <a:rPr lang="en-US" b="0" dirty="0"/>
              <a:t>It’s function is to automatically deploy to production</a:t>
            </a:r>
          </a:p>
          <a:p>
            <a:r>
              <a:rPr lang="en-US" b="0" dirty="0"/>
              <a:t>Because there is no manual gate at the stage of the pipeline before production, continuous deployment relies heavily on well-designed test automation.</a:t>
            </a:r>
          </a:p>
          <a:p>
            <a:endParaRPr lang="en-US" b="0" dirty="0"/>
          </a:p>
          <a:p>
            <a:endParaRPr lang="en-US" b="0" dirty="0"/>
          </a:p>
          <a:p>
            <a:endParaRPr lang="en-IN" dirty="0"/>
          </a:p>
        </p:txBody>
      </p:sp>
      <p:sp>
        <p:nvSpPr>
          <p:cNvPr id="3" name="Title 2">
            <a:extLst>
              <a:ext uri="{FF2B5EF4-FFF2-40B4-BE49-F238E27FC236}">
                <a16:creationId xmlns:a16="http://schemas.microsoft.com/office/drawing/2014/main" id="{6BAB850A-740C-436F-BF8D-29FC16A20DEB}"/>
              </a:ext>
            </a:extLst>
          </p:cNvPr>
          <p:cNvSpPr>
            <a:spLocks noGrp="1"/>
          </p:cNvSpPr>
          <p:nvPr>
            <p:ph type="title"/>
          </p:nvPr>
        </p:nvSpPr>
        <p:spPr/>
        <p:txBody>
          <a:bodyPr/>
          <a:lstStyle/>
          <a:p>
            <a:r>
              <a:rPr lang="en-IN" dirty="0"/>
              <a:t>Continuous Deployment</a:t>
            </a:r>
          </a:p>
        </p:txBody>
      </p:sp>
      <p:sp>
        <p:nvSpPr>
          <p:cNvPr id="4" name="TextBox 3">
            <a:extLst>
              <a:ext uri="{FF2B5EF4-FFF2-40B4-BE49-F238E27FC236}">
                <a16:creationId xmlns:a16="http://schemas.microsoft.com/office/drawing/2014/main" id="{6A97A3AF-67D4-471A-BBAE-FFDA51C5C1EA}"/>
              </a:ext>
            </a:extLst>
          </p:cNvPr>
          <p:cNvSpPr txBox="1"/>
          <p:nvPr/>
        </p:nvSpPr>
        <p:spPr>
          <a:xfrm>
            <a:off x="10282515" y="6003539"/>
            <a:ext cx="1640542" cy="276999"/>
          </a:xfrm>
          <a:prstGeom prst="rect">
            <a:avLst/>
          </a:prstGeom>
          <a:noFill/>
        </p:spPr>
        <p:txBody>
          <a:bodyPr wrap="square" rtlCol="0">
            <a:spAutoFit/>
          </a:bodyPr>
          <a:lstStyle/>
          <a:p>
            <a:r>
              <a:rPr lang="en-IN" sz="1200"/>
              <a:t>Written by Sherin</a:t>
            </a:r>
            <a:endParaRPr lang="en-IN" sz="1200" dirty="0"/>
          </a:p>
        </p:txBody>
      </p:sp>
    </p:spTree>
    <p:extLst>
      <p:ext uri="{BB962C8B-B14F-4D97-AF65-F5344CB8AC3E}">
        <p14:creationId xmlns:p14="http://schemas.microsoft.com/office/powerpoint/2010/main" val="1434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5FA19F-6DA1-4162-B648-9CBB05B31678}"/>
              </a:ext>
            </a:extLst>
          </p:cNvPr>
          <p:cNvSpPr>
            <a:spLocks noGrp="1"/>
          </p:cNvSpPr>
          <p:nvPr>
            <p:ph type="title"/>
          </p:nvPr>
        </p:nvSpPr>
        <p:spPr>
          <a:xfrm>
            <a:off x="761999" y="715961"/>
            <a:ext cx="6476999" cy="1189038"/>
          </a:xfrm>
        </p:spPr>
        <p:txBody>
          <a:bodyPr/>
          <a:lstStyle/>
          <a:p>
            <a:r>
              <a:rPr lang="en-US" dirty="0"/>
              <a:t>Benefit &amp; Success Criteria</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477000" cy="3993776"/>
          </a:xfrm>
        </p:spPr>
        <p:txBody>
          <a:bodyPr vert="horz" lIns="91440" tIns="45720" rIns="91440" bIns="45720" rtlCol="0" anchor="t">
            <a:normAutofit lnSpcReduction="10000"/>
          </a:bodyPr>
          <a:lstStyle/>
          <a:p>
            <a:r>
              <a:rPr lang="en-US" altLang="en-US" dirty="0"/>
              <a:t>Benefits</a:t>
            </a:r>
          </a:p>
          <a:p>
            <a:pPr lvl="1"/>
            <a:r>
              <a:rPr lang="en-US" altLang="en-US" dirty="0"/>
              <a:t>Help to facilitate, clarify, support, and help women in knowing and understanding different career opportunities and how to get them.</a:t>
            </a:r>
          </a:p>
          <a:p>
            <a:pPr lvl="1"/>
            <a:r>
              <a:rPr lang="en-US" altLang="en-US" dirty="0"/>
              <a:t>Empower women by providing necessary support and information to start their first career/business which will raise dignity for all within the family and help grow the society.</a:t>
            </a:r>
          </a:p>
          <a:p>
            <a:pPr marL="0" lvl="1" indent="0">
              <a:buNone/>
            </a:pPr>
            <a:r>
              <a:rPr lang="en-US" altLang="en-US" b="1" dirty="0"/>
              <a:t>Success Criteria</a:t>
            </a:r>
          </a:p>
          <a:p>
            <a:pPr lvl="1"/>
            <a:r>
              <a:rPr lang="en-US" altLang="en-US" dirty="0"/>
              <a:t>Free technology information for women.</a:t>
            </a:r>
          </a:p>
          <a:p>
            <a:pPr lvl="1"/>
            <a:r>
              <a:rPr lang="en-US" altLang="en-US" dirty="0"/>
              <a:t>Free advice through the icon: "Free career Advice".</a:t>
            </a:r>
          </a:p>
          <a:p>
            <a:pPr lvl="1"/>
            <a:r>
              <a:rPr lang="en-US" altLang="en-US" dirty="0"/>
              <a:t>List of Independent mentors who can help the participants to understand different career opportunities and how to achieve them.</a:t>
            </a:r>
          </a:p>
          <a:p>
            <a:pPr marL="0" lvl="1" indent="0">
              <a:buNone/>
            </a:pPr>
            <a:endParaRPr lang="en-US" altLang="en-US" dirty="0"/>
          </a:p>
        </p:txBody>
      </p:sp>
      <p:sp>
        <p:nvSpPr>
          <p:cNvPr id="4" name="TextBox 3">
            <a:extLst>
              <a:ext uri="{FF2B5EF4-FFF2-40B4-BE49-F238E27FC236}">
                <a16:creationId xmlns:a16="http://schemas.microsoft.com/office/drawing/2014/main" id="{15C9DAC6-5378-45B5-8B25-BC2BD1ACA646}"/>
              </a:ext>
            </a:extLst>
          </p:cNvPr>
          <p:cNvSpPr txBox="1"/>
          <p:nvPr/>
        </p:nvSpPr>
        <p:spPr>
          <a:xfrm>
            <a:off x="9825318" y="6417496"/>
            <a:ext cx="2115011" cy="276999"/>
          </a:xfrm>
          <a:prstGeom prst="rect">
            <a:avLst/>
          </a:prstGeom>
          <a:noFill/>
        </p:spPr>
        <p:txBody>
          <a:bodyPr wrap="square" rtlCol="0">
            <a:spAutoFit/>
          </a:bodyPr>
          <a:lstStyle/>
          <a:p>
            <a:r>
              <a:rPr lang="en-IN" sz="1200" dirty="0"/>
              <a:t>Given problem statement</a:t>
            </a:r>
          </a:p>
        </p:txBody>
      </p:sp>
    </p:spTree>
    <p:extLst>
      <p:ext uri="{BB962C8B-B14F-4D97-AF65-F5344CB8AC3E}">
        <p14:creationId xmlns:p14="http://schemas.microsoft.com/office/powerpoint/2010/main" val="379781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942F27-5502-446E-9102-6DE834A59346}"/>
              </a:ext>
            </a:extLst>
          </p:cNvPr>
          <p:cNvSpPr>
            <a:spLocks noGrp="1"/>
          </p:cNvSpPr>
          <p:nvPr>
            <p:ph type="title"/>
          </p:nvPr>
        </p:nvSpPr>
        <p:spPr/>
        <p:txBody>
          <a:bodyPr/>
          <a:lstStyle/>
          <a:p>
            <a:r>
              <a:rPr lang="en-US" dirty="0"/>
              <a:t>Future Scope</a:t>
            </a:r>
            <a:br>
              <a:rPr lang="en-US" dirty="0"/>
            </a:br>
            <a:endParaRPr lang="en-US" dirty="0"/>
          </a:p>
        </p:txBody>
      </p:sp>
      <p:sp>
        <p:nvSpPr>
          <p:cNvPr id="2" name="Text Placeholder 1">
            <a:extLst>
              <a:ext uri="{FF2B5EF4-FFF2-40B4-BE49-F238E27FC236}">
                <a16:creationId xmlns:a16="http://schemas.microsoft.com/office/drawing/2014/main" id="{9B8BBDC7-B590-43B7-BBD0-3A247210E1AC}"/>
              </a:ext>
            </a:extLst>
          </p:cNvPr>
          <p:cNvSpPr>
            <a:spLocks noGrp="1"/>
          </p:cNvSpPr>
          <p:nvPr>
            <p:ph type="body" sz="quarter" idx="11"/>
          </p:nvPr>
        </p:nvSpPr>
        <p:spPr>
          <a:xfrm>
            <a:off x="762000" y="1905000"/>
            <a:ext cx="6477000" cy="3276600"/>
          </a:xfrm>
        </p:spPr>
        <p:txBody>
          <a:bodyPr/>
          <a:lstStyle/>
          <a:p>
            <a:r>
              <a:rPr lang="en-US" altLang="en-US" dirty="0"/>
              <a:t>The website is created according to the problem statement provided to the team, but we have also planned to extend this project with the following concept:</a:t>
            </a:r>
          </a:p>
          <a:p>
            <a:pPr lvl="1"/>
            <a:r>
              <a:rPr lang="en-US" dirty="0"/>
              <a:t>Create an exclusive dataset </a:t>
            </a:r>
          </a:p>
          <a:p>
            <a:pPr lvl="1"/>
            <a:r>
              <a:rPr lang="en-US" dirty="0"/>
              <a:t>Creation of a recommendation system</a:t>
            </a:r>
          </a:p>
        </p:txBody>
      </p:sp>
      <p:sp>
        <p:nvSpPr>
          <p:cNvPr id="4" name="TextBox 3">
            <a:extLst>
              <a:ext uri="{FF2B5EF4-FFF2-40B4-BE49-F238E27FC236}">
                <a16:creationId xmlns:a16="http://schemas.microsoft.com/office/drawing/2014/main" id="{028BF464-F099-4ED7-BC0C-90CDF72DB767}"/>
              </a:ext>
            </a:extLst>
          </p:cNvPr>
          <p:cNvSpPr txBox="1"/>
          <p:nvPr/>
        </p:nvSpPr>
        <p:spPr>
          <a:xfrm>
            <a:off x="9197788" y="6146974"/>
            <a:ext cx="2931459" cy="646331"/>
          </a:xfrm>
          <a:prstGeom prst="rect">
            <a:avLst/>
          </a:prstGeom>
          <a:noFill/>
        </p:spPr>
        <p:txBody>
          <a:bodyPr wrap="square" rtlCol="0">
            <a:spAutoFit/>
          </a:bodyPr>
          <a:lstStyle/>
          <a:p>
            <a:r>
              <a:rPr lang="en-IN" sz="1200" dirty="0"/>
              <a:t>Written by Sherin</a:t>
            </a:r>
          </a:p>
          <a:p>
            <a:r>
              <a:rPr lang="en-IN" sz="1200" dirty="0"/>
              <a:t>Idea contribution: Hafsa, Sherin, </a:t>
            </a:r>
            <a:r>
              <a:rPr lang="en-IN" sz="1200" dirty="0" err="1"/>
              <a:t>Muskan</a:t>
            </a:r>
            <a:r>
              <a:rPr lang="en-IN" sz="1200" dirty="0"/>
              <a:t>, Neha</a:t>
            </a:r>
          </a:p>
        </p:txBody>
      </p:sp>
    </p:spTree>
    <p:extLst>
      <p:ext uri="{BB962C8B-B14F-4D97-AF65-F5344CB8AC3E}">
        <p14:creationId xmlns:p14="http://schemas.microsoft.com/office/powerpoint/2010/main" val="84623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942F27-5502-446E-9102-6DE834A59346}"/>
              </a:ext>
            </a:extLst>
          </p:cNvPr>
          <p:cNvSpPr>
            <a:spLocks noGrp="1"/>
          </p:cNvSpPr>
          <p:nvPr>
            <p:ph type="title"/>
          </p:nvPr>
        </p:nvSpPr>
        <p:spPr/>
        <p:txBody>
          <a:bodyPr/>
          <a:lstStyle/>
          <a:p>
            <a:r>
              <a:rPr lang="en-US" dirty="0"/>
              <a:t>Recommendation System</a:t>
            </a:r>
            <a:br>
              <a:rPr lang="en-US" dirty="0"/>
            </a:br>
            <a:endParaRPr lang="en-US" dirty="0"/>
          </a:p>
        </p:txBody>
      </p:sp>
      <p:sp>
        <p:nvSpPr>
          <p:cNvPr id="2" name="Text Placeholder 1">
            <a:extLst>
              <a:ext uri="{FF2B5EF4-FFF2-40B4-BE49-F238E27FC236}">
                <a16:creationId xmlns:a16="http://schemas.microsoft.com/office/drawing/2014/main" id="{9B8BBDC7-B590-43B7-BBD0-3A247210E1AC}"/>
              </a:ext>
            </a:extLst>
          </p:cNvPr>
          <p:cNvSpPr>
            <a:spLocks noGrp="1"/>
          </p:cNvSpPr>
          <p:nvPr>
            <p:ph type="body" sz="quarter" idx="11"/>
          </p:nvPr>
        </p:nvSpPr>
        <p:spPr>
          <a:xfrm>
            <a:off x="762000" y="1905000"/>
            <a:ext cx="6477000" cy="3276600"/>
          </a:xfrm>
        </p:spPr>
        <p:txBody>
          <a:bodyPr/>
          <a:lstStyle/>
          <a:p>
            <a:pPr lvl="1"/>
            <a:r>
              <a:rPr lang="en-US" dirty="0"/>
              <a:t>This system is basically a type of data filtering tool which recommends/displays the most relevant items according to the user data available.</a:t>
            </a:r>
          </a:p>
          <a:p>
            <a:pPr lvl="1"/>
            <a:r>
              <a:rPr lang="en-US" dirty="0"/>
              <a:t>The most common example of the use of this system is Netflix. It presents viewers with movie and or TV show suggestions.</a:t>
            </a:r>
          </a:p>
          <a:p>
            <a:pPr lvl="1"/>
            <a:r>
              <a:rPr lang="en-US" dirty="0"/>
              <a:t>Amazon uses the recommendation system to provide customers with new products.</a:t>
            </a:r>
          </a:p>
        </p:txBody>
      </p:sp>
      <p:sp>
        <p:nvSpPr>
          <p:cNvPr id="4" name="TextBox 3">
            <a:extLst>
              <a:ext uri="{FF2B5EF4-FFF2-40B4-BE49-F238E27FC236}">
                <a16:creationId xmlns:a16="http://schemas.microsoft.com/office/drawing/2014/main" id="{1C40E1D6-211A-4E5C-AC57-7BBAAF06BD7B}"/>
              </a:ext>
            </a:extLst>
          </p:cNvPr>
          <p:cNvSpPr txBox="1"/>
          <p:nvPr/>
        </p:nvSpPr>
        <p:spPr>
          <a:xfrm>
            <a:off x="9197788" y="6146974"/>
            <a:ext cx="2931459" cy="646331"/>
          </a:xfrm>
          <a:prstGeom prst="rect">
            <a:avLst/>
          </a:prstGeom>
          <a:noFill/>
        </p:spPr>
        <p:txBody>
          <a:bodyPr wrap="square" rtlCol="0">
            <a:spAutoFit/>
          </a:bodyPr>
          <a:lstStyle/>
          <a:p>
            <a:r>
              <a:rPr lang="en-IN" sz="1200" dirty="0"/>
              <a:t>Written by Sherin</a:t>
            </a:r>
          </a:p>
          <a:p>
            <a:r>
              <a:rPr lang="en-IN" sz="1200" dirty="0"/>
              <a:t>Idea contribution: Hafsa, Sherin, </a:t>
            </a:r>
            <a:r>
              <a:rPr lang="en-IN" sz="1200" dirty="0" err="1"/>
              <a:t>Muskan</a:t>
            </a:r>
            <a:r>
              <a:rPr lang="en-IN" sz="1200" dirty="0"/>
              <a:t>, Neha</a:t>
            </a:r>
          </a:p>
        </p:txBody>
      </p:sp>
    </p:spTree>
    <p:extLst>
      <p:ext uri="{BB962C8B-B14F-4D97-AF65-F5344CB8AC3E}">
        <p14:creationId xmlns:p14="http://schemas.microsoft.com/office/powerpoint/2010/main" val="159928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942F27-5502-446E-9102-6DE834A59346}"/>
              </a:ext>
            </a:extLst>
          </p:cNvPr>
          <p:cNvSpPr>
            <a:spLocks noGrp="1"/>
          </p:cNvSpPr>
          <p:nvPr>
            <p:ph type="title"/>
          </p:nvPr>
        </p:nvSpPr>
        <p:spPr/>
        <p:txBody>
          <a:bodyPr/>
          <a:lstStyle/>
          <a:p>
            <a:r>
              <a:rPr lang="en-US" dirty="0"/>
              <a:t>Proposed System</a:t>
            </a:r>
            <a:br>
              <a:rPr lang="en-US" dirty="0"/>
            </a:br>
            <a:endParaRPr lang="en-US" dirty="0"/>
          </a:p>
        </p:txBody>
      </p:sp>
      <p:sp>
        <p:nvSpPr>
          <p:cNvPr id="2" name="Text Placeholder 1">
            <a:extLst>
              <a:ext uri="{FF2B5EF4-FFF2-40B4-BE49-F238E27FC236}">
                <a16:creationId xmlns:a16="http://schemas.microsoft.com/office/drawing/2014/main" id="{9B8BBDC7-B590-43B7-BBD0-3A247210E1AC}"/>
              </a:ext>
            </a:extLst>
          </p:cNvPr>
          <p:cNvSpPr>
            <a:spLocks noGrp="1"/>
          </p:cNvSpPr>
          <p:nvPr>
            <p:ph type="body" sz="quarter" idx="11"/>
          </p:nvPr>
        </p:nvSpPr>
        <p:spPr>
          <a:xfrm>
            <a:off x="762000" y="1905000"/>
            <a:ext cx="6477000" cy="3276600"/>
          </a:xfrm>
        </p:spPr>
        <p:txBody>
          <a:bodyPr/>
          <a:lstStyle/>
          <a:p>
            <a:pPr lvl="1"/>
            <a:r>
              <a:rPr lang="en-US" dirty="0"/>
              <a:t>In the proposed website the mentee would be able to see suggestions generated from the common skill set and preferences that the mentee and mentor share.</a:t>
            </a:r>
          </a:p>
          <a:p>
            <a:pPr lvl="1"/>
            <a:r>
              <a:rPr lang="en-US" dirty="0"/>
              <a:t>This will help the mentee to connect with the correct mentor according to her preference, without having to spend too much time on it.</a:t>
            </a:r>
          </a:p>
          <a:p>
            <a:pPr lvl="1"/>
            <a:r>
              <a:rPr lang="en-US" dirty="0"/>
              <a:t>This system will enhance user experience as well as make surfing the website much easier and less time consuming. </a:t>
            </a:r>
          </a:p>
        </p:txBody>
      </p:sp>
      <p:sp>
        <p:nvSpPr>
          <p:cNvPr id="4" name="TextBox 3">
            <a:extLst>
              <a:ext uri="{FF2B5EF4-FFF2-40B4-BE49-F238E27FC236}">
                <a16:creationId xmlns:a16="http://schemas.microsoft.com/office/drawing/2014/main" id="{2BB7BC2C-3C6B-4240-9C0E-A1FFE06891BF}"/>
              </a:ext>
            </a:extLst>
          </p:cNvPr>
          <p:cNvSpPr txBox="1"/>
          <p:nvPr/>
        </p:nvSpPr>
        <p:spPr>
          <a:xfrm>
            <a:off x="9197788" y="6146974"/>
            <a:ext cx="2931459" cy="646331"/>
          </a:xfrm>
          <a:prstGeom prst="rect">
            <a:avLst/>
          </a:prstGeom>
          <a:noFill/>
        </p:spPr>
        <p:txBody>
          <a:bodyPr wrap="square" rtlCol="0">
            <a:spAutoFit/>
          </a:bodyPr>
          <a:lstStyle/>
          <a:p>
            <a:r>
              <a:rPr lang="en-IN" sz="1200" dirty="0"/>
              <a:t>Written by Sherin</a:t>
            </a:r>
          </a:p>
          <a:p>
            <a:r>
              <a:rPr lang="en-IN" sz="1200" dirty="0"/>
              <a:t>Idea contribution: Hafsa, Sherin, </a:t>
            </a:r>
            <a:r>
              <a:rPr lang="en-IN" sz="1200" dirty="0" err="1"/>
              <a:t>Muskan</a:t>
            </a:r>
            <a:r>
              <a:rPr lang="en-IN" sz="1200" dirty="0"/>
              <a:t>, Neha</a:t>
            </a:r>
          </a:p>
        </p:txBody>
      </p:sp>
    </p:spTree>
    <p:extLst>
      <p:ext uri="{BB962C8B-B14F-4D97-AF65-F5344CB8AC3E}">
        <p14:creationId xmlns:p14="http://schemas.microsoft.com/office/powerpoint/2010/main" val="225575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pPr algn="ctr"/>
            <a:r>
              <a:rPr lang="en-US" sz="4000" b="1" dirty="0">
                <a:solidFill>
                  <a:schemeClr val="accent1"/>
                </a:solidFill>
              </a:rPr>
              <a:t>Conclusion</a:t>
            </a:r>
            <a:endParaRPr lang="en-US" b="1" dirty="0">
              <a:solidFill>
                <a:schemeClr val="accent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p:txBody>
          <a:bodyPr/>
          <a:lstStyle/>
          <a:p>
            <a:r>
              <a:rPr lang="en-US" dirty="0">
                <a:solidFill>
                  <a:schemeClr val="bg1"/>
                </a:solidFill>
              </a:rPr>
              <a:t>The project is made in accordance with the problem statement</a:t>
            </a:r>
          </a:p>
          <a:p>
            <a:endParaRPr lang="en-US" dirty="0">
              <a:solidFill>
                <a:schemeClr val="bg1"/>
              </a:solidFill>
            </a:endParaRP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5FA19F-6DA1-4162-B648-9CBB05B31678}"/>
              </a:ext>
            </a:extLst>
          </p:cNvPr>
          <p:cNvSpPr>
            <a:spLocks noGrp="1"/>
          </p:cNvSpPr>
          <p:nvPr>
            <p:ph type="title"/>
          </p:nvPr>
        </p:nvSpPr>
        <p:spPr>
          <a:xfrm>
            <a:off x="761999" y="715961"/>
            <a:ext cx="6476999" cy="1189038"/>
          </a:xfrm>
        </p:spPr>
        <p:txBody>
          <a:bodyPr/>
          <a:lstStyle/>
          <a:p>
            <a:r>
              <a:rPr lang="en-US" dirty="0"/>
              <a:t>Solution Pitch</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477000" cy="3993776"/>
          </a:xfrm>
        </p:spPr>
        <p:txBody>
          <a:bodyPr vert="horz" lIns="91440" tIns="45720" rIns="91440" bIns="45720" rtlCol="0" anchor="t">
            <a:normAutofit fontScale="92500"/>
          </a:bodyPr>
          <a:lstStyle/>
          <a:p>
            <a:pPr marL="0" lvl="1" indent="0">
              <a:buNone/>
            </a:pPr>
            <a:r>
              <a:rPr lang="en-US" altLang="en-US" dirty="0"/>
              <a:t>We propose a website that uses HTML and CSS to design the front-end and PHP and </a:t>
            </a:r>
            <a:r>
              <a:rPr lang="en-US" altLang="en-US" dirty="0" err="1"/>
              <a:t>MySql</a:t>
            </a:r>
            <a:r>
              <a:rPr lang="en-US" altLang="en-US" dirty="0"/>
              <a:t> to code the back-end. </a:t>
            </a:r>
          </a:p>
          <a:p>
            <a:pPr marL="0" lvl="1" indent="0">
              <a:buNone/>
            </a:pPr>
            <a:r>
              <a:rPr lang="en-US" altLang="en-US" dirty="0"/>
              <a:t>The complete layout was designed using HTML and styled with CSS, after which all the pages were linked together for a smooth user interface flow.</a:t>
            </a:r>
          </a:p>
          <a:p>
            <a:pPr marL="0" lvl="1" indent="0">
              <a:buNone/>
            </a:pPr>
            <a:r>
              <a:rPr lang="en-US" altLang="en-US" dirty="0"/>
              <a:t>The database was then created on XAMPP Control Panel, and linked using PHP.</a:t>
            </a:r>
          </a:p>
          <a:p>
            <a:pPr marL="0" lvl="1" indent="0">
              <a:buNone/>
            </a:pPr>
            <a:r>
              <a:rPr lang="en-US" altLang="en-US" dirty="0"/>
              <a:t>The user data is stored during the registration in the tables and can be recalled for logging in. </a:t>
            </a:r>
          </a:p>
          <a:p>
            <a:pPr marL="0" lvl="1" indent="0">
              <a:buNone/>
            </a:pPr>
            <a:r>
              <a:rPr lang="en-US" altLang="en-US" dirty="0"/>
              <a:t>During the login, if the username and password entered is wrong, or if the database for the username does not exist, error contingencies are in place to display the appropriate messages.</a:t>
            </a:r>
          </a:p>
          <a:p>
            <a:pPr marL="0" lvl="1" indent="0">
              <a:buNone/>
            </a:pPr>
            <a:r>
              <a:rPr lang="en-US" altLang="en-US" dirty="0"/>
              <a:t>If during registration, same email is found, the page will notify the user that they are already registered.</a:t>
            </a:r>
          </a:p>
          <a:p>
            <a:pPr marL="0" lvl="1" indent="0">
              <a:buNone/>
            </a:pPr>
            <a:endParaRPr lang="en-US" altLang="en-US" dirty="0"/>
          </a:p>
        </p:txBody>
      </p:sp>
      <p:sp>
        <p:nvSpPr>
          <p:cNvPr id="4" name="TextBox 3">
            <a:extLst>
              <a:ext uri="{FF2B5EF4-FFF2-40B4-BE49-F238E27FC236}">
                <a16:creationId xmlns:a16="http://schemas.microsoft.com/office/drawing/2014/main" id="{B9D0DE27-BE00-4635-A584-D51B217617CD}"/>
              </a:ext>
            </a:extLst>
          </p:cNvPr>
          <p:cNvSpPr txBox="1"/>
          <p:nvPr/>
        </p:nvSpPr>
        <p:spPr>
          <a:xfrm>
            <a:off x="10299787" y="6417496"/>
            <a:ext cx="1640542" cy="276999"/>
          </a:xfrm>
          <a:prstGeom prst="rect">
            <a:avLst/>
          </a:prstGeom>
          <a:noFill/>
        </p:spPr>
        <p:txBody>
          <a:bodyPr wrap="square" rtlCol="0">
            <a:spAutoFit/>
          </a:bodyPr>
          <a:lstStyle/>
          <a:p>
            <a:r>
              <a:rPr lang="en-IN" sz="1200" dirty="0"/>
              <a:t>Written by Sherin</a:t>
            </a:r>
          </a:p>
        </p:txBody>
      </p:sp>
    </p:spTree>
    <p:extLst>
      <p:ext uri="{BB962C8B-B14F-4D97-AF65-F5344CB8AC3E}">
        <p14:creationId xmlns:p14="http://schemas.microsoft.com/office/powerpoint/2010/main" val="61070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5FA19F-6DA1-4162-B648-9CBB05B31678}"/>
              </a:ext>
            </a:extLst>
          </p:cNvPr>
          <p:cNvSpPr>
            <a:spLocks noGrp="1"/>
          </p:cNvSpPr>
          <p:nvPr>
            <p:ph type="title"/>
          </p:nvPr>
        </p:nvSpPr>
        <p:spPr>
          <a:xfrm>
            <a:off x="761999" y="715961"/>
            <a:ext cx="6476999" cy="1189038"/>
          </a:xfrm>
        </p:spPr>
        <p:txBody>
          <a:bodyPr/>
          <a:lstStyle/>
          <a:p>
            <a:r>
              <a:rPr lang="en-US" dirty="0"/>
              <a:t>Solution Pitch…</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477000" cy="3993776"/>
          </a:xfrm>
        </p:spPr>
        <p:txBody>
          <a:bodyPr vert="horz" lIns="91440" tIns="45720" rIns="91440" bIns="45720" rtlCol="0" anchor="t">
            <a:normAutofit/>
          </a:bodyPr>
          <a:lstStyle/>
          <a:p>
            <a:pPr marL="0" lvl="1" indent="0">
              <a:buNone/>
            </a:pPr>
            <a:r>
              <a:rPr lang="en-US" altLang="en-US" dirty="0"/>
              <a:t>After the login page is the mentor/mentee page for registration, for which the data needs to be saved. </a:t>
            </a:r>
          </a:p>
          <a:p>
            <a:pPr marL="0" lvl="1" indent="0">
              <a:buNone/>
            </a:pPr>
            <a:r>
              <a:rPr lang="en-US" altLang="en-US" dirty="0"/>
              <a:t>Then the Dashboard can be viewed where the user will be able to navigate through.</a:t>
            </a:r>
          </a:p>
          <a:p>
            <a:pPr marL="0" lvl="1" indent="0">
              <a:buNone/>
            </a:pPr>
            <a:r>
              <a:rPr lang="en-US" altLang="en-US" dirty="0"/>
              <a:t>There will also be a “Free Career Advice” page developed for the users to help them with all their problems.</a:t>
            </a:r>
          </a:p>
        </p:txBody>
      </p:sp>
      <p:sp>
        <p:nvSpPr>
          <p:cNvPr id="4" name="TextBox 3">
            <a:extLst>
              <a:ext uri="{FF2B5EF4-FFF2-40B4-BE49-F238E27FC236}">
                <a16:creationId xmlns:a16="http://schemas.microsoft.com/office/drawing/2014/main" id="{56A02CD2-0047-4044-B6B8-9DA1B7FEF482}"/>
              </a:ext>
            </a:extLst>
          </p:cNvPr>
          <p:cNvSpPr txBox="1"/>
          <p:nvPr/>
        </p:nvSpPr>
        <p:spPr>
          <a:xfrm>
            <a:off x="10299787" y="6417496"/>
            <a:ext cx="1640542" cy="276999"/>
          </a:xfrm>
          <a:prstGeom prst="rect">
            <a:avLst/>
          </a:prstGeom>
          <a:noFill/>
        </p:spPr>
        <p:txBody>
          <a:bodyPr wrap="square" rtlCol="0">
            <a:spAutoFit/>
          </a:bodyPr>
          <a:lstStyle/>
          <a:p>
            <a:r>
              <a:rPr lang="en-IN" sz="1200" dirty="0"/>
              <a:t>Written by Sherin</a:t>
            </a:r>
          </a:p>
        </p:txBody>
      </p:sp>
    </p:spTree>
    <p:extLst>
      <p:ext uri="{BB962C8B-B14F-4D97-AF65-F5344CB8AC3E}">
        <p14:creationId xmlns:p14="http://schemas.microsoft.com/office/powerpoint/2010/main" val="57819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5FA19F-6DA1-4162-B648-9CBB05B31678}"/>
              </a:ext>
            </a:extLst>
          </p:cNvPr>
          <p:cNvSpPr>
            <a:spLocks noGrp="1"/>
          </p:cNvSpPr>
          <p:nvPr>
            <p:ph type="title"/>
          </p:nvPr>
        </p:nvSpPr>
        <p:spPr>
          <a:xfrm>
            <a:off x="761999" y="715961"/>
            <a:ext cx="6476999" cy="1189038"/>
          </a:xfrm>
        </p:spPr>
        <p:txBody>
          <a:bodyPr/>
          <a:lstStyle/>
          <a:p>
            <a:r>
              <a:rPr lang="en-US" dirty="0"/>
              <a:t>GitHub Repository Link</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1999" y="2039224"/>
            <a:ext cx="6108583" cy="410361"/>
          </a:xfrm>
        </p:spPr>
        <p:txBody>
          <a:bodyPr vert="horz" lIns="91440" tIns="45720" rIns="91440" bIns="45720" rtlCol="0" anchor="t">
            <a:normAutofit/>
          </a:bodyPr>
          <a:lstStyle/>
          <a:p>
            <a:pPr marL="0" lvl="1" indent="0">
              <a:buNone/>
            </a:pPr>
            <a:r>
              <a:rPr lang="en-US" altLang="en-US" dirty="0"/>
              <a:t>https://github.com/Hafsa246/Career-Friendly-Application</a:t>
            </a:r>
          </a:p>
        </p:txBody>
      </p:sp>
      <p:sp>
        <p:nvSpPr>
          <p:cNvPr id="4" name="TextBox 3">
            <a:extLst>
              <a:ext uri="{FF2B5EF4-FFF2-40B4-BE49-F238E27FC236}">
                <a16:creationId xmlns:a16="http://schemas.microsoft.com/office/drawing/2014/main" id="{061FF7CA-3259-4DB8-9B7B-31E2F7976DAD}"/>
              </a:ext>
            </a:extLst>
          </p:cNvPr>
          <p:cNvSpPr txBox="1"/>
          <p:nvPr/>
        </p:nvSpPr>
        <p:spPr>
          <a:xfrm>
            <a:off x="10290822" y="6417496"/>
            <a:ext cx="1640542" cy="276999"/>
          </a:xfrm>
          <a:prstGeom prst="rect">
            <a:avLst/>
          </a:prstGeom>
          <a:noFill/>
        </p:spPr>
        <p:txBody>
          <a:bodyPr wrap="square" rtlCol="0">
            <a:spAutoFit/>
          </a:bodyPr>
          <a:lstStyle/>
          <a:p>
            <a:r>
              <a:rPr lang="en-IN" sz="1200" dirty="0"/>
              <a:t>Created by Hafsa</a:t>
            </a:r>
          </a:p>
        </p:txBody>
      </p:sp>
    </p:spTree>
    <p:extLst>
      <p:ext uri="{BB962C8B-B14F-4D97-AF65-F5344CB8AC3E}">
        <p14:creationId xmlns:p14="http://schemas.microsoft.com/office/powerpoint/2010/main" val="2351924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15254C-74F1-4A7C-B2A2-3D6B469F171D}"/>
              </a:ext>
            </a:extLst>
          </p:cNvPr>
          <p:cNvSpPr txBox="1"/>
          <p:nvPr/>
        </p:nvSpPr>
        <p:spPr>
          <a:xfrm>
            <a:off x="251670" y="192601"/>
            <a:ext cx="6006518" cy="707886"/>
          </a:xfrm>
          <a:prstGeom prst="rect">
            <a:avLst/>
          </a:prstGeom>
          <a:noFill/>
        </p:spPr>
        <p:txBody>
          <a:bodyPr rtlCol="0" wrap="square">
            <a:spAutoFit/>
          </a:bodyPr>
          <a:lstStyle/>
          <a:p>
            <a:r>
              <a:rPr b="1" dirty="0" lang="en-IN" sz="4000">
                <a:solidFill>
                  <a:schemeClr val="accent3"/>
                </a:solidFill>
                <a:latin typeface="+mj-lt"/>
              </a:rPr>
              <a:t>Solution Explanation</a:t>
            </a:r>
          </a:p>
        </p:txBody>
      </p:sp>
      <p:pic>
        <p:nvPicPr>
          <p:cNvPr id="8" name="Picture 7">
            <a:extLst>
              <a:ext uri="{FF2B5EF4-FFF2-40B4-BE49-F238E27FC236}">
                <a16:creationId xmlns:a16="http://schemas.microsoft.com/office/drawing/2014/main" id="{3D7DE35A-A84A-4846-86AB-96F2CD7AC125}"/>
              </a:ext>
            </a:extLst>
          </p:cNvPr>
          <p:cNvPicPr>
            <a:picLocks noChangeAspect="1"/>
          </p:cNvPicPr>
          <p:nvPr/>
        </p:nvPicPr>
        <p:blipFill rotWithShape="1">
          <a:blip r:embed="rId2"/>
          <a:srcRect b="58" r="-32"/>
          <a:stretch/>
        </p:blipFill>
        <p:spPr>
          <a:xfrm>
            <a:off x="966131" y="900487"/>
            <a:ext cx="10259737" cy="5655509"/>
          </a:xfrm>
          <a:prstGeom prst="rect">
            <a:avLst/>
          </a:prstGeom>
        </p:spPr>
      </p:pic>
      <p:sp>
        <p:nvSpPr>
          <p:cNvPr id="2" name="TextBox 1">
            <a:extLst>
              <a:ext uri="{FF2B5EF4-FFF2-40B4-BE49-F238E27FC236}">
                <a16:creationId xmlns:a16="http://schemas.microsoft.com/office/drawing/2014/main" id="{519582C2-5666-4BDC-80E9-8C91D7D2AD35}"/>
              </a:ext>
            </a:extLst>
          </p:cNvPr>
          <p:cNvSpPr txBox="1"/>
          <p:nvPr/>
        </p:nvSpPr>
        <p:spPr>
          <a:xfrm>
            <a:off x="10299787" y="6417496"/>
            <a:ext cx="1640542" cy="276999"/>
          </a:xfrm>
          <a:prstGeom prst="rect">
            <a:avLst/>
          </a:prstGeom>
          <a:noFill/>
        </p:spPr>
        <p:txBody>
          <a:bodyPr rtlCol="0" wrap="square">
            <a:spAutoFit/>
          </a:bodyPr>
          <a:lstStyle/>
          <a:p>
            <a:r>
              <a:rPr dirty="0" lang="en-IN" sz="1200"/>
              <a:t>Contributed by Hafsa</a:t>
            </a:r>
          </a:p>
        </p:txBody>
      </p:sp>
    </p:spTree>
    <p:extLst>
      <p:ext uri="{BB962C8B-B14F-4D97-AF65-F5344CB8AC3E}">
        <p14:creationId xmlns:p14="http://schemas.microsoft.com/office/powerpoint/2010/main" val="4275819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Overview</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799387" cy="1534757"/>
          </a:xfrm>
        </p:spPr>
        <p:txBody>
          <a:bodyPr/>
          <a:lstStyle/>
          <a:p>
            <a:r>
              <a:rPr lang="en-US" dirty="0"/>
              <a:t>Everyone’s individual contribution </a:t>
            </a:r>
          </a:p>
          <a:p>
            <a:endParaRPr lang="en-US" dirty="0"/>
          </a:p>
        </p:txBody>
      </p:sp>
      <p:sp>
        <p:nvSpPr>
          <p:cNvPr id="5" name="TextBox 4">
            <a:extLst>
              <a:ext uri="{FF2B5EF4-FFF2-40B4-BE49-F238E27FC236}">
                <a16:creationId xmlns:a16="http://schemas.microsoft.com/office/drawing/2014/main" id="{5133F59B-4582-4F23-B510-5DE3A5B4F199}"/>
              </a:ext>
            </a:extLst>
          </p:cNvPr>
          <p:cNvSpPr txBox="1"/>
          <p:nvPr/>
        </p:nvSpPr>
        <p:spPr>
          <a:xfrm>
            <a:off x="9995694" y="6417496"/>
            <a:ext cx="1944635" cy="276999"/>
          </a:xfrm>
          <a:prstGeom prst="rect">
            <a:avLst/>
          </a:prstGeom>
          <a:noFill/>
        </p:spPr>
        <p:txBody>
          <a:bodyPr wrap="square" rtlCol="0">
            <a:spAutoFit/>
          </a:bodyPr>
          <a:lstStyle/>
          <a:p>
            <a:r>
              <a:rPr lang="en-IN" sz="1200" dirty="0"/>
              <a:t>Data compiled by Sherin</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Feminine Neutrals">
      <a:dk1>
        <a:srgbClr val="000000"/>
      </a:dk1>
      <a:lt1>
        <a:srgbClr val="FFFFFF"/>
      </a:lt1>
      <a:dk2>
        <a:srgbClr val="000000"/>
      </a:dk2>
      <a:lt2>
        <a:srgbClr val="E6E6E6"/>
      </a:lt2>
      <a:accent1>
        <a:srgbClr val="FCDCD1"/>
      </a:accent1>
      <a:accent2>
        <a:srgbClr val="FFB6A3"/>
      </a:accent2>
      <a:accent3>
        <a:srgbClr val="C16550"/>
      </a:accent3>
      <a:accent4>
        <a:srgbClr val="FEF7F4"/>
      </a:accent4>
      <a:accent5>
        <a:srgbClr val="8A443A"/>
      </a:accent5>
      <a:accent6>
        <a:srgbClr val="EEDED1"/>
      </a:accent6>
      <a:hlink>
        <a:srgbClr val="E0CCBF"/>
      </a:hlink>
      <a:folHlink>
        <a:srgbClr val="C16E32"/>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omen's History_TM10107764_Win32_LH_v4" id="{AC635B7D-C2D6-408D-AB8F-C03D582CC5EF}" vid="{62200808-B30B-4ED4-83F3-E3A969C6164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AAEAA2-4CF8-449D-8745-25872C8482C9}">
  <ds:schemaRefs>
    <ds:schemaRef ds:uri="http://schemas.microsoft.com/sharepoint/v3/contenttype/forms"/>
  </ds:schemaRefs>
</ds:datastoreItem>
</file>

<file path=customXml/itemProps2.xml><?xml version="1.0" encoding="utf-8"?>
<ds:datastoreItem xmlns:ds="http://schemas.openxmlformats.org/officeDocument/2006/customXml" ds:itemID="{0595BB57-19EB-4557-B5D2-B6E7784AF40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811E5987-7DAE-478C-B57E-B58680B871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Women's History Month presentation</Template>
  <TotalTime>357</TotalTime>
  <Words>1522</Words>
  <Application>Microsoft Office PowerPoint</Application>
  <PresentationFormat>Widescreen</PresentationFormat>
  <Paragraphs>170</Paragraphs>
  <Slides>43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Segoe UI</vt:lpstr>
      <vt:lpstr>Office Theme</vt:lpstr>
      <vt:lpstr>Career Friendly Application</vt:lpstr>
      <vt:lpstr>Introduction</vt:lpstr>
      <vt:lpstr>Problem Statement</vt:lpstr>
      <vt:lpstr>Benefit &amp; Success Criteria</vt:lpstr>
      <vt:lpstr>Solution Pitch</vt:lpstr>
      <vt:lpstr>Solution Pitch…</vt:lpstr>
      <vt:lpstr>GitHub Repository Link</vt:lpstr>
      <vt:lpstr>PowerPoint Presentation</vt:lpstr>
      <vt:lpstr>Overview</vt:lpstr>
      <vt:lpstr>Sherin Annie Abraham </vt:lpstr>
      <vt:lpstr>PowerPoint Presentation</vt:lpstr>
      <vt:lpstr>PowerPoint Presentation</vt:lpstr>
      <vt:lpstr>PowerPoint Presentation</vt:lpstr>
      <vt:lpstr>Neha Rajgaria </vt:lpstr>
      <vt:lpstr>Akkireddy Bharani </vt:lpstr>
      <vt:lpstr>PowerPoint Presentation</vt:lpstr>
      <vt:lpstr>PowerPoint Presentation</vt:lpstr>
      <vt:lpstr>Brunda K </vt:lpstr>
      <vt:lpstr>PowerPoint Presentation</vt:lpstr>
      <vt:lpstr>PowerPoint Presentation</vt:lpstr>
      <vt:lpstr>PowerPoint Presentation</vt:lpstr>
      <vt:lpstr>PowerPoint Presentation</vt:lpstr>
      <vt:lpstr>PowerPoint Presentation</vt:lpstr>
      <vt:lpstr>Muskan Jaiswal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Hafsa Shaikh </vt:lpstr>
      <vt:lpstr>CI/CD Pipeline </vt:lpstr>
      <vt:lpstr>PowerPoint Presentation</vt:lpstr>
      <vt:lpstr>Continuous Integration</vt:lpstr>
      <vt:lpstr>Continuous Delivery</vt:lpstr>
      <vt:lpstr>Continuous Deployment</vt:lpstr>
      <vt:lpstr>Future Scope </vt:lpstr>
      <vt:lpstr>Recommendation System </vt:lpstr>
      <vt:lpstr>Proposed System </vt:lpstr>
      <vt:lpstr>Conclusion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Friendly Application</dc:title>
  <dc:subject/>
  <dc:creator>sherin abraham</dc:creator>
  <cp:keywords/>
  <dc:description/>
  <cp:lastModifiedBy>sherin abraham</cp:lastModifiedBy>
  <cp:revision>61</cp:revision>
  <dcterms:created xsi:type="dcterms:W3CDTF">2022-03-13T04:01:24Z</dcterms:created>
  <dcterms:modified xsi:type="dcterms:W3CDTF">2022-03-13T11:19:50Z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0x01010079F111ED35F8CC479449609E8A0923A6</vt:lpwstr>
  </property>
  <property fmtid="{D5CDD505-2E9C-101B-9397-08002B2CF9AE}" name="NXPowerLiteLastOptimized" pid="3">
    <vt:lpwstr>2719017</vt:lpwstr>
  </property>
  <property fmtid="{D5CDD505-2E9C-101B-9397-08002B2CF9AE}" name="NXPowerLiteSettings" pid="4">
    <vt:lpwstr>F7000400038000</vt:lpwstr>
  </property>
  <property fmtid="{D5CDD505-2E9C-101B-9397-08002B2CF9AE}" name="NXPowerLiteVersion" pid="5">
    <vt:lpwstr>S9.1.4</vt:lpwstr>
  </property>
</Properties>
</file>