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egreya Bold" charset="1" panose="00000800000000000000"/>
      <p:regular r:id="rId17"/>
    </p:embeddedFont>
    <p:embeddedFont>
      <p:font typeface="Canva Sans Bold" charset="1" panose="020B0803030501040103"/>
      <p:regular r:id="rId18"/>
    </p:embeddedFont>
    <p:embeddedFont>
      <p:font typeface="Open Sans" charset="1" panose="020B0606030504020204"/>
      <p:regular r:id="rId19"/>
    </p:embeddedFont>
    <p:embeddedFont>
      <p:font typeface="Poppins" charset="1" panose="00000500000000000000"/>
      <p:regular r:id="rId20"/>
    </p:embeddedFont>
    <p:embeddedFont>
      <p:font typeface="Cardo Bold" charset="1" panose="02020804080000020003"/>
      <p:regular r:id="rId21"/>
    </p:embeddedFont>
    <p:embeddedFont>
      <p:font typeface="Cardo" charset="1" panose="02020600000000000000"/>
      <p:regular r:id="rId22"/>
    </p:embeddedFont>
    <p:embeddedFont>
      <p:font typeface="Poppins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94148" y="3054715"/>
            <a:ext cx="4177570" cy="41775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993869"/>
            <a:ext cx="16230600" cy="21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53"/>
              </a:lnSpc>
              <a:spcBef>
                <a:spcPct val="0"/>
              </a:spcBef>
            </a:pPr>
            <a:r>
              <a:rPr lang="en-US" b="true" sz="12752">
                <a:solidFill>
                  <a:srgbClr val="FFFFFF"/>
                </a:solidFill>
                <a:latin typeface="Alegreya Bold"/>
                <a:ea typeface="Alegreya Bold"/>
                <a:cs typeface="Alegreya Bold"/>
                <a:sym typeface="Alegreya Bold"/>
              </a:rPr>
              <a:t>POTHOLE DETECTOR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7826" y="6089302"/>
            <a:ext cx="43038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85125" y="943874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36171" y="7244956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0" y="0"/>
                </a:lnTo>
                <a:lnTo>
                  <a:pt x="5505900" y="3223455"/>
                </a:lnTo>
                <a:lnTo>
                  <a:pt x="0" y="3223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5725" y="3041256"/>
            <a:ext cx="15917272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🏙️</a:t>
            </a: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Smart Cities: Automated road monitoring &amp; maintenance planning</a:t>
            </a:r>
          </a:p>
          <a:p>
            <a:pPr algn="l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🚧 Municipal Corporations: Efficient identification and prioritization of repairs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📊 Data</a:t>
            </a: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Analytics: Insight into traffic conditions and wear patterns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🤖</a:t>
            </a: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Autonomous Vehicles: Pothole avoidance system integration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54396" y="1136050"/>
            <a:ext cx="8865239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b="true" sz="6699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Industrial Aspect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34006" y="2270492"/>
            <a:ext cx="4809425" cy="480942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3027700"/>
            <a:ext cx="16230600" cy="292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10"/>
              </a:lnSpc>
              <a:spcBef>
                <a:spcPct val="0"/>
              </a:spcBef>
            </a:pPr>
            <a:r>
              <a:rPr lang="en-US" sz="161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40378" y="3639530"/>
            <a:ext cx="2354527" cy="235452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293999" y="3456858"/>
            <a:ext cx="6606835" cy="3970702"/>
            <a:chOff x="0" y="0"/>
            <a:chExt cx="2410191" cy="14485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10191" cy="1448523"/>
            </a:xfrm>
            <a:custGeom>
              <a:avLst/>
              <a:gdLst/>
              <a:ahLst/>
              <a:cxnLst/>
              <a:rect r="r" b="b" t="t" l="l"/>
              <a:pathLst>
                <a:path h="1448523" w="2410191">
                  <a:moveTo>
                    <a:pt x="0" y="0"/>
                  </a:moveTo>
                  <a:lnTo>
                    <a:pt x="2410191" y="0"/>
                  </a:lnTo>
                  <a:lnTo>
                    <a:pt x="2410191" y="1448523"/>
                  </a:lnTo>
                  <a:lnTo>
                    <a:pt x="0" y="1448523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293999" y="4397667"/>
            <a:ext cx="6233865" cy="159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Hafsa ali CR-22006</a:t>
            </a:r>
          </a:p>
          <a:p>
            <a:pPr algn="l">
              <a:lnSpc>
                <a:spcPts val="1960"/>
              </a:lnSpc>
            </a:pP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Daniya Fazal CR-22007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439526" y="1445578"/>
            <a:ext cx="1080030" cy="108003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285462" y="1502040"/>
            <a:ext cx="8242402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3"/>
              </a:lnSpc>
            </a:pPr>
            <a:r>
              <a:rPr lang="en-US" sz="6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GROUP MEMBERS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524517" y="1527198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10138" y="4209237"/>
            <a:ext cx="14772891" cy="339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1999" indent="-420999" lvl="1">
              <a:lnSpc>
                <a:spcPts val="5459"/>
              </a:lnSpc>
              <a:buFont typeface="Arial"/>
              <a:buChar char="•"/>
            </a:pPr>
            <a:r>
              <a:rPr lang="en-US" b="true" sz="3899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To develop a deep learning-base</a:t>
            </a:r>
            <a:r>
              <a:rPr lang="en-US" b="true" sz="3899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d system that can d</a:t>
            </a:r>
            <a:r>
              <a:rPr lang="en-US" b="true" sz="3899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etect potholes in road images and videos using a Convolutional Neural Network (CNN).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064532" y="971550"/>
            <a:ext cx="8158936" cy="231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7"/>
              </a:lnSpc>
            </a:pPr>
          </a:p>
          <a:p>
            <a:pPr algn="l">
              <a:lnSpc>
                <a:spcPts val="9647"/>
              </a:lnSpc>
            </a:pPr>
            <a:r>
              <a:rPr lang="en-US" sz="6890" b="true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 OBJECTIVE</a:t>
            </a:r>
          </a:p>
          <a:p>
            <a:pPr algn="l">
              <a:lnSpc>
                <a:spcPts val="44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67009" y="428240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7" y="0"/>
                </a:lnTo>
                <a:lnTo>
                  <a:pt x="2898297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11409" y="1275245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834503" y="1299894"/>
            <a:ext cx="8517467" cy="102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3"/>
              </a:lnSpc>
            </a:pPr>
            <a:r>
              <a:rPr lang="en-US" sz="6699" b="true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How It Works?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08261" y="3011365"/>
            <a:ext cx="14607106" cy="4800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8"/>
              </a:lnSpc>
            </a:pPr>
            <a:r>
              <a:rPr lang="en-US" sz="390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Input: Road image/video/webcam stream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  <a:r>
              <a:rPr lang="en-US" sz="390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Preprocessing: Grayscale</a:t>
            </a:r>
            <a:r>
              <a:rPr lang="en-US" sz="390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conversion, resizing to 100x100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  <a:r>
              <a:rPr lang="en-US" sz="390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Model Inference: CNN predicts pothole presence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  <a:r>
              <a:rPr lang="en-US" sz="390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Output: Displays bounding box and label if pothole is detected</a:t>
            </a:r>
          </a:p>
          <a:p>
            <a:pPr algn="l">
              <a:lnSpc>
                <a:spcPts val="475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05410" y="6688547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58317" y="2899461"/>
            <a:ext cx="978448" cy="885475"/>
            <a:chOff x="0" y="0"/>
            <a:chExt cx="2744791" cy="2483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858317" y="3040755"/>
            <a:ext cx="850790" cy="52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b="true" sz="299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58317" y="4061161"/>
            <a:ext cx="978448" cy="885475"/>
            <a:chOff x="0" y="0"/>
            <a:chExt cx="2744791" cy="24839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58317" y="4202455"/>
            <a:ext cx="850790" cy="52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b="true" sz="299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858317" y="5309422"/>
            <a:ext cx="978448" cy="885475"/>
            <a:chOff x="0" y="0"/>
            <a:chExt cx="2744791" cy="24839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58317" y="5450716"/>
            <a:ext cx="850790" cy="52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b="true" sz="299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858317" y="6471053"/>
            <a:ext cx="978448" cy="885475"/>
            <a:chOff x="0" y="0"/>
            <a:chExt cx="2744791" cy="24839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858317" y="6612347"/>
            <a:ext cx="850790" cy="52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b="true" sz="299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435510" y="805823"/>
            <a:ext cx="1080030" cy="108003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256747" y="830472"/>
            <a:ext cx="7576320" cy="102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3"/>
              </a:lnSpc>
            </a:pPr>
            <a:r>
              <a:rPr lang="en-US" sz="6699" b="true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Libraries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552021"/>
            <a:ext cx="671108" cy="607339"/>
            <a:chOff x="0" y="0"/>
            <a:chExt cx="2744791" cy="24839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81707" y="2352578"/>
            <a:ext cx="6781795" cy="6678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2"/>
              </a:lnSpc>
            </a:pPr>
            <a:r>
              <a:rPr lang="en-US" sz="5265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os</a:t>
            </a:r>
            <a:r>
              <a:rPr lang="en-US" sz="5265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</a:t>
            </a:r>
          </a:p>
          <a:p>
            <a:pPr algn="just">
              <a:lnSpc>
                <a:spcPts val="4012"/>
              </a:lnSpc>
            </a:pPr>
            <a:r>
              <a:rPr lang="en-US" sz="2866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For file path management and directory traversal</a:t>
            </a:r>
          </a:p>
          <a:p>
            <a:pPr algn="l">
              <a:lnSpc>
                <a:spcPts val="2263"/>
              </a:lnSpc>
            </a:pPr>
          </a:p>
          <a:p>
            <a:pPr algn="l">
              <a:lnSpc>
                <a:spcPts val="7378"/>
              </a:lnSpc>
            </a:pPr>
            <a:r>
              <a:rPr lang="en-US" sz="527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cv2 (OpenCV)</a:t>
            </a:r>
          </a:p>
          <a:p>
            <a:pPr algn="l">
              <a:lnSpc>
                <a:spcPts val="4012"/>
              </a:lnSpc>
            </a:pPr>
            <a:r>
              <a:rPr lang="en-US" sz="2866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Image/video reading, processing, and display</a:t>
            </a:r>
          </a:p>
          <a:p>
            <a:pPr algn="l">
              <a:lnSpc>
                <a:spcPts val="2263"/>
              </a:lnSpc>
            </a:pPr>
          </a:p>
          <a:p>
            <a:pPr algn="l">
              <a:lnSpc>
                <a:spcPts val="7378"/>
              </a:lnSpc>
            </a:pPr>
            <a:r>
              <a:rPr lang="en-US" sz="527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numpy</a:t>
            </a:r>
            <a:r>
              <a:rPr lang="en-US" sz="527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</a:t>
            </a:r>
          </a:p>
          <a:p>
            <a:pPr algn="l">
              <a:lnSpc>
                <a:spcPts val="4012"/>
              </a:lnSpc>
            </a:pPr>
            <a:r>
              <a:rPr lang="en-US" sz="2866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Numerical operations and array handling</a:t>
            </a:r>
          </a:p>
          <a:p>
            <a:pPr algn="l">
              <a:lnSpc>
                <a:spcPts val="2263"/>
              </a:lnSpc>
            </a:pPr>
          </a:p>
          <a:p>
            <a:pPr algn="l">
              <a:lnSpc>
                <a:spcPts val="401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469195" y="2789016"/>
            <a:ext cx="7175859" cy="407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2"/>
              </a:lnSpc>
            </a:pPr>
          </a:p>
          <a:p>
            <a:pPr algn="l">
              <a:lnSpc>
                <a:spcPts val="2263"/>
              </a:lnSpc>
            </a:pPr>
          </a:p>
          <a:p>
            <a:pPr algn="l">
              <a:lnSpc>
                <a:spcPts val="7378"/>
              </a:lnSpc>
            </a:pPr>
            <a:r>
              <a:rPr lang="en-US" sz="527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tensorflow / keras </a:t>
            </a:r>
          </a:p>
          <a:p>
            <a:pPr algn="l">
              <a:lnSpc>
                <a:spcPts val="4012"/>
              </a:lnSpc>
            </a:pPr>
            <a:r>
              <a:rPr lang="en-US" sz="2866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Model building, training, and prediction</a:t>
            </a:r>
          </a:p>
          <a:p>
            <a:pPr algn="l">
              <a:lnSpc>
                <a:spcPts val="2263"/>
              </a:lnSpc>
            </a:pPr>
          </a:p>
          <a:p>
            <a:pPr algn="l">
              <a:lnSpc>
                <a:spcPts val="7378"/>
              </a:lnSpc>
            </a:pPr>
            <a:r>
              <a:rPr lang="en-US" sz="527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sklearn</a:t>
            </a:r>
          </a:p>
          <a:p>
            <a:pPr algn="l">
              <a:lnSpc>
                <a:spcPts val="4012"/>
              </a:lnSpc>
            </a:pPr>
            <a:r>
              <a:rPr lang="en-US" sz="2866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train_test_split for dataset splitting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4824477"/>
            <a:ext cx="671108" cy="607339"/>
            <a:chOff x="0" y="0"/>
            <a:chExt cx="2744791" cy="24839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8700" y="6998514"/>
            <a:ext cx="671108" cy="607339"/>
            <a:chOff x="0" y="0"/>
            <a:chExt cx="2744791" cy="24839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618603" y="3826123"/>
            <a:ext cx="671108" cy="607339"/>
            <a:chOff x="0" y="0"/>
            <a:chExt cx="2744791" cy="24839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618603" y="5582457"/>
            <a:ext cx="671108" cy="607339"/>
            <a:chOff x="0" y="0"/>
            <a:chExt cx="2744791" cy="24839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744791" cy="2483979"/>
            </a:xfrm>
            <a:custGeom>
              <a:avLst/>
              <a:gdLst/>
              <a:ahLst/>
              <a:cxnLst/>
              <a:rect r="r" b="b" t="t" l="l"/>
              <a:pathLst>
                <a:path h="2483979" w="2744791">
                  <a:moveTo>
                    <a:pt x="0" y="0"/>
                  </a:moveTo>
                  <a:lnTo>
                    <a:pt x="2744791" y="0"/>
                  </a:lnTo>
                  <a:lnTo>
                    <a:pt x="2744791" y="2483979"/>
                  </a:lnTo>
                  <a:lnTo>
                    <a:pt x="0" y="2483979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654627" y="1117663"/>
            <a:ext cx="1080030" cy="108003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031110" y="2547854"/>
            <a:ext cx="9822861" cy="6897108"/>
          </a:xfrm>
          <a:custGeom>
            <a:avLst/>
            <a:gdLst/>
            <a:ahLst/>
            <a:cxnLst/>
            <a:rect r="r" b="b" t="t" l="l"/>
            <a:pathLst>
              <a:path h="6897108" w="9822861">
                <a:moveTo>
                  <a:pt x="0" y="0"/>
                </a:moveTo>
                <a:lnTo>
                  <a:pt x="9822861" y="0"/>
                </a:lnTo>
                <a:lnTo>
                  <a:pt x="9822861" y="6897108"/>
                </a:lnTo>
                <a:lnTo>
                  <a:pt x="0" y="68971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118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30009" y="1187331"/>
            <a:ext cx="10710827" cy="102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3"/>
              </a:lnSpc>
            </a:pPr>
            <a:r>
              <a:rPr lang="en-US" sz="6699" b="true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Flow Of Code Execution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85125" y="943874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36171" y="7244956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0" y="0"/>
                </a:lnTo>
                <a:lnTo>
                  <a:pt x="5505900" y="3223455"/>
                </a:lnTo>
                <a:lnTo>
                  <a:pt x="0" y="3223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16779" y="2520121"/>
            <a:ext cx="15029193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🚗 Real-time detection possible on webcam and video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🔍 High accuracy using deep learning (CNNs)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🔧 Low-cost solution using standard cameras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♻️ Reusable architecture for other object detection tasks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54396" y="1136050"/>
            <a:ext cx="8865239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b="true" sz="6699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Advantages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85125" y="943874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36171" y="7244956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0" y="0"/>
                </a:lnTo>
                <a:lnTo>
                  <a:pt x="5505900" y="3223455"/>
                </a:lnTo>
                <a:lnTo>
                  <a:pt x="0" y="3223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49157" y="3013517"/>
            <a:ext cx="15029193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⚠️</a:t>
            </a: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False positives/negatives due to lighting or shadows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🧠 Model requires large, diverse dataset for generalization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📦 Cannot localize exact pothole boundaries (image-level only)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⏱️ Slower inference on non-GPU systems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54396" y="1136050"/>
            <a:ext cx="8865239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b="true" sz="6699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Disadvantages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85125" y="943874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36171" y="7244956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0" y="0"/>
                </a:lnTo>
                <a:lnTo>
                  <a:pt x="5505900" y="3223455"/>
                </a:lnTo>
                <a:lnTo>
                  <a:pt x="0" y="3223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16779" y="2851964"/>
            <a:ext cx="15755100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✅</a:t>
            </a: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Integrate object detection models like YOLOv8 for bounding boxes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🗺️</a:t>
            </a: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Generate heatmaps of road damage over time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⌛</a:t>
            </a: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Add timestamped logs for pothole occurrences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📡 Connect with IoT sensors for real-world deployment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54396" y="1136050"/>
            <a:ext cx="8865239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b="true" sz="6699">
                <a:solidFill>
                  <a:srgbClr val="FFFFFF"/>
                </a:solidFill>
                <a:latin typeface="Cardo Bold"/>
                <a:ea typeface="Cardo Bold"/>
                <a:cs typeface="Cardo Bold"/>
                <a:sym typeface="Cardo Bold"/>
              </a:rPr>
              <a:t>Future Work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DAGny64sLGo</dc:identifier>
  <dcterms:modified xsi:type="dcterms:W3CDTF">2011-08-01T06:04:30Z</dcterms:modified>
  <cp:revision>1</cp:revision>
  <dc:title>AIES CCP | PotholeDetector</dc:title>
</cp:coreProperties>
</file>