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5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26A4-9CB2-6BA9-3D10-2B9C190303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E9B5E-679B-9090-72A9-A47F24FB7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DBB582-DB79-8155-DB58-986538AF81D2}"/>
              </a:ext>
            </a:extLst>
          </p:cNvPr>
          <p:cNvSpPr>
            <a:spLocks noGrp="1"/>
          </p:cNvSpPr>
          <p:nvPr>
            <p:ph type="dt" sz="half" idx="10"/>
          </p:nvPr>
        </p:nvSpPr>
        <p:spPr/>
        <p:txBody>
          <a:bodyPr/>
          <a:lstStyle/>
          <a:p>
            <a:fld id="{DA11C4A1-F4C3-4F8A-8BCB-D887728F4226}" type="datetimeFigureOut">
              <a:rPr lang="en-US" smtClean="0"/>
              <a:t>4/28/2024</a:t>
            </a:fld>
            <a:endParaRPr lang="en-US"/>
          </a:p>
        </p:txBody>
      </p:sp>
      <p:sp>
        <p:nvSpPr>
          <p:cNvPr id="5" name="Footer Placeholder 4">
            <a:extLst>
              <a:ext uri="{FF2B5EF4-FFF2-40B4-BE49-F238E27FC236}">
                <a16:creationId xmlns:a16="http://schemas.microsoft.com/office/drawing/2014/main" id="{6BA5C749-EB4E-D161-55B0-5640A74D8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0D4422-E6C7-745C-3DE8-45170E9FF416}"/>
              </a:ext>
            </a:extLst>
          </p:cNvPr>
          <p:cNvSpPr>
            <a:spLocks noGrp="1"/>
          </p:cNvSpPr>
          <p:nvPr>
            <p:ph type="sldNum" sz="quarter" idx="12"/>
          </p:nvPr>
        </p:nvSpPr>
        <p:spPr/>
        <p:txBody>
          <a:bodyPr/>
          <a:lstStyle/>
          <a:p>
            <a:fld id="{FDB15059-D565-4707-85B8-C46935A65970}" type="slidenum">
              <a:rPr lang="en-US" smtClean="0"/>
              <a:t>‹#›</a:t>
            </a:fld>
            <a:endParaRPr lang="en-US"/>
          </a:p>
        </p:txBody>
      </p:sp>
    </p:spTree>
    <p:extLst>
      <p:ext uri="{BB962C8B-B14F-4D97-AF65-F5344CB8AC3E}">
        <p14:creationId xmlns:p14="http://schemas.microsoft.com/office/powerpoint/2010/main" val="192000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0656-3E54-5996-BC73-9E16EBB1BE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A271A1-F75C-B114-0200-0EE6A0F09E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FB2B66-29E0-66A0-8648-FF5AB7D3EEB9}"/>
              </a:ext>
            </a:extLst>
          </p:cNvPr>
          <p:cNvSpPr>
            <a:spLocks noGrp="1"/>
          </p:cNvSpPr>
          <p:nvPr>
            <p:ph type="dt" sz="half" idx="10"/>
          </p:nvPr>
        </p:nvSpPr>
        <p:spPr/>
        <p:txBody>
          <a:bodyPr/>
          <a:lstStyle/>
          <a:p>
            <a:fld id="{DA11C4A1-F4C3-4F8A-8BCB-D887728F4226}" type="datetimeFigureOut">
              <a:rPr lang="en-US" smtClean="0"/>
              <a:t>4/28/2024</a:t>
            </a:fld>
            <a:endParaRPr lang="en-US"/>
          </a:p>
        </p:txBody>
      </p:sp>
      <p:sp>
        <p:nvSpPr>
          <p:cNvPr id="5" name="Footer Placeholder 4">
            <a:extLst>
              <a:ext uri="{FF2B5EF4-FFF2-40B4-BE49-F238E27FC236}">
                <a16:creationId xmlns:a16="http://schemas.microsoft.com/office/drawing/2014/main" id="{981FC02A-4B50-2F50-44AD-79ACB0115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112B1-B8E6-B71F-CE3B-FDF5A7D474FB}"/>
              </a:ext>
            </a:extLst>
          </p:cNvPr>
          <p:cNvSpPr>
            <a:spLocks noGrp="1"/>
          </p:cNvSpPr>
          <p:nvPr>
            <p:ph type="sldNum" sz="quarter" idx="12"/>
          </p:nvPr>
        </p:nvSpPr>
        <p:spPr/>
        <p:txBody>
          <a:bodyPr/>
          <a:lstStyle/>
          <a:p>
            <a:fld id="{FDB15059-D565-4707-85B8-C46935A65970}" type="slidenum">
              <a:rPr lang="en-US" smtClean="0"/>
              <a:t>‹#›</a:t>
            </a:fld>
            <a:endParaRPr lang="en-US"/>
          </a:p>
        </p:txBody>
      </p:sp>
    </p:spTree>
    <p:extLst>
      <p:ext uri="{BB962C8B-B14F-4D97-AF65-F5344CB8AC3E}">
        <p14:creationId xmlns:p14="http://schemas.microsoft.com/office/powerpoint/2010/main" val="751722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784A37-A746-ACB5-FD60-1B58880FE2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CFA61A-34CF-AC9A-86A8-87D9591ADC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BDF0B-2292-EA38-637E-026F8715F7E6}"/>
              </a:ext>
            </a:extLst>
          </p:cNvPr>
          <p:cNvSpPr>
            <a:spLocks noGrp="1"/>
          </p:cNvSpPr>
          <p:nvPr>
            <p:ph type="dt" sz="half" idx="10"/>
          </p:nvPr>
        </p:nvSpPr>
        <p:spPr/>
        <p:txBody>
          <a:bodyPr/>
          <a:lstStyle/>
          <a:p>
            <a:fld id="{DA11C4A1-F4C3-4F8A-8BCB-D887728F4226}" type="datetimeFigureOut">
              <a:rPr lang="en-US" smtClean="0"/>
              <a:t>4/28/2024</a:t>
            </a:fld>
            <a:endParaRPr lang="en-US"/>
          </a:p>
        </p:txBody>
      </p:sp>
      <p:sp>
        <p:nvSpPr>
          <p:cNvPr id="5" name="Footer Placeholder 4">
            <a:extLst>
              <a:ext uri="{FF2B5EF4-FFF2-40B4-BE49-F238E27FC236}">
                <a16:creationId xmlns:a16="http://schemas.microsoft.com/office/drawing/2014/main" id="{8290AAC2-5959-4F75-7A76-A6F19AC54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826F3-1F9E-EE23-96B0-FF7ABD195467}"/>
              </a:ext>
            </a:extLst>
          </p:cNvPr>
          <p:cNvSpPr>
            <a:spLocks noGrp="1"/>
          </p:cNvSpPr>
          <p:nvPr>
            <p:ph type="sldNum" sz="quarter" idx="12"/>
          </p:nvPr>
        </p:nvSpPr>
        <p:spPr/>
        <p:txBody>
          <a:bodyPr/>
          <a:lstStyle/>
          <a:p>
            <a:fld id="{FDB15059-D565-4707-85B8-C46935A65970}" type="slidenum">
              <a:rPr lang="en-US" smtClean="0"/>
              <a:t>‹#›</a:t>
            </a:fld>
            <a:endParaRPr lang="en-US"/>
          </a:p>
        </p:txBody>
      </p:sp>
    </p:spTree>
    <p:extLst>
      <p:ext uri="{BB962C8B-B14F-4D97-AF65-F5344CB8AC3E}">
        <p14:creationId xmlns:p14="http://schemas.microsoft.com/office/powerpoint/2010/main" val="3596471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93A0-D573-BBF5-853A-BCE0556E97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37E274-B491-CB50-BB10-9AD54EA0FF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C2079-5C70-8F76-E151-C0FBD1169FB3}"/>
              </a:ext>
            </a:extLst>
          </p:cNvPr>
          <p:cNvSpPr>
            <a:spLocks noGrp="1"/>
          </p:cNvSpPr>
          <p:nvPr>
            <p:ph type="dt" sz="half" idx="10"/>
          </p:nvPr>
        </p:nvSpPr>
        <p:spPr/>
        <p:txBody>
          <a:bodyPr/>
          <a:lstStyle/>
          <a:p>
            <a:fld id="{DA11C4A1-F4C3-4F8A-8BCB-D887728F4226}" type="datetimeFigureOut">
              <a:rPr lang="en-US" smtClean="0"/>
              <a:t>4/28/2024</a:t>
            </a:fld>
            <a:endParaRPr lang="en-US"/>
          </a:p>
        </p:txBody>
      </p:sp>
      <p:sp>
        <p:nvSpPr>
          <p:cNvPr id="5" name="Footer Placeholder 4">
            <a:extLst>
              <a:ext uri="{FF2B5EF4-FFF2-40B4-BE49-F238E27FC236}">
                <a16:creationId xmlns:a16="http://schemas.microsoft.com/office/drawing/2014/main" id="{70F081E5-EAA6-E267-3000-7518E49B6F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485C7-3FE4-6DDB-0529-8B4CC4BA01B7}"/>
              </a:ext>
            </a:extLst>
          </p:cNvPr>
          <p:cNvSpPr>
            <a:spLocks noGrp="1"/>
          </p:cNvSpPr>
          <p:nvPr>
            <p:ph type="sldNum" sz="quarter" idx="12"/>
          </p:nvPr>
        </p:nvSpPr>
        <p:spPr/>
        <p:txBody>
          <a:bodyPr/>
          <a:lstStyle/>
          <a:p>
            <a:fld id="{FDB15059-D565-4707-85B8-C46935A65970}" type="slidenum">
              <a:rPr lang="en-US" smtClean="0"/>
              <a:t>‹#›</a:t>
            </a:fld>
            <a:endParaRPr lang="en-US"/>
          </a:p>
        </p:txBody>
      </p:sp>
    </p:spTree>
    <p:extLst>
      <p:ext uri="{BB962C8B-B14F-4D97-AF65-F5344CB8AC3E}">
        <p14:creationId xmlns:p14="http://schemas.microsoft.com/office/powerpoint/2010/main" val="335891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B28B8-A9FB-C5EF-C81F-B239E82208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BB7A37-C108-72C5-0355-608029A8F7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7A3711-01E2-C579-45B0-5A48214FC233}"/>
              </a:ext>
            </a:extLst>
          </p:cNvPr>
          <p:cNvSpPr>
            <a:spLocks noGrp="1"/>
          </p:cNvSpPr>
          <p:nvPr>
            <p:ph type="dt" sz="half" idx="10"/>
          </p:nvPr>
        </p:nvSpPr>
        <p:spPr/>
        <p:txBody>
          <a:bodyPr/>
          <a:lstStyle/>
          <a:p>
            <a:fld id="{DA11C4A1-F4C3-4F8A-8BCB-D887728F4226}" type="datetimeFigureOut">
              <a:rPr lang="en-US" smtClean="0"/>
              <a:t>4/28/2024</a:t>
            </a:fld>
            <a:endParaRPr lang="en-US"/>
          </a:p>
        </p:txBody>
      </p:sp>
      <p:sp>
        <p:nvSpPr>
          <p:cNvPr id="5" name="Footer Placeholder 4">
            <a:extLst>
              <a:ext uri="{FF2B5EF4-FFF2-40B4-BE49-F238E27FC236}">
                <a16:creationId xmlns:a16="http://schemas.microsoft.com/office/drawing/2014/main" id="{7A4824A9-D5DC-8042-9071-2DD56FB59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9A76F8-8AF7-D7E1-85A1-558A040D003C}"/>
              </a:ext>
            </a:extLst>
          </p:cNvPr>
          <p:cNvSpPr>
            <a:spLocks noGrp="1"/>
          </p:cNvSpPr>
          <p:nvPr>
            <p:ph type="sldNum" sz="quarter" idx="12"/>
          </p:nvPr>
        </p:nvSpPr>
        <p:spPr/>
        <p:txBody>
          <a:bodyPr/>
          <a:lstStyle/>
          <a:p>
            <a:fld id="{FDB15059-D565-4707-85B8-C46935A65970}" type="slidenum">
              <a:rPr lang="en-US" smtClean="0"/>
              <a:t>‹#›</a:t>
            </a:fld>
            <a:endParaRPr lang="en-US"/>
          </a:p>
        </p:txBody>
      </p:sp>
    </p:spTree>
    <p:extLst>
      <p:ext uri="{BB962C8B-B14F-4D97-AF65-F5344CB8AC3E}">
        <p14:creationId xmlns:p14="http://schemas.microsoft.com/office/powerpoint/2010/main" val="255444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22D4F-8CC9-BE6D-6494-E5F8C53C04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0E9DDE-7C92-F2C2-0D7B-68A4C832BB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F17E4C-8348-5E1F-22D8-EB86794D5D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FEC8F4-6198-9754-479D-6FAC7BCBA6C0}"/>
              </a:ext>
            </a:extLst>
          </p:cNvPr>
          <p:cNvSpPr>
            <a:spLocks noGrp="1"/>
          </p:cNvSpPr>
          <p:nvPr>
            <p:ph type="dt" sz="half" idx="10"/>
          </p:nvPr>
        </p:nvSpPr>
        <p:spPr/>
        <p:txBody>
          <a:bodyPr/>
          <a:lstStyle/>
          <a:p>
            <a:fld id="{DA11C4A1-F4C3-4F8A-8BCB-D887728F4226}" type="datetimeFigureOut">
              <a:rPr lang="en-US" smtClean="0"/>
              <a:t>4/28/2024</a:t>
            </a:fld>
            <a:endParaRPr lang="en-US"/>
          </a:p>
        </p:txBody>
      </p:sp>
      <p:sp>
        <p:nvSpPr>
          <p:cNvPr id="6" name="Footer Placeholder 5">
            <a:extLst>
              <a:ext uri="{FF2B5EF4-FFF2-40B4-BE49-F238E27FC236}">
                <a16:creationId xmlns:a16="http://schemas.microsoft.com/office/drawing/2014/main" id="{8956C746-EBB5-7139-E34D-A8949D080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950A4F-329D-26E0-5BBC-0031D5F47111}"/>
              </a:ext>
            </a:extLst>
          </p:cNvPr>
          <p:cNvSpPr>
            <a:spLocks noGrp="1"/>
          </p:cNvSpPr>
          <p:nvPr>
            <p:ph type="sldNum" sz="quarter" idx="12"/>
          </p:nvPr>
        </p:nvSpPr>
        <p:spPr/>
        <p:txBody>
          <a:bodyPr/>
          <a:lstStyle/>
          <a:p>
            <a:fld id="{FDB15059-D565-4707-85B8-C46935A65970}" type="slidenum">
              <a:rPr lang="en-US" smtClean="0"/>
              <a:t>‹#›</a:t>
            </a:fld>
            <a:endParaRPr lang="en-US"/>
          </a:p>
        </p:txBody>
      </p:sp>
    </p:spTree>
    <p:extLst>
      <p:ext uri="{BB962C8B-B14F-4D97-AF65-F5344CB8AC3E}">
        <p14:creationId xmlns:p14="http://schemas.microsoft.com/office/powerpoint/2010/main" val="885174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C4A9-765E-2A00-82BA-5F9362C37A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7394A0-D852-CD23-628E-FDC7364627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6372F4-978A-0CB6-F606-817B87FC2D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165CF0-A986-EB85-5D1D-AC34035DD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B1A9DC-EA58-83C3-7775-6760EADFE4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5404F6-026F-AFA3-5E3D-B5ABFC6C5A83}"/>
              </a:ext>
            </a:extLst>
          </p:cNvPr>
          <p:cNvSpPr>
            <a:spLocks noGrp="1"/>
          </p:cNvSpPr>
          <p:nvPr>
            <p:ph type="dt" sz="half" idx="10"/>
          </p:nvPr>
        </p:nvSpPr>
        <p:spPr/>
        <p:txBody>
          <a:bodyPr/>
          <a:lstStyle/>
          <a:p>
            <a:fld id="{DA11C4A1-F4C3-4F8A-8BCB-D887728F4226}" type="datetimeFigureOut">
              <a:rPr lang="en-US" smtClean="0"/>
              <a:t>4/28/2024</a:t>
            </a:fld>
            <a:endParaRPr lang="en-US"/>
          </a:p>
        </p:txBody>
      </p:sp>
      <p:sp>
        <p:nvSpPr>
          <p:cNvPr id="8" name="Footer Placeholder 7">
            <a:extLst>
              <a:ext uri="{FF2B5EF4-FFF2-40B4-BE49-F238E27FC236}">
                <a16:creationId xmlns:a16="http://schemas.microsoft.com/office/drawing/2014/main" id="{7FB05D35-2F64-AC37-FE39-AC70D2EAB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43099E-1265-F0A7-A2CB-9CD8F46EA3A2}"/>
              </a:ext>
            </a:extLst>
          </p:cNvPr>
          <p:cNvSpPr>
            <a:spLocks noGrp="1"/>
          </p:cNvSpPr>
          <p:nvPr>
            <p:ph type="sldNum" sz="quarter" idx="12"/>
          </p:nvPr>
        </p:nvSpPr>
        <p:spPr/>
        <p:txBody>
          <a:bodyPr/>
          <a:lstStyle/>
          <a:p>
            <a:fld id="{FDB15059-D565-4707-85B8-C46935A65970}" type="slidenum">
              <a:rPr lang="en-US" smtClean="0"/>
              <a:t>‹#›</a:t>
            </a:fld>
            <a:endParaRPr lang="en-US"/>
          </a:p>
        </p:txBody>
      </p:sp>
    </p:spTree>
    <p:extLst>
      <p:ext uri="{BB962C8B-B14F-4D97-AF65-F5344CB8AC3E}">
        <p14:creationId xmlns:p14="http://schemas.microsoft.com/office/powerpoint/2010/main" val="1157201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96D8F-0390-354C-234D-CEE47EE892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B84659-CA68-91F1-412B-209AEAE84E0B}"/>
              </a:ext>
            </a:extLst>
          </p:cNvPr>
          <p:cNvSpPr>
            <a:spLocks noGrp="1"/>
          </p:cNvSpPr>
          <p:nvPr>
            <p:ph type="dt" sz="half" idx="10"/>
          </p:nvPr>
        </p:nvSpPr>
        <p:spPr/>
        <p:txBody>
          <a:bodyPr/>
          <a:lstStyle/>
          <a:p>
            <a:fld id="{DA11C4A1-F4C3-4F8A-8BCB-D887728F4226}" type="datetimeFigureOut">
              <a:rPr lang="en-US" smtClean="0"/>
              <a:t>4/28/2024</a:t>
            </a:fld>
            <a:endParaRPr lang="en-US"/>
          </a:p>
        </p:txBody>
      </p:sp>
      <p:sp>
        <p:nvSpPr>
          <p:cNvPr id="4" name="Footer Placeholder 3">
            <a:extLst>
              <a:ext uri="{FF2B5EF4-FFF2-40B4-BE49-F238E27FC236}">
                <a16:creationId xmlns:a16="http://schemas.microsoft.com/office/drawing/2014/main" id="{310AF738-A0AC-655E-9CFF-92D4F3A0C5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0D631E-5E0B-E811-6583-97B90BFFE985}"/>
              </a:ext>
            </a:extLst>
          </p:cNvPr>
          <p:cNvSpPr>
            <a:spLocks noGrp="1"/>
          </p:cNvSpPr>
          <p:nvPr>
            <p:ph type="sldNum" sz="quarter" idx="12"/>
          </p:nvPr>
        </p:nvSpPr>
        <p:spPr/>
        <p:txBody>
          <a:bodyPr/>
          <a:lstStyle/>
          <a:p>
            <a:fld id="{FDB15059-D565-4707-85B8-C46935A65970}" type="slidenum">
              <a:rPr lang="en-US" smtClean="0"/>
              <a:t>‹#›</a:t>
            </a:fld>
            <a:endParaRPr lang="en-US"/>
          </a:p>
        </p:txBody>
      </p:sp>
    </p:spTree>
    <p:extLst>
      <p:ext uri="{BB962C8B-B14F-4D97-AF65-F5344CB8AC3E}">
        <p14:creationId xmlns:p14="http://schemas.microsoft.com/office/powerpoint/2010/main" val="13924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989959-986C-D855-3D97-3614839AC696}"/>
              </a:ext>
            </a:extLst>
          </p:cNvPr>
          <p:cNvSpPr>
            <a:spLocks noGrp="1"/>
          </p:cNvSpPr>
          <p:nvPr>
            <p:ph type="dt" sz="half" idx="10"/>
          </p:nvPr>
        </p:nvSpPr>
        <p:spPr/>
        <p:txBody>
          <a:bodyPr/>
          <a:lstStyle/>
          <a:p>
            <a:fld id="{DA11C4A1-F4C3-4F8A-8BCB-D887728F4226}" type="datetimeFigureOut">
              <a:rPr lang="en-US" smtClean="0"/>
              <a:t>4/28/2024</a:t>
            </a:fld>
            <a:endParaRPr lang="en-US"/>
          </a:p>
        </p:txBody>
      </p:sp>
      <p:sp>
        <p:nvSpPr>
          <p:cNvPr id="3" name="Footer Placeholder 2">
            <a:extLst>
              <a:ext uri="{FF2B5EF4-FFF2-40B4-BE49-F238E27FC236}">
                <a16:creationId xmlns:a16="http://schemas.microsoft.com/office/drawing/2014/main" id="{E2DA5E92-9169-549B-9D82-4E7A3A5227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D42B09-18F6-B041-F7B7-A2B1B8C1A006}"/>
              </a:ext>
            </a:extLst>
          </p:cNvPr>
          <p:cNvSpPr>
            <a:spLocks noGrp="1"/>
          </p:cNvSpPr>
          <p:nvPr>
            <p:ph type="sldNum" sz="quarter" idx="12"/>
          </p:nvPr>
        </p:nvSpPr>
        <p:spPr/>
        <p:txBody>
          <a:bodyPr/>
          <a:lstStyle/>
          <a:p>
            <a:fld id="{FDB15059-D565-4707-85B8-C46935A65970}" type="slidenum">
              <a:rPr lang="en-US" smtClean="0"/>
              <a:t>‹#›</a:t>
            </a:fld>
            <a:endParaRPr lang="en-US"/>
          </a:p>
        </p:txBody>
      </p:sp>
    </p:spTree>
    <p:extLst>
      <p:ext uri="{BB962C8B-B14F-4D97-AF65-F5344CB8AC3E}">
        <p14:creationId xmlns:p14="http://schemas.microsoft.com/office/powerpoint/2010/main" val="4012226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5B72-C35D-E60A-54E4-E0891A88D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030A0-75CB-D723-962E-B0B7F58CE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D7BDD5-9736-52E4-4A35-9DF514574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372641-59AA-5D77-73C1-DBCF392E69A7}"/>
              </a:ext>
            </a:extLst>
          </p:cNvPr>
          <p:cNvSpPr>
            <a:spLocks noGrp="1"/>
          </p:cNvSpPr>
          <p:nvPr>
            <p:ph type="dt" sz="half" idx="10"/>
          </p:nvPr>
        </p:nvSpPr>
        <p:spPr/>
        <p:txBody>
          <a:bodyPr/>
          <a:lstStyle/>
          <a:p>
            <a:fld id="{DA11C4A1-F4C3-4F8A-8BCB-D887728F4226}" type="datetimeFigureOut">
              <a:rPr lang="en-US" smtClean="0"/>
              <a:t>4/28/2024</a:t>
            </a:fld>
            <a:endParaRPr lang="en-US"/>
          </a:p>
        </p:txBody>
      </p:sp>
      <p:sp>
        <p:nvSpPr>
          <p:cNvPr id="6" name="Footer Placeholder 5">
            <a:extLst>
              <a:ext uri="{FF2B5EF4-FFF2-40B4-BE49-F238E27FC236}">
                <a16:creationId xmlns:a16="http://schemas.microsoft.com/office/drawing/2014/main" id="{17E6E21E-CFB0-E1BD-9E69-D2B90C389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DFA262-9840-7E90-DF4B-7B19EA6AFB61}"/>
              </a:ext>
            </a:extLst>
          </p:cNvPr>
          <p:cNvSpPr>
            <a:spLocks noGrp="1"/>
          </p:cNvSpPr>
          <p:nvPr>
            <p:ph type="sldNum" sz="quarter" idx="12"/>
          </p:nvPr>
        </p:nvSpPr>
        <p:spPr/>
        <p:txBody>
          <a:bodyPr/>
          <a:lstStyle/>
          <a:p>
            <a:fld id="{FDB15059-D565-4707-85B8-C46935A65970}" type="slidenum">
              <a:rPr lang="en-US" smtClean="0"/>
              <a:t>‹#›</a:t>
            </a:fld>
            <a:endParaRPr lang="en-US"/>
          </a:p>
        </p:txBody>
      </p:sp>
    </p:spTree>
    <p:extLst>
      <p:ext uri="{BB962C8B-B14F-4D97-AF65-F5344CB8AC3E}">
        <p14:creationId xmlns:p14="http://schemas.microsoft.com/office/powerpoint/2010/main" val="377453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9B07-D250-BEFC-5C63-DA2633264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70584A-FBEA-C011-ED92-B53D154534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42DDF-153B-CC76-F66A-AF48A050D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74AA49-8440-DC36-BA1E-C9628D92C02C}"/>
              </a:ext>
            </a:extLst>
          </p:cNvPr>
          <p:cNvSpPr>
            <a:spLocks noGrp="1"/>
          </p:cNvSpPr>
          <p:nvPr>
            <p:ph type="dt" sz="half" idx="10"/>
          </p:nvPr>
        </p:nvSpPr>
        <p:spPr/>
        <p:txBody>
          <a:bodyPr/>
          <a:lstStyle/>
          <a:p>
            <a:fld id="{DA11C4A1-F4C3-4F8A-8BCB-D887728F4226}" type="datetimeFigureOut">
              <a:rPr lang="en-US" smtClean="0"/>
              <a:t>4/28/2024</a:t>
            </a:fld>
            <a:endParaRPr lang="en-US"/>
          </a:p>
        </p:txBody>
      </p:sp>
      <p:sp>
        <p:nvSpPr>
          <p:cNvPr id="6" name="Footer Placeholder 5">
            <a:extLst>
              <a:ext uri="{FF2B5EF4-FFF2-40B4-BE49-F238E27FC236}">
                <a16:creationId xmlns:a16="http://schemas.microsoft.com/office/drawing/2014/main" id="{969C2BF9-96C1-6AD3-B0F8-4EC1C807F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0560E-47AA-9BF6-D80F-A3E9CC2959CD}"/>
              </a:ext>
            </a:extLst>
          </p:cNvPr>
          <p:cNvSpPr>
            <a:spLocks noGrp="1"/>
          </p:cNvSpPr>
          <p:nvPr>
            <p:ph type="sldNum" sz="quarter" idx="12"/>
          </p:nvPr>
        </p:nvSpPr>
        <p:spPr/>
        <p:txBody>
          <a:bodyPr/>
          <a:lstStyle/>
          <a:p>
            <a:fld id="{FDB15059-D565-4707-85B8-C46935A65970}" type="slidenum">
              <a:rPr lang="en-US" smtClean="0"/>
              <a:t>‹#›</a:t>
            </a:fld>
            <a:endParaRPr lang="en-US"/>
          </a:p>
        </p:txBody>
      </p:sp>
    </p:spTree>
    <p:extLst>
      <p:ext uri="{BB962C8B-B14F-4D97-AF65-F5344CB8AC3E}">
        <p14:creationId xmlns:p14="http://schemas.microsoft.com/office/powerpoint/2010/main" val="97694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A7C804-9D25-8D76-B794-1B75E1D2FA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D8A2A8-4630-583F-7931-EA8F5D9B45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FEE49-058F-A7D3-E4FB-DD54EE8995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11C4A1-F4C3-4F8A-8BCB-D887728F4226}" type="datetimeFigureOut">
              <a:rPr lang="en-US" smtClean="0"/>
              <a:t>4/28/2024</a:t>
            </a:fld>
            <a:endParaRPr lang="en-US"/>
          </a:p>
        </p:txBody>
      </p:sp>
      <p:sp>
        <p:nvSpPr>
          <p:cNvPr id="5" name="Footer Placeholder 4">
            <a:extLst>
              <a:ext uri="{FF2B5EF4-FFF2-40B4-BE49-F238E27FC236}">
                <a16:creationId xmlns:a16="http://schemas.microsoft.com/office/drawing/2014/main" id="{DDD2FDD5-EA20-6AFC-5854-6304398A7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D66EAD2-3FE8-B089-8297-373E58156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DB15059-D565-4707-85B8-C46935A65970}" type="slidenum">
              <a:rPr lang="en-US" smtClean="0"/>
              <a:t>‹#›</a:t>
            </a:fld>
            <a:endParaRPr lang="en-US"/>
          </a:p>
        </p:txBody>
      </p:sp>
    </p:spTree>
    <p:extLst>
      <p:ext uri="{BB962C8B-B14F-4D97-AF65-F5344CB8AC3E}">
        <p14:creationId xmlns:p14="http://schemas.microsoft.com/office/powerpoint/2010/main" val="2682387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anaconda.com/free/minicond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A37DE-D727-FA11-C3AA-3392EE8290D3}"/>
              </a:ext>
            </a:extLst>
          </p:cNvPr>
          <p:cNvSpPr>
            <a:spLocks noGrp="1"/>
          </p:cNvSpPr>
          <p:nvPr>
            <p:ph type="ctrTitle"/>
          </p:nvPr>
        </p:nvSpPr>
        <p:spPr/>
        <p:txBody>
          <a:bodyPr>
            <a:normAutofit/>
          </a:bodyPr>
          <a:lstStyle/>
          <a:p>
            <a:r>
              <a:rPr lang="en-US" dirty="0">
                <a:solidFill>
                  <a:srgbClr val="002060"/>
                </a:solidFill>
              </a:rPr>
              <a:t>Python Programming and Basic Data Science</a:t>
            </a:r>
          </a:p>
        </p:txBody>
      </p:sp>
      <p:sp>
        <p:nvSpPr>
          <p:cNvPr id="3" name="Subtitle 2">
            <a:extLst>
              <a:ext uri="{FF2B5EF4-FFF2-40B4-BE49-F238E27FC236}">
                <a16:creationId xmlns:a16="http://schemas.microsoft.com/office/drawing/2014/main" id="{EAB4459F-D504-1216-6B37-E559D949B8DF}"/>
              </a:ext>
            </a:extLst>
          </p:cNvPr>
          <p:cNvSpPr>
            <a:spLocks noGrp="1"/>
          </p:cNvSpPr>
          <p:nvPr>
            <p:ph type="subTitle" idx="1"/>
          </p:nvPr>
        </p:nvSpPr>
        <p:spPr>
          <a:xfrm>
            <a:off x="1524000" y="3940366"/>
            <a:ext cx="9144000" cy="1655762"/>
          </a:xfrm>
        </p:spPr>
        <p:txBody>
          <a:bodyPr>
            <a:normAutofit lnSpcReduction="10000"/>
          </a:bodyPr>
          <a:lstStyle/>
          <a:p>
            <a:r>
              <a:rPr lang="en-US" dirty="0"/>
              <a:t>Lecture-1: Setting up the Environment </a:t>
            </a:r>
          </a:p>
          <a:p>
            <a:endParaRPr lang="en-US" dirty="0"/>
          </a:p>
          <a:p>
            <a:r>
              <a:rPr lang="en-US" dirty="0"/>
              <a:t>Prof. Dr. G M Atiqur Rahaman</a:t>
            </a:r>
          </a:p>
          <a:p>
            <a:r>
              <a:rPr lang="en-US" dirty="0"/>
              <a:t>Computer Science and Engineering Discipline </a:t>
            </a:r>
          </a:p>
        </p:txBody>
      </p:sp>
      <p:sp>
        <p:nvSpPr>
          <p:cNvPr id="4" name="TextBox 3">
            <a:extLst>
              <a:ext uri="{FF2B5EF4-FFF2-40B4-BE49-F238E27FC236}">
                <a16:creationId xmlns:a16="http://schemas.microsoft.com/office/drawing/2014/main" id="{34DF7482-2C1E-240D-1319-76B43E10D88B}"/>
              </a:ext>
            </a:extLst>
          </p:cNvPr>
          <p:cNvSpPr txBox="1"/>
          <p:nvPr/>
        </p:nvSpPr>
        <p:spPr>
          <a:xfrm>
            <a:off x="4919472" y="0"/>
            <a:ext cx="2148840" cy="1015663"/>
          </a:xfrm>
          <a:prstGeom prst="rect">
            <a:avLst/>
          </a:prstGeom>
          <a:noFill/>
        </p:spPr>
        <p:txBody>
          <a:bodyPr wrap="square" rtlCol="0">
            <a:spAutoFit/>
          </a:bodyPr>
          <a:lstStyle/>
          <a:p>
            <a:r>
              <a:rPr lang="en-US" sz="6000" b="1" dirty="0">
                <a:solidFill>
                  <a:schemeClr val="accent3">
                    <a:lumMod val="60000"/>
                    <a:lumOff val="40000"/>
                  </a:schemeClr>
                </a:solidFill>
                <a:latin typeface="+mj-lt"/>
                <a:ea typeface="+mj-ea"/>
                <a:cs typeface="+mj-cs"/>
              </a:rPr>
              <a:t>EDGE</a:t>
            </a:r>
          </a:p>
        </p:txBody>
      </p:sp>
    </p:spTree>
    <p:extLst>
      <p:ext uri="{BB962C8B-B14F-4D97-AF65-F5344CB8AC3E}">
        <p14:creationId xmlns:p14="http://schemas.microsoft.com/office/powerpoint/2010/main" val="762422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71526-AC4F-ABE8-26ED-BD2B26F8B9E9}"/>
              </a:ext>
            </a:extLst>
          </p:cNvPr>
          <p:cNvSpPr>
            <a:spLocks noGrp="1"/>
          </p:cNvSpPr>
          <p:nvPr>
            <p:ph type="title"/>
          </p:nvPr>
        </p:nvSpPr>
        <p:spPr/>
        <p:txBody>
          <a:bodyPr/>
          <a:lstStyle/>
          <a:p>
            <a:r>
              <a:rPr lang="en-US" dirty="0"/>
              <a:t>Show line numbers</a:t>
            </a:r>
          </a:p>
        </p:txBody>
      </p:sp>
      <p:sp>
        <p:nvSpPr>
          <p:cNvPr id="3" name="Content Placeholder 2">
            <a:extLst>
              <a:ext uri="{FF2B5EF4-FFF2-40B4-BE49-F238E27FC236}">
                <a16:creationId xmlns:a16="http://schemas.microsoft.com/office/drawing/2014/main" id="{41D834B7-2E52-9564-A8F8-E32537A9AB9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0848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F5B9-B7BF-6612-7797-7ABFA499897E}"/>
              </a:ext>
            </a:extLst>
          </p:cNvPr>
          <p:cNvSpPr>
            <a:spLocks noGrp="1"/>
          </p:cNvSpPr>
          <p:nvPr>
            <p:ph type="title"/>
          </p:nvPr>
        </p:nvSpPr>
        <p:spPr/>
        <p:txBody>
          <a:bodyPr/>
          <a:lstStyle/>
          <a:p>
            <a:r>
              <a:rPr lang="en-US" dirty="0"/>
              <a:t>Setup </a:t>
            </a:r>
            <a:r>
              <a:rPr lang="en-US" dirty="0" err="1"/>
              <a:t>Numpy</a:t>
            </a:r>
            <a:endParaRPr lang="en-US" dirty="0"/>
          </a:p>
        </p:txBody>
      </p:sp>
      <p:sp>
        <p:nvSpPr>
          <p:cNvPr id="3" name="Content Placeholder 2">
            <a:extLst>
              <a:ext uri="{FF2B5EF4-FFF2-40B4-BE49-F238E27FC236}">
                <a16:creationId xmlns:a16="http://schemas.microsoft.com/office/drawing/2014/main" id="{9DC2DFE2-678F-8648-A034-6E874E61C30D}"/>
              </a:ext>
            </a:extLst>
          </p:cNvPr>
          <p:cNvSpPr>
            <a:spLocks noGrp="1"/>
          </p:cNvSpPr>
          <p:nvPr>
            <p:ph idx="1"/>
          </p:nvPr>
        </p:nvSpPr>
        <p:spPr/>
        <p:txBody>
          <a:bodyPr/>
          <a:lstStyle/>
          <a:p>
            <a:pPr marL="0" indent="0">
              <a:buNone/>
            </a:pPr>
            <a:r>
              <a:rPr lang="en-US" dirty="0"/>
              <a:t>!pip install </a:t>
            </a:r>
            <a:r>
              <a:rPr lang="en-US" dirty="0" err="1"/>
              <a:t>numpy</a:t>
            </a:r>
            <a:endParaRPr lang="en-US" dirty="0"/>
          </a:p>
          <a:p>
            <a:pPr marL="0" indent="0">
              <a:buNone/>
            </a:pPr>
            <a:endParaRPr lang="en-US" dirty="0"/>
          </a:p>
          <a:p>
            <a:pPr marL="0" indent="0">
              <a:buNone/>
            </a:pPr>
            <a:r>
              <a:rPr lang="en-US" dirty="0"/>
              <a:t>Import </a:t>
            </a:r>
            <a:r>
              <a:rPr lang="en-US" dirty="0" err="1"/>
              <a:t>numpy</a:t>
            </a:r>
            <a:r>
              <a:rPr lang="en-US" dirty="0"/>
              <a:t> as np</a:t>
            </a:r>
          </a:p>
          <a:p>
            <a:pPr marL="0" indent="0">
              <a:buNone/>
            </a:pPr>
            <a:r>
              <a:rPr lang="en-US" dirty="0"/>
              <a:t>n = </a:t>
            </a:r>
            <a:r>
              <a:rPr lang="en-US" dirty="0" err="1"/>
              <a:t>np.array</a:t>
            </a:r>
            <a:r>
              <a:rPr lang="en-US" dirty="0"/>
              <a:t>((1,2,3))</a:t>
            </a:r>
          </a:p>
          <a:p>
            <a:pPr marL="0" indent="0">
              <a:buNone/>
            </a:pPr>
            <a:r>
              <a:rPr lang="en-US" dirty="0"/>
              <a:t>Print(n)</a:t>
            </a:r>
          </a:p>
          <a:p>
            <a:pPr marL="0" indent="0">
              <a:buNone/>
            </a:pPr>
            <a:r>
              <a:rPr lang="en-US" dirty="0"/>
              <a:t>Print((type(n))</a:t>
            </a:r>
          </a:p>
          <a:p>
            <a:pPr marL="0" indent="0">
              <a:buNone/>
            </a:pPr>
            <a:endParaRPr lang="en-US" dirty="0"/>
          </a:p>
        </p:txBody>
      </p:sp>
    </p:spTree>
    <p:extLst>
      <p:ext uri="{BB962C8B-B14F-4D97-AF65-F5344CB8AC3E}">
        <p14:creationId xmlns:p14="http://schemas.microsoft.com/office/powerpoint/2010/main" val="2759424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D7A7-96F0-3F71-1060-D8236E69A675}"/>
              </a:ext>
            </a:extLst>
          </p:cNvPr>
          <p:cNvSpPr>
            <a:spLocks noGrp="1"/>
          </p:cNvSpPr>
          <p:nvPr>
            <p:ph type="title"/>
          </p:nvPr>
        </p:nvSpPr>
        <p:spPr/>
        <p:txBody>
          <a:bodyPr/>
          <a:lstStyle/>
          <a:p>
            <a:r>
              <a:rPr lang="en-US" dirty="0"/>
              <a:t>Setup Pandas</a:t>
            </a:r>
          </a:p>
        </p:txBody>
      </p:sp>
      <p:sp>
        <p:nvSpPr>
          <p:cNvPr id="3" name="Content Placeholder 2">
            <a:extLst>
              <a:ext uri="{FF2B5EF4-FFF2-40B4-BE49-F238E27FC236}">
                <a16:creationId xmlns:a16="http://schemas.microsoft.com/office/drawing/2014/main" id="{DD473DC0-E2FB-F55A-ABA4-9069F74804F9}"/>
              </a:ext>
            </a:extLst>
          </p:cNvPr>
          <p:cNvSpPr>
            <a:spLocks noGrp="1"/>
          </p:cNvSpPr>
          <p:nvPr>
            <p:ph idx="1"/>
          </p:nvPr>
        </p:nvSpPr>
        <p:spPr/>
        <p:txBody>
          <a:bodyPr/>
          <a:lstStyle/>
          <a:p>
            <a:pPr marL="0" indent="0">
              <a:buNone/>
            </a:pPr>
            <a:r>
              <a:rPr lang="en-US" sz="2800" dirty="0"/>
              <a:t>!pip install pandas </a:t>
            </a:r>
          </a:p>
          <a:p>
            <a:pPr marL="0" indent="0">
              <a:buNone/>
            </a:pPr>
            <a:endParaRPr lang="pt-BR" dirty="0"/>
          </a:p>
          <a:p>
            <a:pPr marL="0" indent="0">
              <a:buNone/>
            </a:pPr>
            <a:r>
              <a:rPr lang="pt-BR" dirty="0"/>
              <a:t>import pandas as pd</a:t>
            </a:r>
          </a:p>
          <a:p>
            <a:pPr marL="0" indent="0">
              <a:buNone/>
            </a:pPr>
            <a:endParaRPr lang="pt-BR" dirty="0"/>
          </a:p>
          <a:p>
            <a:pPr marL="0" indent="0">
              <a:buNone/>
            </a:pPr>
            <a:r>
              <a:rPr lang="pt-BR" dirty="0"/>
              <a:t>print(pd)</a:t>
            </a:r>
          </a:p>
          <a:p>
            <a:pPr marL="0" indent="0">
              <a:buNone/>
            </a:pPr>
            <a:r>
              <a:rPr lang="pt-BR" dirty="0"/>
              <a:t>Data = [1,2,3]</a:t>
            </a:r>
          </a:p>
          <a:p>
            <a:pPr marL="0" indent="0">
              <a:buNone/>
            </a:pPr>
            <a:r>
              <a:rPr lang="pt-BR" dirty="0"/>
              <a:t>pd.series (data=data)</a:t>
            </a:r>
          </a:p>
          <a:p>
            <a:pPr marL="0" indent="0">
              <a:buNone/>
            </a:pPr>
            <a:r>
              <a:rPr lang="pt-BR" dirty="0"/>
              <a:t>Print(pd)</a:t>
            </a:r>
          </a:p>
          <a:p>
            <a:pPr marL="0" indent="0">
              <a:buNone/>
            </a:pPr>
            <a:endParaRPr lang="en-US" dirty="0"/>
          </a:p>
        </p:txBody>
      </p:sp>
      <p:sp>
        <p:nvSpPr>
          <p:cNvPr id="4" name="TextBox 3">
            <a:extLst>
              <a:ext uri="{FF2B5EF4-FFF2-40B4-BE49-F238E27FC236}">
                <a16:creationId xmlns:a16="http://schemas.microsoft.com/office/drawing/2014/main" id="{B52C0C05-5EC0-5F01-0B86-0CC5A61334E3}"/>
              </a:ext>
            </a:extLst>
          </p:cNvPr>
          <p:cNvSpPr txBox="1"/>
          <p:nvPr/>
        </p:nvSpPr>
        <p:spPr>
          <a:xfrm>
            <a:off x="5852160" y="1852105"/>
            <a:ext cx="4462272" cy="4524315"/>
          </a:xfrm>
          <a:prstGeom prst="rect">
            <a:avLst/>
          </a:prstGeom>
          <a:noFill/>
        </p:spPr>
        <p:txBody>
          <a:bodyPr wrap="square" rtlCol="0">
            <a:spAutoFit/>
          </a:bodyPr>
          <a:lstStyle/>
          <a:p>
            <a:r>
              <a:rPr lang="en-US" dirty="0"/>
              <a:t># Python code demonstrate creating </a:t>
            </a:r>
          </a:p>
          <a:p>
            <a:r>
              <a:rPr lang="en-US" dirty="0"/>
              <a:t># </a:t>
            </a:r>
            <a:r>
              <a:rPr lang="en-US" dirty="0" err="1"/>
              <a:t>DataFrame</a:t>
            </a:r>
            <a:r>
              <a:rPr lang="en-US" dirty="0"/>
              <a:t> from </a:t>
            </a:r>
            <a:r>
              <a:rPr lang="en-US" dirty="0" err="1"/>
              <a:t>dict</a:t>
            </a:r>
            <a:r>
              <a:rPr lang="en-US" dirty="0"/>
              <a:t> </a:t>
            </a:r>
            <a:r>
              <a:rPr lang="en-US" dirty="0" err="1"/>
              <a:t>narray</a:t>
            </a:r>
            <a:r>
              <a:rPr lang="en-US" dirty="0"/>
              <a:t> / lists </a:t>
            </a:r>
          </a:p>
          <a:p>
            <a:r>
              <a:rPr lang="en-US" dirty="0"/>
              <a:t># By default addresses.</a:t>
            </a:r>
          </a:p>
          <a:p>
            <a:r>
              <a:rPr lang="en-US" dirty="0"/>
              <a:t> </a:t>
            </a:r>
          </a:p>
          <a:p>
            <a:r>
              <a:rPr lang="en-US" dirty="0"/>
              <a:t>import pandas as pd</a:t>
            </a:r>
          </a:p>
          <a:p>
            <a:r>
              <a:rPr lang="en-US" dirty="0"/>
              <a:t> </a:t>
            </a:r>
          </a:p>
          <a:p>
            <a:r>
              <a:rPr lang="en-US" dirty="0"/>
              <a:t># </a:t>
            </a:r>
            <a:r>
              <a:rPr lang="en-US" dirty="0" err="1"/>
              <a:t>initialise</a:t>
            </a:r>
            <a:r>
              <a:rPr lang="en-US" dirty="0"/>
              <a:t> data of lists.</a:t>
            </a:r>
          </a:p>
          <a:p>
            <a:r>
              <a:rPr lang="en-US" dirty="0"/>
              <a:t>data = {'Name':['Tom', 'nick', '</a:t>
            </a:r>
            <a:r>
              <a:rPr lang="en-US" dirty="0" err="1"/>
              <a:t>krish</a:t>
            </a:r>
            <a:r>
              <a:rPr lang="en-US" dirty="0"/>
              <a:t>', 'jack’],</a:t>
            </a:r>
          </a:p>
          <a:p>
            <a:r>
              <a:rPr lang="en-US" dirty="0"/>
              <a:t>                 'Age':[20, 21, 19, 18] }</a:t>
            </a:r>
          </a:p>
          <a:p>
            <a:r>
              <a:rPr lang="en-US" dirty="0"/>
              <a:t> </a:t>
            </a:r>
          </a:p>
          <a:p>
            <a:r>
              <a:rPr lang="en-US" dirty="0"/>
              <a:t># Create </a:t>
            </a:r>
            <a:r>
              <a:rPr lang="en-US" dirty="0" err="1"/>
              <a:t>DataFrame</a:t>
            </a:r>
            <a:endParaRPr lang="en-US" dirty="0"/>
          </a:p>
          <a:p>
            <a:r>
              <a:rPr lang="en-US" dirty="0" err="1"/>
              <a:t>df</a:t>
            </a:r>
            <a:r>
              <a:rPr lang="en-US" dirty="0"/>
              <a:t> = </a:t>
            </a:r>
            <a:r>
              <a:rPr lang="en-US" dirty="0" err="1"/>
              <a:t>pd.DataFrame</a:t>
            </a:r>
            <a:r>
              <a:rPr lang="en-US" dirty="0"/>
              <a:t>(data)</a:t>
            </a:r>
          </a:p>
          <a:p>
            <a:r>
              <a:rPr lang="en-US" dirty="0"/>
              <a:t> </a:t>
            </a:r>
          </a:p>
          <a:p>
            <a:r>
              <a:rPr lang="en-US" dirty="0"/>
              <a:t># Print the output.</a:t>
            </a:r>
          </a:p>
          <a:p>
            <a:r>
              <a:rPr lang="en-US" dirty="0"/>
              <a:t>print(</a:t>
            </a:r>
            <a:r>
              <a:rPr lang="en-US" dirty="0" err="1"/>
              <a:t>df</a:t>
            </a:r>
            <a:r>
              <a:rPr lang="en-US" dirty="0"/>
              <a:t>)</a:t>
            </a:r>
          </a:p>
          <a:p>
            <a:endParaRPr lang="en-US" dirty="0"/>
          </a:p>
        </p:txBody>
      </p:sp>
    </p:spTree>
    <p:extLst>
      <p:ext uri="{BB962C8B-B14F-4D97-AF65-F5344CB8AC3E}">
        <p14:creationId xmlns:p14="http://schemas.microsoft.com/office/powerpoint/2010/main" val="3440661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4C1A-C0AC-B57D-AA64-DFB5CD4D7C37}"/>
              </a:ext>
            </a:extLst>
          </p:cNvPr>
          <p:cNvSpPr>
            <a:spLocks noGrp="1"/>
          </p:cNvSpPr>
          <p:nvPr>
            <p:ph type="title"/>
          </p:nvPr>
        </p:nvSpPr>
        <p:spPr/>
        <p:txBody>
          <a:bodyPr/>
          <a:lstStyle/>
          <a:p>
            <a:r>
              <a:rPr lang="en-US" dirty="0"/>
              <a:t>Setup Matplotlib</a:t>
            </a:r>
          </a:p>
        </p:txBody>
      </p:sp>
      <p:sp>
        <p:nvSpPr>
          <p:cNvPr id="3" name="Content Placeholder 2">
            <a:extLst>
              <a:ext uri="{FF2B5EF4-FFF2-40B4-BE49-F238E27FC236}">
                <a16:creationId xmlns:a16="http://schemas.microsoft.com/office/drawing/2014/main" id="{258E26CD-B8BB-2E66-7F0C-4F30448FACCF}"/>
              </a:ext>
            </a:extLst>
          </p:cNvPr>
          <p:cNvSpPr>
            <a:spLocks noGrp="1"/>
          </p:cNvSpPr>
          <p:nvPr>
            <p:ph idx="1"/>
          </p:nvPr>
        </p:nvSpPr>
        <p:spPr/>
        <p:txBody>
          <a:bodyPr>
            <a:normAutofit fontScale="77500" lnSpcReduction="20000"/>
          </a:bodyPr>
          <a:lstStyle/>
          <a:p>
            <a:pPr marL="0" indent="0">
              <a:buNone/>
            </a:pPr>
            <a:r>
              <a:rPr lang="en-US" dirty="0"/>
              <a:t>! pip install matplotlib</a:t>
            </a:r>
          </a:p>
          <a:p>
            <a:pPr marL="0" indent="0">
              <a:buNone/>
            </a:pPr>
            <a:endParaRPr lang="en-US" dirty="0"/>
          </a:p>
          <a:p>
            <a:pPr marL="0" indent="0">
              <a:buNone/>
            </a:pPr>
            <a:r>
              <a:rPr lang="en-US" dirty="0"/>
              <a:t>import </a:t>
            </a:r>
            <a:r>
              <a:rPr lang="en-US" dirty="0" err="1"/>
              <a:t>matplotlib.pyplot</a:t>
            </a:r>
            <a:r>
              <a:rPr lang="en-US" dirty="0"/>
              <a:t> as </a:t>
            </a:r>
            <a:r>
              <a:rPr lang="en-US" dirty="0" err="1"/>
              <a:t>plt</a:t>
            </a:r>
            <a:r>
              <a:rPr lang="en-US" dirty="0"/>
              <a:t> </a:t>
            </a:r>
          </a:p>
          <a:p>
            <a:pPr marL="0" indent="0">
              <a:buNone/>
            </a:pPr>
            <a:r>
              <a:rPr lang="en-US" dirty="0"/>
              <a:t># data to display on plots </a:t>
            </a:r>
          </a:p>
          <a:p>
            <a:pPr marL="0" indent="0">
              <a:buNone/>
            </a:pPr>
            <a:r>
              <a:rPr lang="en-US" dirty="0"/>
              <a:t>x = [3, 1, 3] </a:t>
            </a:r>
          </a:p>
          <a:p>
            <a:pPr marL="0" indent="0">
              <a:buNone/>
            </a:pPr>
            <a:r>
              <a:rPr lang="en-US" dirty="0"/>
              <a:t>y = [3, 2, 1] </a:t>
            </a:r>
          </a:p>
          <a:p>
            <a:pPr marL="0" indent="0">
              <a:buNone/>
            </a:pPr>
            <a:endParaRPr lang="en-US" dirty="0"/>
          </a:p>
          <a:p>
            <a:pPr marL="0" indent="0">
              <a:buNone/>
            </a:pPr>
            <a:r>
              <a:rPr lang="en-US" dirty="0"/>
              <a:t># This will plot a simple line chart</a:t>
            </a:r>
          </a:p>
          <a:p>
            <a:pPr marL="0" indent="0">
              <a:buNone/>
            </a:pPr>
            <a:r>
              <a:rPr lang="en-US" dirty="0"/>
              <a:t># with elements of x as x axis and y</a:t>
            </a:r>
          </a:p>
          <a:p>
            <a:pPr marL="0" indent="0">
              <a:buNone/>
            </a:pPr>
            <a:r>
              <a:rPr lang="en-US" dirty="0"/>
              <a:t># as y axis</a:t>
            </a:r>
          </a:p>
          <a:p>
            <a:pPr marL="0" indent="0">
              <a:buNone/>
            </a:pPr>
            <a:r>
              <a:rPr lang="en-US" dirty="0" err="1"/>
              <a:t>plt.plot</a:t>
            </a:r>
            <a:r>
              <a:rPr lang="en-US" dirty="0"/>
              <a:t>(x, y)</a:t>
            </a:r>
          </a:p>
          <a:p>
            <a:pPr marL="0" indent="0">
              <a:buNone/>
            </a:pPr>
            <a:r>
              <a:rPr lang="en-US" dirty="0" err="1"/>
              <a:t>plt.title</a:t>
            </a:r>
            <a:r>
              <a:rPr lang="en-US" dirty="0"/>
              <a:t>("Line Chart")</a:t>
            </a:r>
          </a:p>
          <a:p>
            <a:endParaRPr lang="en-US" dirty="0"/>
          </a:p>
        </p:txBody>
      </p:sp>
    </p:spTree>
    <p:extLst>
      <p:ext uri="{BB962C8B-B14F-4D97-AF65-F5344CB8AC3E}">
        <p14:creationId xmlns:p14="http://schemas.microsoft.com/office/powerpoint/2010/main" val="57483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00271-A990-7818-A65C-544795D94DD5}"/>
              </a:ext>
            </a:extLst>
          </p:cNvPr>
          <p:cNvSpPr>
            <a:spLocks noGrp="1"/>
          </p:cNvSpPr>
          <p:nvPr>
            <p:ph type="title"/>
          </p:nvPr>
        </p:nvSpPr>
        <p:spPr/>
        <p:txBody>
          <a:bodyPr/>
          <a:lstStyle/>
          <a:p>
            <a:r>
              <a:rPr lang="en-US" dirty="0"/>
              <a:t>Download Notebook in Various formats</a:t>
            </a:r>
          </a:p>
        </p:txBody>
      </p:sp>
      <p:sp>
        <p:nvSpPr>
          <p:cNvPr id="3" name="Content Placeholder 2">
            <a:extLst>
              <a:ext uri="{FF2B5EF4-FFF2-40B4-BE49-F238E27FC236}">
                <a16:creationId xmlns:a16="http://schemas.microsoft.com/office/drawing/2014/main" id="{572DC01D-E1B7-4AF8-1157-B6BBB6F089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59951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05BC-852A-907B-7E5E-9B7EE3DEE3D5}"/>
              </a:ext>
            </a:extLst>
          </p:cNvPr>
          <p:cNvSpPr>
            <a:spLocks noGrp="1"/>
          </p:cNvSpPr>
          <p:nvPr>
            <p:ph type="title"/>
          </p:nvPr>
        </p:nvSpPr>
        <p:spPr/>
        <p:txBody>
          <a:bodyPr/>
          <a:lstStyle/>
          <a:p>
            <a:r>
              <a:rPr lang="en-US" dirty="0"/>
              <a:t>Import Notebook</a:t>
            </a:r>
          </a:p>
        </p:txBody>
      </p:sp>
      <p:sp>
        <p:nvSpPr>
          <p:cNvPr id="3" name="Content Placeholder 2">
            <a:extLst>
              <a:ext uri="{FF2B5EF4-FFF2-40B4-BE49-F238E27FC236}">
                <a16:creationId xmlns:a16="http://schemas.microsoft.com/office/drawing/2014/main" id="{4BF29173-C504-C9E0-5352-508F9152B9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29216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A82E-6712-9D84-395D-54FAF6882CF3}"/>
              </a:ext>
            </a:extLst>
          </p:cNvPr>
          <p:cNvSpPr>
            <a:spLocks noGrp="1"/>
          </p:cNvSpPr>
          <p:nvPr>
            <p:ph type="title"/>
          </p:nvPr>
        </p:nvSpPr>
        <p:spPr/>
        <p:txBody>
          <a:bodyPr/>
          <a:lstStyle/>
          <a:p>
            <a:r>
              <a:rPr lang="en-US" dirty="0"/>
              <a:t>Open already created Notebook</a:t>
            </a:r>
          </a:p>
        </p:txBody>
      </p:sp>
      <p:sp>
        <p:nvSpPr>
          <p:cNvPr id="3" name="Content Placeholder 2">
            <a:extLst>
              <a:ext uri="{FF2B5EF4-FFF2-40B4-BE49-F238E27FC236}">
                <a16:creationId xmlns:a16="http://schemas.microsoft.com/office/drawing/2014/main" id="{B615AE2C-22C8-3E26-072B-F3674B09E3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03173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8D84-DA44-175C-ADE7-BEFC2D250D40}"/>
              </a:ext>
            </a:extLst>
          </p:cNvPr>
          <p:cNvSpPr>
            <a:spLocks noGrp="1"/>
          </p:cNvSpPr>
          <p:nvPr>
            <p:ph type="title"/>
          </p:nvPr>
        </p:nvSpPr>
        <p:spPr/>
        <p:txBody>
          <a:bodyPr/>
          <a:lstStyle/>
          <a:p>
            <a:r>
              <a:rPr lang="en-US" dirty="0"/>
              <a:t>Keyboard Shortcuts</a:t>
            </a:r>
          </a:p>
        </p:txBody>
      </p:sp>
      <p:sp>
        <p:nvSpPr>
          <p:cNvPr id="3" name="Content Placeholder 2">
            <a:extLst>
              <a:ext uri="{FF2B5EF4-FFF2-40B4-BE49-F238E27FC236}">
                <a16:creationId xmlns:a16="http://schemas.microsoft.com/office/drawing/2014/main" id="{3804C978-12A6-E324-A000-9F3A89B2A5D8}"/>
              </a:ext>
            </a:extLst>
          </p:cNvPr>
          <p:cNvSpPr>
            <a:spLocks noGrp="1"/>
          </p:cNvSpPr>
          <p:nvPr>
            <p:ph idx="1"/>
          </p:nvPr>
        </p:nvSpPr>
        <p:spPr/>
        <p:txBody>
          <a:bodyPr/>
          <a:lstStyle/>
          <a:p>
            <a:r>
              <a:rPr lang="en-US" dirty="0"/>
              <a:t>Output: Shift +Enter</a:t>
            </a:r>
          </a:p>
          <a:p>
            <a:r>
              <a:rPr lang="en-US" dirty="0" err="1"/>
              <a:t>dir</a:t>
            </a:r>
            <a:r>
              <a:rPr lang="en-US" dirty="0"/>
              <a:t>()---all the available variables and functionalities </a:t>
            </a:r>
          </a:p>
          <a:p>
            <a:r>
              <a:rPr lang="en-US" dirty="0"/>
              <a:t>del(x)– delete variables</a:t>
            </a:r>
          </a:p>
          <a:p>
            <a:r>
              <a:rPr lang="en-US" dirty="0"/>
              <a:t>help(</a:t>
            </a:r>
            <a:r>
              <a:rPr lang="en-US" dirty="0" err="1"/>
              <a:t>len</a:t>
            </a:r>
            <a:r>
              <a:rPr lang="en-US" dirty="0"/>
              <a:t>)</a:t>
            </a:r>
          </a:p>
          <a:p>
            <a:r>
              <a:rPr lang="en-US" dirty="0" err="1"/>
              <a:t>len</a:t>
            </a:r>
            <a:r>
              <a:rPr lang="en-US" dirty="0"/>
              <a:t>?</a:t>
            </a:r>
          </a:p>
          <a:p>
            <a:endParaRPr lang="en-US" dirty="0"/>
          </a:p>
        </p:txBody>
      </p:sp>
    </p:spTree>
    <p:extLst>
      <p:ext uri="{BB962C8B-B14F-4D97-AF65-F5344CB8AC3E}">
        <p14:creationId xmlns:p14="http://schemas.microsoft.com/office/powerpoint/2010/main" val="3577418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05B50-6B30-6F5B-BCB6-2B6F0D6DF54F}"/>
              </a:ext>
            </a:extLst>
          </p:cNvPr>
          <p:cNvSpPr>
            <a:spLocks noGrp="1"/>
          </p:cNvSpPr>
          <p:nvPr>
            <p:ph type="title"/>
          </p:nvPr>
        </p:nvSpPr>
        <p:spPr/>
        <p:txBody>
          <a:bodyPr/>
          <a:lstStyle/>
          <a:p>
            <a:r>
              <a:rPr lang="en-US" dirty="0">
                <a:solidFill>
                  <a:srgbClr val="FF0000"/>
                </a:solidFill>
                <a:latin typeface="Dogma OT Bold"/>
              </a:rPr>
              <a:t>TRY </a:t>
            </a:r>
            <a:r>
              <a:rPr lang="en-US">
                <a:solidFill>
                  <a:srgbClr val="FF0000"/>
                </a:solidFill>
                <a:latin typeface="Dogma OT Bold"/>
              </a:rPr>
              <a:t>IT YOURSELF!! </a:t>
            </a:r>
            <a:br>
              <a:rPr lang="en-US" dirty="0">
                <a:solidFill>
                  <a:srgbClr val="000000"/>
                </a:solidFill>
                <a:latin typeface="Dogma OT Bold"/>
              </a:rPr>
            </a:br>
            <a:endParaRPr lang="en-US" dirty="0"/>
          </a:p>
        </p:txBody>
      </p:sp>
      <p:sp>
        <p:nvSpPr>
          <p:cNvPr id="3" name="Content Placeholder 2">
            <a:extLst>
              <a:ext uri="{FF2B5EF4-FFF2-40B4-BE49-F238E27FC236}">
                <a16:creationId xmlns:a16="http://schemas.microsoft.com/office/drawing/2014/main" id="{033FD5B8-A9B0-D933-2F16-F4F4A212A897}"/>
              </a:ext>
            </a:extLst>
          </p:cNvPr>
          <p:cNvSpPr>
            <a:spLocks noGrp="1"/>
          </p:cNvSpPr>
          <p:nvPr>
            <p:ph idx="1"/>
          </p:nvPr>
        </p:nvSpPr>
        <p:spPr/>
        <p:txBody>
          <a:bodyPr>
            <a:normAutofit/>
          </a:bodyPr>
          <a:lstStyle/>
          <a:p>
            <a:pPr marL="0" indent="0" algn="ctr">
              <a:buNone/>
            </a:pPr>
            <a:endParaRPr lang="en-US" sz="1800" b="1" i="0" u="none" strike="noStrike" baseline="0" dirty="0">
              <a:solidFill>
                <a:srgbClr val="000000"/>
              </a:solidFill>
              <a:latin typeface="Futura Std Medium"/>
            </a:endParaRPr>
          </a:p>
          <a:p>
            <a:pPr marL="0" indent="0" algn="ctr">
              <a:buNone/>
            </a:pPr>
            <a:r>
              <a:rPr lang="en-US" sz="1800" b="1" i="0" u="none" strike="noStrike" baseline="0" dirty="0">
                <a:solidFill>
                  <a:srgbClr val="000000"/>
                </a:solidFill>
                <a:latin typeface="Futura Std Medium"/>
              </a:rPr>
              <a:t>	1-1. python.org: </a:t>
            </a:r>
            <a:r>
              <a:rPr lang="en-US" sz="1800" b="0" i="0" u="none" strike="noStrike" baseline="0" dirty="0">
                <a:solidFill>
                  <a:srgbClr val="000000"/>
                </a:solidFill>
                <a:latin typeface="Futura Std Book"/>
              </a:rPr>
              <a:t>Explore the Python home page (</a:t>
            </a:r>
            <a:r>
              <a:rPr lang="en-US" sz="1800" b="0" i="1" u="none" strike="noStrike" baseline="0" dirty="0">
                <a:solidFill>
                  <a:srgbClr val="000000"/>
                </a:solidFill>
                <a:latin typeface="Futura Std Book"/>
              </a:rPr>
              <a:t>https://python.org</a:t>
            </a:r>
            <a:r>
              <a:rPr lang="en-US" sz="1800" b="0" i="0" u="none" strike="noStrike" baseline="0" dirty="0">
                <a:solidFill>
                  <a:srgbClr val="000000"/>
                </a:solidFill>
                <a:latin typeface="Futura Std Book"/>
              </a:rPr>
              <a:t>) to find topics that interest you. As you become familiar with Python, different parts of the site will be more useful to you. </a:t>
            </a:r>
          </a:p>
          <a:p>
            <a:pPr marL="0" marR="3600" indent="0">
              <a:buNone/>
            </a:pPr>
            <a:r>
              <a:rPr lang="en-US" sz="1800" b="1" i="0" u="none" strike="noStrike" baseline="0" dirty="0">
                <a:solidFill>
                  <a:srgbClr val="000000"/>
                </a:solidFill>
                <a:latin typeface="Futura Std Medium"/>
              </a:rPr>
              <a:t>	1-2. Hello World Typos: </a:t>
            </a:r>
            <a:r>
              <a:rPr lang="en-US" sz="1800" b="0" i="0" u="none" strike="noStrike" baseline="0" dirty="0">
                <a:solidFill>
                  <a:srgbClr val="000000"/>
                </a:solidFill>
                <a:latin typeface="Futura Std Book"/>
              </a:rPr>
              <a:t>Open the </a:t>
            </a:r>
            <a:r>
              <a:rPr lang="en-US" sz="1800" b="0" i="1" u="none" strike="noStrike" baseline="0" dirty="0">
                <a:solidFill>
                  <a:srgbClr val="000000"/>
                </a:solidFill>
                <a:latin typeface="Futura Std Book"/>
              </a:rPr>
              <a:t>hello_world.py </a:t>
            </a:r>
            <a:r>
              <a:rPr lang="en-US" sz="1800" b="0" i="0" u="none" strike="noStrike" baseline="0" dirty="0">
                <a:solidFill>
                  <a:srgbClr val="000000"/>
                </a:solidFill>
                <a:latin typeface="Futura Std Book"/>
              </a:rPr>
              <a:t>file you just created. Make a typo somewhere in the line and run the program again. Can you make a typo that generates an error? Can you make sense of the error message? Can you make a typo that doesn’t generate an error? Why do you think it didn’t make an error? </a:t>
            </a:r>
          </a:p>
          <a:p>
            <a:pPr marL="0" marR="3600" indent="0">
              <a:buNone/>
            </a:pPr>
            <a:r>
              <a:rPr lang="en-US" sz="1800" b="1" i="0" u="none" strike="noStrike" baseline="0" dirty="0">
                <a:solidFill>
                  <a:srgbClr val="000000"/>
                </a:solidFill>
                <a:latin typeface="Futura Std Medium"/>
              </a:rPr>
              <a:t>	1-3. Infinite Skills: </a:t>
            </a:r>
            <a:r>
              <a:rPr lang="en-US" sz="1800" b="0" i="0" u="none" strike="noStrike" baseline="0" dirty="0">
                <a:solidFill>
                  <a:srgbClr val="000000"/>
                </a:solidFill>
                <a:latin typeface="Futura Std Book"/>
              </a:rPr>
              <a:t>If you had infinite programming skills, what would you build? You’re about to learn how to program. If you have an end goal in mind, you’ll have an immediate use for your new skills; now is a great time to write brief descriptions of what you want to create. It’s a good habit to keep an “ideas” notebook that you can refer to whenever you want to start a new project. Take a few minutes now to describe three programs you want to create.</a:t>
            </a:r>
            <a:endParaRPr lang="en-US" dirty="0"/>
          </a:p>
        </p:txBody>
      </p:sp>
    </p:spTree>
    <p:extLst>
      <p:ext uri="{BB962C8B-B14F-4D97-AF65-F5344CB8AC3E}">
        <p14:creationId xmlns:p14="http://schemas.microsoft.com/office/powerpoint/2010/main" val="3593387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090A-C65A-A984-A275-236861D6D3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AC777E-412B-BE03-F9D0-D5A7E9ACB65E}"/>
              </a:ext>
            </a:extLst>
          </p:cNvPr>
          <p:cNvSpPr>
            <a:spLocks noGrp="1"/>
          </p:cNvSpPr>
          <p:nvPr>
            <p:ph idx="1"/>
          </p:nvPr>
        </p:nvSpPr>
        <p:spPr/>
        <p:txBody>
          <a:bodyPr>
            <a:normAutofit/>
          </a:bodyPr>
          <a:lstStyle/>
          <a:p>
            <a:r>
              <a:rPr lang="en-US" dirty="0"/>
              <a:t>print(‘Hello World!’)</a:t>
            </a:r>
            <a:br>
              <a:rPr lang="en-US" dirty="0"/>
            </a:br>
            <a:r>
              <a:rPr lang="en-US" dirty="0"/>
              <a:t>print(‘CSE Discipline, Khulna University’)</a:t>
            </a:r>
          </a:p>
          <a:p>
            <a:r>
              <a:rPr lang="en-US" dirty="0"/>
              <a:t>1+1</a:t>
            </a:r>
          </a:p>
          <a:p>
            <a:r>
              <a:rPr lang="en-US" dirty="0"/>
              <a:t>print(2*2)</a:t>
            </a:r>
          </a:p>
          <a:p>
            <a:endParaRPr lang="en-US" dirty="0"/>
          </a:p>
          <a:p>
            <a:endParaRPr lang="en-US" dirty="0"/>
          </a:p>
        </p:txBody>
      </p:sp>
    </p:spTree>
    <p:extLst>
      <p:ext uri="{BB962C8B-B14F-4D97-AF65-F5344CB8AC3E}">
        <p14:creationId xmlns:p14="http://schemas.microsoft.com/office/powerpoint/2010/main" val="387837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83209-228F-7553-BC0F-779CBCD2A191}"/>
              </a:ext>
            </a:extLst>
          </p:cNvPr>
          <p:cNvSpPr>
            <a:spLocks noGrp="1"/>
          </p:cNvSpPr>
          <p:nvPr>
            <p:ph type="title"/>
          </p:nvPr>
        </p:nvSpPr>
        <p:spPr>
          <a:xfrm>
            <a:off x="838200" y="365126"/>
            <a:ext cx="10515600" cy="770948"/>
          </a:xfrm>
        </p:spPr>
        <p:txBody>
          <a:bodyPr/>
          <a:lstStyle/>
          <a:p>
            <a:r>
              <a:rPr lang="en-US" dirty="0"/>
              <a:t>Contents</a:t>
            </a:r>
          </a:p>
        </p:txBody>
      </p:sp>
      <p:sp>
        <p:nvSpPr>
          <p:cNvPr id="3" name="TextBox 2">
            <a:extLst>
              <a:ext uri="{FF2B5EF4-FFF2-40B4-BE49-F238E27FC236}">
                <a16:creationId xmlns:a16="http://schemas.microsoft.com/office/drawing/2014/main" id="{1F55FBBF-3B09-0D16-10FD-8BC4F6C66F7B}"/>
              </a:ext>
            </a:extLst>
          </p:cNvPr>
          <p:cNvSpPr txBox="1"/>
          <p:nvPr/>
        </p:nvSpPr>
        <p:spPr>
          <a:xfrm>
            <a:off x="838200" y="1483546"/>
            <a:ext cx="4501896" cy="3046988"/>
          </a:xfrm>
          <a:prstGeom prst="rect">
            <a:avLst/>
          </a:prstGeom>
          <a:noFill/>
        </p:spPr>
        <p:txBody>
          <a:bodyPr wrap="square" rtlCol="0">
            <a:spAutoFit/>
          </a:bodyPr>
          <a:lstStyle/>
          <a:p>
            <a:pPr marL="342900" indent="-342900">
              <a:buAutoNum type="arabicPeriod"/>
            </a:pPr>
            <a:r>
              <a:rPr lang="en-US" sz="2400" dirty="0"/>
              <a:t>Jupyter Notebook</a:t>
            </a:r>
          </a:p>
          <a:p>
            <a:pPr marL="342900" indent="-342900">
              <a:buAutoNum type="arabicPeriod"/>
            </a:pPr>
            <a:r>
              <a:rPr lang="en-US" sz="2400" dirty="0"/>
              <a:t>Anaconda Installation</a:t>
            </a:r>
          </a:p>
          <a:p>
            <a:pPr marL="342900" indent="-342900">
              <a:buAutoNum type="arabicPeriod"/>
            </a:pPr>
            <a:r>
              <a:rPr lang="en-US" sz="2400" dirty="0"/>
              <a:t>Launching Jupyter Notebook</a:t>
            </a:r>
          </a:p>
          <a:p>
            <a:pPr marL="342900" indent="-342900">
              <a:buAutoNum type="arabicPeriod"/>
            </a:pPr>
            <a:r>
              <a:rPr lang="en-US" sz="2400" dirty="0"/>
              <a:t>Creating a new Notebook</a:t>
            </a:r>
          </a:p>
          <a:p>
            <a:pPr marL="342900" indent="-342900">
              <a:buAutoNum type="arabicPeriod"/>
            </a:pPr>
            <a:r>
              <a:rPr lang="en-US" sz="2400" dirty="0"/>
              <a:t>Working with cells</a:t>
            </a:r>
          </a:p>
          <a:p>
            <a:pPr marL="342900" indent="-342900">
              <a:buAutoNum type="arabicPeriod"/>
            </a:pPr>
            <a:r>
              <a:rPr lang="en-US" sz="2400" dirty="0"/>
              <a:t>Types of Cells</a:t>
            </a:r>
          </a:p>
          <a:p>
            <a:pPr marL="342900" indent="-342900">
              <a:buAutoNum type="arabicPeriod"/>
            </a:pPr>
            <a:r>
              <a:rPr lang="en-US" sz="2400" dirty="0"/>
              <a:t>Add Headings </a:t>
            </a:r>
          </a:p>
          <a:p>
            <a:pPr marL="342900" indent="-342900">
              <a:buAutoNum type="arabicPeriod"/>
            </a:pPr>
            <a:r>
              <a:rPr lang="en-US" sz="2400" dirty="0"/>
              <a:t>Show line numbers</a:t>
            </a:r>
          </a:p>
        </p:txBody>
      </p:sp>
      <p:sp>
        <p:nvSpPr>
          <p:cNvPr id="6" name="TextBox 5">
            <a:extLst>
              <a:ext uri="{FF2B5EF4-FFF2-40B4-BE49-F238E27FC236}">
                <a16:creationId xmlns:a16="http://schemas.microsoft.com/office/drawing/2014/main" id="{35BC1329-7DCA-6598-179D-B287C29F311C}"/>
              </a:ext>
            </a:extLst>
          </p:cNvPr>
          <p:cNvSpPr txBox="1"/>
          <p:nvPr/>
        </p:nvSpPr>
        <p:spPr>
          <a:xfrm>
            <a:off x="6342888" y="1483546"/>
            <a:ext cx="6129528" cy="3046988"/>
          </a:xfrm>
          <a:prstGeom prst="rect">
            <a:avLst/>
          </a:prstGeom>
          <a:noFill/>
        </p:spPr>
        <p:txBody>
          <a:bodyPr wrap="square" rtlCol="0">
            <a:spAutoFit/>
          </a:bodyPr>
          <a:lstStyle/>
          <a:p>
            <a:pPr marL="457200" indent="-457200">
              <a:buFont typeface="+mj-lt"/>
              <a:buAutoNum type="arabicPeriod" startAt="9"/>
            </a:pPr>
            <a:r>
              <a:rPr lang="en-US" sz="2400" dirty="0"/>
              <a:t>Setup </a:t>
            </a:r>
            <a:r>
              <a:rPr lang="en-US" sz="2400" dirty="0" err="1"/>
              <a:t>Numpy</a:t>
            </a:r>
            <a:endParaRPr lang="en-US" sz="2400" dirty="0"/>
          </a:p>
          <a:p>
            <a:pPr marL="457200" indent="-457200">
              <a:buFont typeface="+mj-lt"/>
              <a:buAutoNum type="arabicPeriod" startAt="9"/>
            </a:pPr>
            <a:r>
              <a:rPr lang="en-US" sz="2400" dirty="0"/>
              <a:t>Setup Pandas</a:t>
            </a:r>
          </a:p>
          <a:p>
            <a:pPr marL="457200" indent="-457200">
              <a:buFont typeface="+mj-lt"/>
              <a:buAutoNum type="arabicPeriod" startAt="9"/>
            </a:pPr>
            <a:r>
              <a:rPr lang="en-US" sz="2400" dirty="0"/>
              <a:t>Setup Matplotlib</a:t>
            </a:r>
          </a:p>
          <a:p>
            <a:pPr marL="457200" indent="-457200">
              <a:buFont typeface="+mj-lt"/>
              <a:buAutoNum type="arabicPeriod" startAt="9"/>
            </a:pPr>
            <a:r>
              <a:rPr lang="en-US" sz="2400" dirty="0"/>
              <a:t>Downloading Notebook in multiple formats</a:t>
            </a:r>
          </a:p>
          <a:p>
            <a:pPr marL="457200" indent="-457200">
              <a:buFont typeface="+mj-lt"/>
              <a:buAutoNum type="arabicPeriod" startAt="9"/>
            </a:pPr>
            <a:r>
              <a:rPr lang="en-US" sz="2400" dirty="0"/>
              <a:t>Importing Notebook</a:t>
            </a:r>
          </a:p>
          <a:p>
            <a:pPr marL="457200" indent="-457200">
              <a:buFont typeface="+mj-lt"/>
              <a:buAutoNum type="arabicPeriod" startAt="9"/>
            </a:pPr>
            <a:r>
              <a:rPr lang="en-US" sz="2400" dirty="0"/>
              <a:t>Open already created Notebook</a:t>
            </a:r>
          </a:p>
          <a:p>
            <a:pPr marL="457200" indent="-457200">
              <a:buFont typeface="+mj-lt"/>
              <a:buAutoNum type="arabicPeriod" startAt="9"/>
            </a:pPr>
            <a:r>
              <a:rPr lang="en-US" sz="2400" dirty="0"/>
              <a:t>Keyboard </a:t>
            </a:r>
            <a:r>
              <a:rPr lang="en-US" sz="2400" dirty="0" err="1"/>
              <a:t>shorcuts</a:t>
            </a:r>
            <a:endParaRPr lang="en-US" sz="2400" dirty="0"/>
          </a:p>
        </p:txBody>
      </p:sp>
    </p:spTree>
    <p:extLst>
      <p:ext uri="{BB962C8B-B14F-4D97-AF65-F5344CB8AC3E}">
        <p14:creationId xmlns:p14="http://schemas.microsoft.com/office/powerpoint/2010/main" val="3724736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5DC83-8585-12CC-A593-EAD7EA06E95D}"/>
              </a:ext>
            </a:extLst>
          </p:cNvPr>
          <p:cNvSpPr>
            <a:spLocks noGrp="1"/>
          </p:cNvSpPr>
          <p:nvPr>
            <p:ph type="title"/>
          </p:nvPr>
        </p:nvSpPr>
        <p:spPr/>
        <p:txBody>
          <a:bodyPr>
            <a:normAutofit/>
          </a:bodyPr>
          <a:lstStyle/>
          <a:p>
            <a:r>
              <a:rPr lang="en-US" dirty="0"/>
              <a:t>Jupyter Notebook </a:t>
            </a:r>
            <a:br>
              <a:rPr lang="en-US" dirty="0"/>
            </a:br>
            <a:r>
              <a:rPr lang="en-US" sz="1400" b="1" dirty="0">
                <a:solidFill>
                  <a:schemeClr val="tx2">
                    <a:lumMod val="75000"/>
                    <a:lumOff val="25000"/>
                  </a:schemeClr>
                </a:solidFill>
              </a:rPr>
              <a:t>https://jupyter.org/</a:t>
            </a:r>
            <a:br>
              <a:rPr lang="en-US" sz="1400" b="1" dirty="0">
                <a:solidFill>
                  <a:schemeClr val="tx2">
                    <a:lumMod val="75000"/>
                    <a:lumOff val="25000"/>
                  </a:schemeClr>
                </a:solidFill>
              </a:rPr>
            </a:br>
            <a:r>
              <a:rPr lang="en-US" sz="1400" b="1" dirty="0">
                <a:solidFill>
                  <a:schemeClr val="tx2">
                    <a:lumMod val="75000"/>
                    <a:lumOff val="25000"/>
                  </a:schemeClr>
                </a:solidFill>
              </a:rPr>
              <a:t>https://github.com/jupyter/jupyter/wiki#a-gallery-of-interesting-jupyter-notebooks </a:t>
            </a:r>
            <a:br>
              <a:rPr lang="en-US" sz="1400" b="1" dirty="0">
                <a:solidFill>
                  <a:schemeClr val="tx2">
                    <a:lumMod val="75000"/>
                    <a:lumOff val="25000"/>
                  </a:schemeClr>
                </a:solidFill>
              </a:rPr>
            </a:br>
            <a:r>
              <a:rPr lang="en-US" sz="1400" b="1" dirty="0">
                <a:solidFill>
                  <a:schemeClr val="tx2">
                    <a:lumMod val="75000"/>
                    <a:lumOff val="25000"/>
                  </a:schemeClr>
                </a:solidFill>
              </a:rPr>
              <a:t>https://colab.research.google.com/</a:t>
            </a:r>
          </a:p>
        </p:txBody>
      </p:sp>
      <p:pic>
        <p:nvPicPr>
          <p:cNvPr id="5" name="Content Placeholder 4" descr="A screenshot of a computer">
            <a:extLst>
              <a:ext uri="{FF2B5EF4-FFF2-40B4-BE49-F238E27FC236}">
                <a16:creationId xmlns:a16="http://schemas.microsoft.com/office/drawing/2014/main" id="{FE6933D1-C7C1-6BE8-1F36-80A26F38B6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31959"/>
            <a:ext cx="10515600" cy="4138669"/>
          </a:xfrm>
        </p:spPr>
      </p:pic>
    </p:spTree>
    <p:extLst>
      <p:ext uri="{BB962C8B-B14F-4D97-AF65-F5344CB8AC3E}">
        <p14:creationId xmlns:p14="http://schemas.microsoft.com/office/powerpoint/2010/main" val="2089051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3F4C-B3EA-A52A-D259-64DC017C17E0}"/>
              </a:ext>
            </a:extLst>
          </p:cNvPr>
          <p:cNvSpPr>
            <a:spLocks noGrp="1"/>
          </p:cNvSpPr>
          <p:nvPr>
            <p:ph type="title"/>
          </p:nvPr>
        </p:nvSpPr>
        <p:spPr/>
        <p:txBody>
          <a:bodyPr/>
          <a:lstStyle/>
          <a:p>
            <a:r>
              <a:rPr lang="en-US" dirty="0"/>
              <a:t>Installation of Anaconda</a:t>
            </a:r>
          </a:p>
        </p:txBody>
      </p:sp>
      <p:sp>
        <p:nvSpPr>
          <p:cNvPr id="3" name="Content Placeholder 2">
            <a:extLst>
              <a:ext uri="{FF2B5EF4-FFF2-40B4-BE49-F238E27FC236}">
                <a16:creationId xmlns:a16="http://schemas.microsoft.com/office/drawing/2014/main" id="{25681ADA-D94C-8780-9082-E32A26F2B773}"/>
              </a:ext>
            </a:extLst>
          </p:cNvPr>
          <p:cNvSpPr>
            <a:spLocks noGrp="1"/>
          </p:cNvSpPr>
          <p:nvPr>
            <p:ph idx="1"/>
          </p:nvPr>
        </p:nvSpPr>
        <p:spPr/>
        <p:txBody>
          <a:bodyPr/>
          <a:lstStyle/>
          <a:p>
            <a:pPr marL="0" indent="0">
              <a:buNone/>
            </a:pPr>
            <a:r>
              <a:rPr lang="en-US" dirty="0">
                <a:hlinkClick r:id="rId2"/>
              </a:rPr>
              <a:t>https://docs.anaconda.com/free/miniconda/</a:t>
            </a:r>
            <a:endParaRPr lang="en-US" dirty="0"/>
          </a:p>
          <a:p>
            <a:pPr marL="0" indent="0">
              <a:buNone/>
            </a:pPr>
            <a:endParaRPr lang="en-US" dirty="0"/>
          </a:p>
          <a:p>
            <a:pPr marL="0" indent="0" algn="ctr">
              <a:buNone/>
            </a:pPr>
            <a:r>
              <a:rPr lang="en-US" sz="3500" b="1" dirty="0">
                <a:solidFill>
                  <a:srgbClr val="FF0000"/>
                </a:solidFill>
              </a:rPr>
              <a:t>https://anaconda.org/</a:t>
            </a:r>
          </a:p>
        </p:txBody>
      </p:sp>
    </p:spTree>
    <p:extLst>
      <p:ext uri="{BB962C8B-B14F-4D97-AF65-F5344CB8AC3E}">
        <p14:creationId xmlns:p14="http://schemas.microsoft.com/office/powerpoint/2010/main" val="167488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CB25A-9984-7080-AE7B-75CE5FD60797}"/>
              </a:ext>
            </a:extLst>
          </p:cNvPr>
          <p:cNvSpPr>
            <a:spLocks noGrp="1"/>
          </p:cNvSpPr>
          <p:nvPr>
            <p:ph type="title"/>
          </p:nvPr>
        </p:nvSpPr>
        <p:spPr/>
        <p:txBody>
          <a:bodyPr/>
          <a:lstStyle/>
          <a:p>
            <a:r>
              <a:rPr lang="en-US" dirty="0"/>
              <a:t>Launch Jupyter Notebook</a:t>
            </a:r>
          </a:p>
        </p:txBody>
      </p:sp>
      <p:sp>
        <p:nvSpPr>
          <p:cNvPr id="3" name="Content Placeholder 2">
            <a:extLst>
              <a:ext uri="{FF2B5EF4-FFF2-40B4-BE49-F238E27FC236}">
                <a16:creationId xmlns:a16="http://schemas.microsoft.com/office/drawing/2014/main" id="{F745F344-4FC5-DE99-E3F9-65086545BA7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96286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0FF8-B302-0C64-C4B2-AB70B7E47DC5}"/>
              </a:ext>
            </a:extLst>
          </p:cNvPr>
          <p:cNvSpPr>
            <a:spLocks noGrp="1"/>
          </p:cNvSpPr>
          <p:nvPr>
            <p:ph type="title"/>
          </p:nvPr>
        </p:nvSpPr>
        <p:spPr/>
        <p:txBody>
          <a:bodyPr/>
          <a:lstStyle/>
          <a:p>
            <a:r>
              <a:rPr lang="en-US" dirty="0"/>
              <a:t>Create a new Notebook in Jupyter</a:t>
            </a:r>
          </a:p>
        </p:txBody>
      </p:sp>
      <p:sp>
        <p:nvSpPr>
          <p:cNvPr id="3" name="Content Placeholder 2">
            <a:extLst>
              <a:ext uri="{FF2B5EF4-FFF2-40B4-BE49-F238E27FC236}">
                <a16:creationId xmlns:a16="http://schemas.microsoft.com/office/drawing/2014/main" id="{9C2994AD-E942-E360-E55E-C75D5FFB1C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2952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EB08-FED5-F2A0-B50C-82458B438CA8}"/>
              </a:ext>
            </a:extLst>
          </p:cNvPr>
          <p:cNvSpPr>
            <a:spLocks noGrp="1"/>
          </p:cNvSpPr>
          <p:nvPr>
            <p:ph type="title"/>
          </p:nvPr>
        </p:nvSpPr>
        <p:spPr/>
        <p:txBody>
          <a:bodyPr/>
          <a:lstStyle/>
          <a:p>
            <a:r>
              <a:rPr lang="en-US" dirty="0"/>
              <a:t>Working with Cells</a:t>
            </a:r>
          </a:p>
        </p:txBody>
      </p:sp>
      <p:sp>
        <p:nvSpPr>
          <p:cNvPr id="3" name="Content Placeholder 2">
            <a:extLst>
              <a:ext uri="{FF2B5EF4-FFF2-40B4-BE49-F238E27FC236}">
                <a16:creationId xmlns:a16="http://schemas.microsoft.com/office/drawing/2014/main" id="{9052DC3F-B326-7B39-149B-62E08AC12C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86507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2DEA-2B13-A733-D4FC-C543E337F911}"/>
              </a:ext>
            </a:extLst>
          </p:cNvPr>
          <p:cNvSpPr>
            <a:spLocks noGrp="1"/>
          </p:cNvSpPr>
          <p:nvPr>
            <p:ph type="title"/>
          </p:nvPr>
        </p:nvSpPr>
        <p:spPr/>
        <p:txBody>
          <a:bodyPr/>
          <a:lstStyle/>
          <a:p>
            <a:r>
              <a:rPr lang="en-US" dirty="0"/>
              <a:t>Type of Cells</a:t>
            </a:r>
          </a:p>
        </p:txBody>
      </p:sp>
      <p:sp>
        <p:nvSpPr>
          <p:cNvPr id="3" name="Content Placeholder 2">
            <a:extLst>
              <a:ext uri="{FF2B5EF4-FFF2-40B4-BE49-F238E27FC236}">
                <a16:creationId xmlns:a16="http://schemas.microsoft.com/office/drawing/2014/main" id="{CCCD0FFB-71A3-1494-420F-E07ACB4188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74099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6EAB-8E77-A4AB-E48F-4EFDC7721790}"/>
              </a:ext>
            </a:extLst>
          </p:cNvPr>
          <p:cNvSpPr>
            <a:spLocks noGrp="1"/>
          </p:cNvSpPr>
          <p:nvPr>
            <p:ph type="title"/>
          </p:nvPr>
        </p:nvSpPr>
        <p:spPr/>
        <p:txBody>
          <a:bodyPr/>
          <a:lstStyle/>
          <a:p>
            <a:r>
              <a:rPr lang="en-US" dirty="0"/>
              <a:t>Add Headings in Cells</a:t>
            </a:r>
          </a:p>
        </p:txBody>
      </p:sp>
      <p:sp>
        <p:nvSpPr>
          <p:cNvPr id="3" name="Content Placeholder 2">
            <a:extLst>
              <a:ext uri="{FF2B5EF4-FFF2-40B4-BE49-F238E27FC236}">
                <a16:creationId xmlns:a16="http://schemas.microsoft.com/office/drawing/2014/main" id="{7CF0D4B7-2B83-E1EB-2068-280D5DC297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57354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482</TotalTime>
  <Words>632</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Display</vt:lpstr>
      <vt:lpstr>Arial</vt:lpstr>
      <vt:lpstr>Dogma OT Bold</vt:lpstr>
      <vt:lpstr>Futura Std Book</vt:lpstr>
      <vt:lpstr>Futura Std Medium</vt:lpstr>
      <vt:lpstr>Office Theme</vt:lpstr>
      <vt:lpstr>Python Programming and Basic Data Science</vt:lpstr>
      <vt:lpstr>Contents</vt:lpstr>
      <vt:lpstr>Jupyter Notebook  https://jupyter.org/ https://github.com/jupyter/jupyter/wiki#a-gallery-of-interesting-jupyter-notebooks  https://colab.research.google.com/</vt:lpstr>
      <vt:lpstr>Installation of Anaconda</vt:lpstr>
      <vt:lpstr>Launch Jupyter Notebook</vt:lpstr>
      <vt:lpstr>Create a new Notebook in Jupyter</vt:lpstr>
      <vt:lpstr>Working with Cells</vt:lpstr>
      <vt:lpstr>Type of Cells</vt:lpstr>
      <vt:lpstr>Add Headings in Cells</vt:lpstr>
      <vt:lpstr>Show line numbers</vt:lpstr>
      <vt:lpstr>Setup Numpy</vt:lpstr>
      <vt:lpstr>Setup Pandas</vt:lpstr>
      <vt:lpstr>Setup Matplotlib</vt:lpstr>
      <vt:lpstr>Download Notebook in Various formats</vt:lpstr>
      <vt:lpstr>Import Notebook</vt:lpstr>
      <vt:lpstr>Open already created Notebook</vt:lpstr>
      <vt:lpstr>Keyboard Shortcuts</vt:lpstr>
      <vt:lpstr>TRY IT YOURSELF!!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Atiqur Rahaman</dc:creator>
  <cp:lastModifiedBy>Atiqur Rahaman</cp:lastModifiedBy>
  <cp:revision>37</cp:revision>
  <dcterms:created xsi:type="dcterms:W3CDTF">2024-04-27T03:14:10Z</dcterms:created>
  <dcterms:modified xsi:type="dcterms:W3CDTF">2024-04-28T08:26:01Z</dcterms:modified>
</cp:coreProperties>
</file>