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Play"/>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Play-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Play-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2060"/>
              </a:buClr>
              <a:buSzPts val="6000"/>
              <a:buFont typeface="Play"/>
              <a:buNone/>
            </a:pPr>
            <a:r>
              <a:rPr lang="en-US">
                <a:solidFill>
                  <a:srgbClr val="002060"/>
                </a:solidFill>
              </a:rPr>
              <a:t>Python Programming and Basic Data Science</a:t>
            </a:r>
            <a:endParaRPr/>
          </a:p>
        </p:txBody>
      </p:sp>
      <p:sp>
        <p:nvSpPr>
          <p:cNvPr id="85" name="Google Shape;85;p13"/>
          <p:cNvSpPr txBox="1"/>
          <p:nvPr>
            <p:ph idx="1" type="subTitle"/>
          </p:nvPr>
        </p:nvSpPr>
        <p:spPr>
          <a:xfrm>
            <a:off x="1524000" y="3940366"/>
            <a:ext cx="9144000" cy="165576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400"/>
              <a:buNone/>
            </a:pPr>
            <a:r>
              <a:rPr lang="en-US"/>
              <a:t>Lecture-2: Setting up the Environment (cont.) </a:t>
            </a:r>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rPr lang="en-US"/>
              <a:t>Prof. Dr. G M Atiqur Rahaman</a:t>
            </a:r>
            <a:endParaRPr/>
          </a:p>
          <a:p>
            <a:pPr indent="0" lvl="0" marL="0" rtl="0" algn="ctr">
              <a:lnSpc>
                <a:spcPct val="90000"/>
              </a:lnSpc>
              <a:spcBef>
                <a:spcPts val="1000"/>
              </a:spcBef>
              <a:spcAft>
                <a:spcPts val="0"/>
              </a:spcAft>
              <a:buClr>
                <a:schemeClr val="dk1"/>
              </a:buClr>
              <a:buSzPts val="2400"/>
              <a:buNone/>
            </a:pPr>
            <a:r>
              <a:rPr lang="en-US"/>
              <a:t>Computer Science and Engineering Discipline </a:t>
            </a:r>
            <a:endParaRPr/>
          </a:p>
        </p:txBody>
      </p:sp>
      <p:sp>
        <p:nvSpPr>
          <p:cNvPr id="86" name="Google Shape;86;p13"/>
          <p:cNvSpPr txBox="1"/>
          <p:nvPr/>
        </p:nvSpPr>
        <p:spPr>
          <a:xfrm>
            <a:off x="4919472" y="0"/>
            <a:ext cx="214884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6000" u="none" cap="none" strike="noStrike">
                <a:solidFill>
                  <a:srgbClr val="43D658"/>
                </a:solidFill>
                <a:latin typeface="Play"/>
                <a:ea typeface="Play"/>
                <a:cs typeface="Play"/>
                <a:sym typeface="Play"/>
              </a:rPr>
              <a:t>EDGE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400"/>
              <a:buFont typeface="Arial"/>
              <a:buNone/>
            </a:pPr>
            <a:r>
              <a:rPr b="1" i="0" lang="en-US">
                <a:solidFill>
                  <a:srgbClr val="FF0000"/>
                </a:solidFill>
                <a:highlight>
                  <a:srgbClr val="FFFFFF"/>
                </a:highlight>
                <a:latin typeface="Arial"/>
                <a:ea typeface="Arial"/>
                <a:cs typeface="Arial"/>
                <a:sym typeface="Arial"/>
              </a:rPr>
              <a:t>Controlling Exceptions: %xmode</a:t>
            </a:r>
            <a:br>
              <a:rPr b="1" i="0" lang="en-US">
                <a:solidFill>
                  <a:srgbClr val="000000"/>
                </a:solidFill>
                <a:highlight>
                  <a:srgbClr val="FFFFFF"/>
                </a:highlight>
                <a:latin typeface="Arial"/>
                <a:ea typeface="Arial"/>
                <a:cs typeface="Arial"/>
                <a:sym typeface="Arial"/>
              </a:rPr>
            </a:br>
            <a:endParaRPr/>
          </a:p>
        </p:txBody>
      </p:sp>
      <p:sp>
        <p:nvSpPr>
          <p:cNvPr id="141" name="Google Shape;141;p22"/>
          <p:cNvSpPr txBox="1"/>
          <p:nvPr>
            <p:ph idx="1" type="body"/>
          </p:nvPr>
        </p:nvSpPr>
        <p:spPr>
          <a:xfrm>
            <a:off x="838200" y="1463040"/>
            <a:ext cx="10515600" cy="471392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Most of the time when a Python script fails, it will raise an Exception. When the interpreter hits one of these exceptions, information about the cause of the error can be found in the traceback, which can be accessed from within Python. </a:t>
            </a:r>
            <a:endParaRPr/>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rPr lang="en-US" sz="2400"/>
              <a:t>With the </a:t>
            </a:r>
            <a:r>
              <a:rPr lang="en-US" sz="2400">
                <a:solidFill>
                  <a:srgbClr val="0070C0"/>
                </a:solidFill>
              </a:rPr>
              <a:t>%xmode </a:t>
            </a:r>
            <a:r>
              <a:rPr lang="en-US" sz="2400"/>
              <a:t>magic function, IPython allows you to control the amount of information printed when the exception is raised. Consider the following code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400"/>
              <a:buFont typeface="Arial"/>
              <a:buNone/>
            </a:pPr>
            <a:r>
              <a:rPr b="1" i="0" lang="en-US">
                <a:solidFill>
                  <a:srgbClr val="FF0000"/>
                </a:solidFill>
                <a:highlight>
                  <a:srgbClr val="FFFFFF"/>
                </a:highlight>
                <a:latin typeface="Arial"/>
                <a:ea typeface="Arial"/>
                <a:cs typeface="Arial"/>
                <a:sym typeface="Arial"/>
              </a:rPr>
              <a:t>Controlling Exceptions: %xmode</a:t>
            </a:r>
            <a:br>
              <a:rPr b="1" i="0" lang="en-US">
                <a:solidFill>
                  <a:srgbClr val="000000"/>
                </a:solidFill>
                <a:highlight>
                  <a:srgbClr val="FFFFFF"/>
                </a:highlight>
                <a:latin typeface="Arial"/>
                <a:ea typeface="Arial"/>
                <a:cs typeface="Arial"/>
                <a:sym typeface="Arial"/>
              </a:rPr>
            </a:br>
            <a:endParaRPr/>
          </a:p>
        </p:txBody>
      </p:sp>
      <p:sp>
        <p:nvSpPr>
          <p:cNvPr id="147" name="Google Shape;147;p23"/>
          <p:cNvSpPr txBox="1"/>
          <p:nvPr>
            <p:ph idx="1" type="body"/>
          </p:nvPr>
        </p:nvSpPr>
        <p:spPr>
          <a:xfrm>
            <a:off x="838200" y="1463040"/>
            <a:ext cx="10515600" cy="471392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Consider the following code:</a:t>
            </a:r>
            <a:endParaRPr/>
          </a:p>
          <a:p>
            <a:pPr indent="0" lvl="0" marL="0" rtl="0" algn="l">
              <a:lnSpc>
                <a:spcPct val="90000"/>
              </a:lnSpc>
              <a:spcBef>
                <a:spcPts val="1000"/>
              </a:spcBef>
              <a:spcAft>
                <a:spcPts val="0"/>
              </a:spcAft>
              <a:buClr>
                <a:schemeClr val="dk1"/>
              </a:buClr>
              <a:buSzPts val="2400"/>
              <a:buNone/>
            </a:pPr>
            <a:r>
              <a:rPr lang="en-US" sz="2400"/>
              <a:t>def func1(a, b):</a:t>
            </a:r>
            <a:endParaRPr/>
          </a:p>
          <a:p>
            <a:pPr indent="0" lvl="0" marL="0" rtl="0" algn="l">
              <a:lnSpc>
                <a:spcPct val="90000"/>
              </a:lnSpc>
              <a:spcBef>
                <a:spcPts val="1000"/>
              </a:spcBef>
              <a:spcAft>
                <a:spcPts val="0"/>
              </a:spcAft>
              <a:buClr>
                <a:schemeClr val="dk1"/>
              </a:buClr>
              <a:buSzPts val="2400"/>
              <a:buNone/>
            </a:pPr>
            <a:r>
              <a:rPr lang="en-US" sz="2400"/>
              <a:t>    return a / b</a:t>
            </a:r>
            <a:endParaRPr/>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rPr lang="en-US" sz="2400"/>
              <a:t>def func2(x):</a:t>
            </a:r>
            <a:endParaRPr/>
          </a:p>
          <a:p>
            <a:pPr indent="0" lvl="0" marL="0" rtl="0" algn="l">
              <a:lnSpc>
                <a:spcPct val="90000"/>
              </a:lnSpc>
              <a:spcBef>
                <a:spcPts val="1000"/>
              </a:spcBef>
              <a:spcAft>
                <a:spcPts val="0"/>
              </a:spcAft>
              <a:buClr>
                <a:schemeClr val="dk1"/>
              </a:buClr>
              <a:buSzPts val="2400"/>
              <a:buNone/>
            </a:pPr>
            <a:r>
              <a:rPr lang="en-US" sz="2400"/>
              <a:t>    a = x</a:t>
            </a:r>
            <a:endParaRPr/>
          </a:p>
          <a:p>
            <a:pPr indent="0" lvl="0" marL="0" rtl="0" algn="l">
              <a:lnSpc>
                <a:spcPct val="90000"/>
              </a:lnSpc>
              <a:spcBef>
                <a:spcPts val="1000"/>
              </a:spcBef>
              <a:spcAft>
                <a:spcPts val="0"/>
              </a:spcAft>
              <a:buClr>
                <a:schemeClr val="dk1"/>
              </a:buClr>
              <a:buSzPts val="2400"/>
              <a:buNone/>
            </a:pPr>
            <a:r>
              <a:rPr lang="en-US" sz="2400"/>
              <a:t>    b = x - 1</a:t>
            </a:r>
            <a:endParaRPr/>
          </a:p>
          <a:p>
            <a:pPr indent="0" lvl="0" marL="0" rtl="0" algn="l">
              <a:lnSpc>
                <a:spcPct val="90000"/>
              </a:lnSpc>
              <a:spcBef>
                <a:spcPts val="1000"/>
              </a:spcBef>
              <a:spcAft>
                <a:spcPts val="0"/>
              </a:spcAft>
              <a:buClr>
                <a:schemeClr val="dk1"/>
              </a:buClr>
              <a:buSzPts val="2400"/>
              <a:buNone/>
            </a:pPr>
            <a:r>
              <a:rPr lang="en-US" sz="2400"/>
              <a:t>    return func1(a, b)</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400"/>
              <a:buFont typeface="Arial"/>
              <a:buNone/>
            </a:pPr>
            <a:r>
              <a:rPr b="1" i="0" lang="en-US">
                <a:solidFill>
                  <a:srgbClr val="FF0000"/>
                </a:solidFill>
                <a:highlight>
                  <a:srgbClr val="FFFFFF"/>
                </a:highlight>
                <a:latin typeface="Arial"/>
                <a:ea typeface="Arial"/>
                <a:cs typeface="Arial"/>
                <a:sym typeface="Arial"/>
              </a:rPr>
              <a:t>Controlling Exceptions: %xmode</a:t>
            </a:r>
            <a:br>
              <a:rPr b="1" i="0" lang="en-US">
                <a:solidFill>
                  <a:srgbClr val="000000"/>
                </a:solidFill>
                <a:highlight>
                  <a:srgbClr val="FFFFFF"/>
                </a:highlight>
                <a:latin typeface="Arial"/>
                <a:ea typeface="Arial"/>
                <a:cs typeface="Arial"/>
                <a:sym typeface="Arial"/>
              </a:rPr>
            </a:br>
            <a:endParaRPr/>
          </a:p>
        </p:txBody>
      </p:sp>
      <p:pic>
        <p:nvPicPr>
          <p:cNvPr id="153" name="Google Shape;153;p24"/>
          <p:cNvPicPr preferRelativeResize="0"/>
          <p:nvPr>
            <p:ph idx="1" type="body"/>
          </p:nvPr>
        </p:nvPicPr>
        <p:blipFill rotWithShape="1">
          <a:blip r:embed="rId3">
            <a:alphaModFix/>
          </a:blip>
          <a:srcRect b="0" l="0" r="0" t="0"/>
          <a:stretch/>
        </p:blipFill>
        <p:spPr>
          <a:xfrm>
            <a:off x="2380731" y="1495894"/>
            <a:ext cx="7430537" cy="4648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400"/>
              <a:buFont typeface="Arial"/>
              <a:buNone/>
            </a:pPr>
            <a:r>
              <a:rPr b="1" i="0" lang="en-US">
                <a:solidFill>
                  <a:srgbClr val="FF0000"/>
                </a:solidFill>
                <a:highlight>
                  <a:srgbClr val="FFFFFF"/>
                </a:highlight>
                <a:latin typeface="Arial"/>
                <a:ea typeface="Arial"/>
                <a:cs typeface="Arial"/>
                <a:sym typeface="Arial"/>
              </a:rPr>
              <a:t>Controlling Exceptions: %xmode</a:t>
            </a:r>
            <a:br>
              <a:rPr b="1" i="0" lang="en-US">
                <a:solidFill>
                  <a:srgbClr val="000000"/>
                </a:solidFill>
                <a:highlight>
                  <a:srgbClr val="FFFFFF"/>
                </a:highlight>
                <a:latin typeface="Arial"/>
                <a:ea typeface="Arial"/>
                <a:cs typeface="Arial"/>
                <a:sym typeface="Arial"/>
              </a:rPr>
            </a:br>
            <a:endParaRPr/>
          </a:p>
        </p:txBody>
      </p:sp>
      <p:sp>
        <p:nvSpPr>
          <p:cNvPr id="159" name="Google Shape;159;p25"/>
          <p:cNvSpPr txBox="1"/>
          <p:nvPr>
            <p:ph idx="1" type="body"/>
          </p:nvPr>
        </p:nvSpPr>
        <p:spPr>
          <a:xfrm>
            <a:off x="838200" y="1463040"/>
            <a:ext cx="10515600" cy="471392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Using the </a:t>
            </a:r>
            <a:r>
              <a:rPr lang="en-US" sz="2400">
                <a:solidFill>
                  <a:srgbClr val="0070C0"/>
                </a:solidFill>
              </a:rPr>
              <a:t>%xmode </a:t>
            </a:r>
            <a:r>
              <a:rPr lang="en-US" sz="2400"/>
              <a:t>magic function (short for Exception mode), we can change what information is printed.</a:t>
            </a:r>
            <a:endParaRPr/>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rgbClr val="0070C0"/>
              </a:buClr>
              <a:buSzPts val="2400"/>
              <a:buNone/>
            </a:pPr>
            <a:r>
              <a:rPr lang="en-US" sz="2400">
                <a:solidFill>
                  <a:srgbClr val="0070C0"/>
                </a:solidFill>
              </a:rPr>
              <a:t>%xmode </a:t>
            </a:r>
            <a:r>
              <a:rPr lang="en-US" sz="2400"/>
              <a:t>takes a single argument, the mode, and there are three possibilities: </a:t>
            </a:r>
            <a:r>
              <a:rPr lang="en-US" sz="2400">
                <a:solidFill>
                  <a:srgbClr val="0070C0"/>
                </a:solidFill>
              </a:rPr>
              <a:t>Plain, Context, and Verbose</a:t>
            </a:r>
            <a:r>
              <a:rPr lang="en-US" sz="2400"/>
              <a:t>. </a:t>
            </a:r>
            <a:endParaRPr/>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rPr lang="en-US" sz="2400"/>
              <a:t>The default is </a:t>
            </a:r>
            <a:r>
              <a:rPr lang="en-US" sz="2400">
                <a:solidFill>
                  <a:srgbClr val="0070C0"/>
                </a:solidFill>
              </a:rPr>
              <a:t>Context</a:t>
            </a:r>
            <a:r>
              <a:rPr lang="en-US" sz="2400"/>
              <a:t>, and gives output like that just shown before. </a:t>
            </a:r>
            <a:endParaRPr/>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rgbClr val="0070C0"/>
              </a:buClr>
              <a:buSzPts val="2400"/>
              <a:buNone/>
            </a:pPr>
            <a:r>
              <a:rPr lang="en-US" sz="2400">
                <a:solidFill>
                  <a:srgbClr val="0070C0"/>
                </a:solidFill>
              </a:rPr>
              <a:t>Plain</a:t>
            </a:r>
            <a:r>
              <a:rPr lang="en-US" sz="2400"/>
              <a:t> is more compact and gives less information: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400"/>
              <a:buFont typeface="Arial"/>
              <a:buNone/>
            </a:pPr>
            <a:r>
              <a:rPr b="1" i="0" lang="en-US">
                <a:solidFill>
                  <a:srgbClr val="FF0000"/>
                </a:solidFill>
                <a:highlight>
                  <a:srgbClr val="FFFFFF"/>
                </a:highlight>
                <a:latin typeface="Arial"/>
                <a:ea typeface="Arial"/>
                <a:cs typeface="Arial"/>
                <a:sym typeface="Arial"/>
              </a:rPr>
              <a:t>Controlling Exceptions: %xmode</a:t>
            </a:r>
            <a:br>
              <a:rPr b="1" i="0" lang="en-US">
                <a:solidFill>
                  <a:srgbClr val="000000"/>
                </a:solidFill>
                <a:highlight>
                  <a:srgbClr val="FFFFFF"/>
                </a:highlight>
                <a:latin typeface="Arial"/>
                <a:ea typeface="Arial"/>
                <a:cs typeface="Arial"/>
                <a:sym typeface="Arial"/>
              </a:rPr>
            </a:br>
            <a:endParaRPr/>
          </a:p>
        </p:txBody>
      </p:sp>
      <p:pic>
        <p:nvPicPr>
          <p:cNvPr descr="A screenshot of a computer program&#10;&#10;Description automatically generated" id="165" name="Google Shape;165;p26"/>
          <p:cNvPicPr preferRelativeResize="0"/>
          <p:nvPr>
            <p:ph idx="1" type="body"/>
          </p:nvPr>
        </p:nvPicPr>
        <p:blipFill rotWithShape="1">
          <a:blip r:embed="rId3">
            <a:alphaModFix/>
          </a:blip>
          <a:srcRect b="0" l="0" r="0" t="0"/>
          <a:stretch/>
        </p:blipFill>
        <p:spPr>
          <a:xfrm>
            <a:off x="1971099" y="1648316"/>
            <a:ext cx="8249801" cy="434400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400"/>
              <a:buFont typeface="Arial"/>
              <a:buNone/>
            </a:pPr>
            <a:r>
              <a:rPr b="1" i="0" lang="en-US">
                <a:solidFill>
                  <a:srgbClr val="FF0000"/>
                </a:solidFill>
                <a:highlight>
                  <a:srgbClr val="FFFFFF"/>
                </a:highlight>
                <a:latin typeface="Arial"/>
                <a:ea typeface="Arial"/>
                <a:cs typeface="Arial"/>
                <a:sym typeface="Arial"/>
              </a:rPr>
              <a:t>Controlling Exceptions: %xmode</a:t>
            </a:r>
            <a:br>
              <a:rPr b="1" i="0" lang="en-US">
                <a:solidFill>
                  <a:srgbClr val="000000"/>
                </a:solidFill>
                <a:highlight>
                  <a:srgbClr val="FFFFFF"/>
                </a:highlight>
                <a:latin typeface="Arial"/>
                <a:ea typeface="Arial"/>
                <a:cs typeface="Arial"/>
                <a:sym typeface="Arial"/>
              </a:rPr>
            </a:br>
            <a:endParaRPr/>
          </a:p>
        </p:txBody>
      </p:sp>
      <p:sp>
        <p:nvSpPr>
          <p:cNvPr id="171" name="Google Shape;171;p27"/>
          <p:cNvSpPr txBox="1"/>
          <p:nvPr>
            <p:ph idx="1" type="body"/>
          </p:nvPr>
        </p:nvSpPr>
        <p:spPr>
          <a:xfrm>
            <a:off x="838200" y="1280160"/>
            <a:ext cx="10515600" cy="489680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The </a:t>
            </a:r>
            <a:r>
              <a:rPr lang="en-US">
                <a:solidFill>
                  <a:srgbClr val="0070C0"/>
                </a:solidFill>
              </a:rPr>
              <a:t>Verbose</a:t>
            </a:r>
            <a:r>
              <a:rPr lang="en-US"/>
              <a:t> mode adds some extra information, including the arguments to any  functions that are called:</a:t>
            </a:r>
            <a:endParaRPr/>
          </a:p>
        </p:txBody>
      </p:sp>
      <p:pic>
        <p:nvPicPr>
          <p:cNvPr descr="A screenshot of a computer program" id="172" name="Google Shape;172;p27"/>
          <p:cNvPicPr preferRelativeResize="0"/>
          <p:nvPr/>
        </p:nvPicPr>
        <p:blipFill rotWithShape="1">
          <a:blip r:embed="rId3">
            <a:alphaModFix/>
          </a:blip>
          <a:srcRect b="0" l="0" r="0" t="0"/>
          <a:stretch/>
        </p:blipFill>
        <p:spPr>
          <a:xfrm>
            <a:off x="3273035" y="2105891"/>
            <a:ext cx="4771099" cy="47521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400"/>
              <a:buFont typeface="Arial"/>
              <a:buNone/>
            </a:pPr>
            <a:r>
              <a:rPr b="1" i="0" lang="en-US">
                <a:solidFill>
                  <a:srgbClr val="FF0000"/>
                </a:solidFill>
                <a:highlight>
                  <a:srgbClr val="FFFFFF"/>
                </a:highlight>
                <a:latin typeface="Arial"/>
                <a:ea typeface="Arial"/>
                <a:cs typeface="Arial"/>
                <a:sym typeface="Arial"/>
              </a:rPr>
              <a:t>Controlling Exceptions: %xmode</a:t>
            </a:r>
            <a:br>
              <a:rPr b="1" i="0" lang="en-US">
                <a:solidFill>
                  <a:srgbClr val="000000"/>
                </a:solidFill>
                <a:highlight>
                  <a:srgbClr val="FFFFFF"/>
                </a:highlight>
                <a:latin typeface="Arial"/>
                <a:ea typeface="Arial"/>
                <a:cs typeface="Arial"/>
                <a:sym typeface="Arial"/>
              </a:rPr>
            </a:br>
            <a:endParaRPr/>
          </a:p>
        </p:txBody>
      </p:sp>
      <p:sp>
        <p:nvSpPr>
          <p:cNvPr id="178" name="Google Shape;178;p28"/>
          <p:cNvSpPr txBox="1"/>
          <p:nvPr>
            <p:ph idx="1" type="body"/>
          </p:nvPr>
        </p:nvSpPr>
        <p:spPr>
          <a:xfrm>
            <a:off x="838200" y="1280160"/>
            <a:ext cx="10515600" cy="489680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This extra information can help narrow-in on why the exception is being raised. So why not use the </a:t>
            </a:r>
            <a:r>
              <a:rPr lang="en-US">
                <a:solidFill>
                  <a:srgbClr val="0070C0"/>
                </a:solidFill>
              </a:rPr>
              <a:t>Verbose</a:t>
            </a:r>
            <a:r>
              <a:rPr lang="en-US"/>
              <a:t> mode all the time?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As code gets complicated, this kind of traceback can get extremely long.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Depending on the context, sometimes the brevity of </a:t>
            </a:r>
            <a:r>
              <a:rPr lang="en-US">
                <a:solidFill>
                  <a:srgbClr val="0070C0"/>
                </a:solidFill>
              </a:rPr>
              <a:t>Default</a:t>
            </a:r>
            <a:r>
              <a:rPr lang="en-US"/>
              <a:t> mode is easier to work with.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0000"/>
              </a:buClr>
              <a:buSzPct val="100000"/>
              <a:buFont typeface="Arial"/>
              <a:buNone/>
            </a:pPr>
            <a:br>
              <a:rPr b="0" i="0" lang="en-US">
                <a:solidFill>
                  <a:srgbClr val="000000"/>
                </a:solidFill>
                <a:highlight>
                  <a:srgbClr val="FFFFFF"/>
                </a:highlight>
                <a:latin typeface="Arial"/>
                <a:ea typeface="Arial"/>
                <a:cs typeface="Arial"/>
                <a:sym typeface="Arial"/>
              </a:rPr>
            </a:br>
            <a:r>
              <a:rPr b="1" i="0" lang="en-US" sz="3900">
                <a:solidFill>
                  <a:srgbClr val="FF0000"/>
                </a:solidFill>
                <a:highlight>
                  <a:srgbClr val="FFFFFF"/>
                </a:highlight>
                <a:latin typeface="Arial"/>
                <a:ea typeface="Arial"/>
                <a:cs typeface="Arial"/>
                <a:sym typeface="Arial"/>
              </a:rPr>
              <a:t>Debugging: When Reading Tracebacks Is Not Enough</a:t>
            </a:r>
            <a:br>
              <a:rPr b="0" i="0" lang="en-US">
                <a:solidFill>
                  <a:srgbClr val="000000"/>
                </a:solidFill>
                <a:highlight>
                  <a:srgbClr val="FFFFFF"/>
                </a:highlight>
                <a:latin typeface="Arial"/>
                <a:ea typeface="Arial"/>
                <a:cs typeface="Arial"/>
                <a:sym typeface="Arial"/>
              </a:rPr>
            </a:br>
            <a:br>
              <a:rPr b="1" i="0" lang="en-US">
                <a:solidFill>
                  <a:srgbClr val="000000"/>
                </a:solidFill>
                <a:highlight>
                  <a:srgbClr val="FFFFFF"/>
                </a:highlight>
                <a:latin typeface="Arial"/>
                <a:ea typeface="Arial"/>
                <a:cs typeface="Arial"/>
                <a:sym typeface="Arial"/>
              </a:rPr>
            </a:br>
            <a:endParaRPr/>
          </a:p>
        </p:txBody>
      </p:sp>
      <p:sp>
        <p:nvSpPr>
          <p:cNvPr id="184" name="Google Shape;184;p29"/>
          <p:cNvSpPr txBox="1"/>
          <p:nvPr>
            <p:ph idx="1" type="body"/>
          </p:nvPr>
        </p:nvSpPr>
        <p:spPr>
          <a:xfrm>
            <a:off x="838200" y="1280160"/>
            <a:ext cx="10515600" cy="489680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There are many ways to launch and use the debuggers.</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In IPython, the most convenient interface to debugging is the </a:t>
            </a:r>
            <a:r>
              <a:rPr lang="en-US">
                <a:solidFill>
                  <a:srgbClr val="0070C0"/>
                </a:solidFill>
              </a:rPr>
              <a:t>%debug</a:t>
            </a:r>
            <a:r>
              <a:rPr lang="en-US"/>
              <a:t> magic command.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If you call it after hitting an exception, it will automatically open an interactive debugging prompt at the point of the exception.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The ipdb prompt lets you explore the current state of the stack, explore the available variables, and even run Python commands!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0000"/>
              </a:buClr>
              <a:buSzPct val="100000"/>
              <a:buFont typeface="Arial"/>
              <a:buNone/>
            </a:pPr>
            <a:br>
              <a:rPr b="0" i="0" lang="en-US">
                <a:solidFill>
                  <a:srgbClr val="000000"/>
                </a:solidFill>
                <a:highlight>
                  <a:srgbClr val="FFFFFF"/>
                </a:highlight>
                <a:latin typeface="Arial"/>
                <a:ea typeface="Arial"/>
                <a:cs typeface="Arial"/>
                <a:sym typeface="Arial"/>
              </a:rPr>
            </a:br>
            <a:r>
              <a:rPr b="1" i="0" lang="en-US" sz="3900">
                <a:solidFill>
                  <a:srgbClr val="FF0000"/>
                </a:solidFill>
                <a:highlight>
                  <a:srgbClr val="FFFFFF"/>
                </a:highlight>
                <a:latin typeface="Arial"/>
                <a:ea typeface="Arial"/>
                <a:cs typeface="Arial"/>
                <a:sym typeface="Arial"/>
              </a:rPr>
              <a:t>Debugging: When Reading Tracebacks Is Not Enough</a:t>
            </a:r>
            <a:br>
              <a:rPr b="0" i="0" lang="en-US">
                <a:solidFill>
                  <a:srgbClr val="000000"/>
                </a:solidFill>
                <a:highlight>
                  <a:srgbClr val="FFFFFF"/>
                </a:highlight>
                <a:latin typeface="Arial"/>
                <a:ea typeface="Arial"/>
                <a:cs typeface="Arial"/>
                <a:sym typeface="Arial"/>
              </a:rPr>
            </a:br>
            <a:br>
              <a:rPr b="1" i="0" lang="en-US">
                <a:solidFill>
                  <a:srgbClr val="000000"/>
                </a:solidFill>
                <a:highlight>
                  <a:srgbClr val="FFFFFF"/>
                </a:highlight>
                <a:latin typeface="Arial"/>
                <a:ea typeface="Arial"/>
                <a:cs typeface="Arial"/>
                <a:sym typeface="Arial"/>
              </a:rPr>
            </a:br>
            <a:endParaRPr/>
          </a:p>
        </p:txBody>
      </p:sp>
      <p:sp>
        <p:nvSpPr>
          <p:cNvPr id="190" name="Google Shape;190;p30"/>
          <p:cNvSpPr txBox="1"/>
          <p:nvPr>
            <p:ph idx="1" type="body"/>
          </p:nvPr>
        </p:nvSpPr>
        <p:spPr>
          <a:xfrm>
            <a:off x="838200" y="1280160"/>
            <a:ext cx="10515600" cy="489680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Let's look at the most recent exception, then do some basic tasks–print the values of a and b, and type quit to quit the debugging session:</a:t>
            </a:r>
            <a:endParaRPr/>
          </a:p>
          <a:p>
            <a:pPr indent="0" lvl="0" marL="0" rtl="0" algn="l">
              <a:lnSpc>
                <a:spcPct val="90000"/>
              </a:lnSpc>
              <a:spcBef>
                <a:spcPts val="1000"/>
              </a:spcBef>
              <a:spcAft>
                <a:spcPts val="0"/>
              </a:spcAft>
              <a:buClr>
                <a:srgbClr val="0070C0"/>
              </a:buClr>
              <a:buSzPts val="2800"/>
              <a:buNone/>
            </a:pPr>
            <a:r>
              <a:rPr lang="en-US">
                <a:solidFill>
                  <a:srgbClr val="0070C0"/>
                </a:solidFill>
              </a:rPr>
              <a:t>import pdb; pdb.set_trace()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Arial"/>
              <a:buNone/>
            </a:pPr>
            <a:r>
              <a:rPr lang="en-US">
                <a:solidFill>
                  <a:srgbClr val="FF0000"/>
                </a:solidFill>
                <a:latin typeface="Arial"/>
                <a:ea typeface="Arial"/>
                <a:cs typeface="Arial"/>
                <a:sym typeface="Arial"/>
              </a:rPr>
              <a:t>TRY IT YOURSELF!! </a:t>
            </a:r>
            <a:br>
              <a:rPr lang="en-US">
                <a:solidFill>
                  <a:srgbClr val="000000"/>
                </a:solidFill>
                <a:latin typeface="Arial"/>
                <a:ea typeface="Arial"/>
                <a:cs typeface="Arial"/>
                <a:sym typeface="Arial"/>
              </a:rPr>
            </a:br>
            <a:endParaRPr/>
          </a:p>
        </p:txBody>
      </p:sp>
      <p:sp>
        <p:nvSpPr>
          <p:cNvPr id="196" name="Google Shape;196;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838200" y="365126"/>
            <a:ext cx="10515600" cy="7709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Contents (Lec-1)</a:t>
            </a:r>
            <a:endParaRPr/>
          </a:p>
        </p:txBody>
      </p:sp>
      <p:sp>
        <p:nvSpPr>
          <p:cNvPr id="92" name="Google Shape;92;p14"/>
          <p:cNvSpPr txBox="1"/>
          <p:nvPr/>
        </p:nvSpPr>
        <p:spPr>
          <a:xfrm>
            <a:off x="838200" y="1483546"/>
            <a:ext cx="4501896" cy="46166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AutoNum type="arabicPeriod"/>
            </a:pPr>
            <a:r>
              <a:rPr lang="en-US" sz="2400">
                <a:solidFill>
                  <a:schemeClr val="dk1"/>
                </a:solidFill>
                <a:latin typeface="Arial"/>
                <a:ea typeface="Arial"/>
                <a:cs typeface="Arial"/>
                <a:sym typeface="Arial"/>
              </a:rPr>
              <a:t>Jupyter Notebook</a:t>
            </a:r>
            <a:endParaRPr/>
          </a:p>
        </p:txBody>
      </p:sp>
      <p:sp>
        <p:nvSpPr>
          <p:cNvPr id="93" name="Google Shape;93;p14"/>
          <p:cNvSpPr txBox="1"/>
          <p:nvPr/>
        </p:nvSpPr>
        <p:spPr>
          <a:xfrm>
            <a:off x="6342888" y="1483546"/>
            <a:ext cx="6129528" cy="830997"/>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Play"/>
              <a:buAutoNum type="arabicPeriod" startAt="9"/>
            </a:pPr>
            <a:r>
              <a:rPr lang="en-US" sz="2400">
                <a:solidFill>
                  <a:schemeClr val="dk1"/>
                </a:solidFill>
                <a:latin typeface="Arial"/>
                <a:ea typeface="Arial"/>
                <a:cs typeface="Arial"/>
                <a:sym typeface="Arial"/>
              </a:rPr>
              <a:t>Setup Numpy</a:t>
            </a:r>
            <a:endParaRPr sz="24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Play"/>
              <a:buAutoNum type="arabicPeriod" startAt="9"/>
            </a:pPr>
            <a:r>
              <a:rPr lang="en-US" sz="2400">
                <a:solidFill>
                  <a:schemeClr val="dk1"/>
                </a:solidFill>
                <a:latin typeface="Arial"/>
                <a:ea typeface="Arial"/>
                <a:cs typeface="Arial"/>
                <a:sym typeface="Arial"/>
              </a:rPr>
              <a:t>Setup Pandas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Arial"/>
              <a:buNone/>
            </a:pPr>
            <a:r>
              <a:rPr b="1" i="0" lang="en-US">
                <a:solidFill>
                  <a:srgbClr val="000000"/>
                </a:solidFill>
                <a:highlight>
                  <a:srgbClr val="FFFFFF"/>
                </a:highlight>
                <a:latin typeface="Arial"/>
                <a:ea typeface="Arial"/>
                <a:cs typeface="Arial"/>
                <a:sym typeface="Arial"/>
              </a:rPr>
              <a:t>IPython and Shell Commands</a:t>
            </a:r>
            <a:br>
              <a:rPr b="1" i="0" lang="en-US">
                <a:solidFill>
                  <a:srgbClr val="000000"/>
                </a:solidFill>
                <a:highlight>
                  <a:srgbClr val="FFFFFF"/>
                </a:highlight>
                <a:latin typeface="Arial"/>
                <a:ea typeface="Arial"/>
                <a:cs typeface="Arial"/>
                <a:sym typeface="Arial"/>
              </a:rPr>
            </a:br>
            <a:endParaRPr/>
          </a:p>
        </p:txBody>
      </p:sp>
      <p:sp>
        <p:nvSpPr>
          <p:cNvPr id="99" name="Google Shape;99;p15"/>
          <p:cNvSpPr txBox="1"/>
          <p:nvPr>
            <p:ph idx="1" type="body"/>
          </p:nvPr>
        </p:nvSpPr>
        <p:spPr>
          <a:xfrm>
            <a:off x="838200" y="1463040"/>
            <a:ext cx="10515600" cy="471392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b="0" i="0" lang="en-US">
                <a:highlight>
                  <a:srgbClr val="FFFFFF"/>
                </a:highlight>
                <a:latin typeface="Arial"/>
                <a:ea typeface="Arial"/>
                <a:cs typeface="Arial"/>
                <a:sym typeface="Arial"/>
              </a:rPr>
              <a:t>Any command that works at the command-line can be used in IPython by prefixing it with the % character. </a:t>
            </a:r>
            <a:endParaRPr/>
          </a:p>
          <a:p>
            <a:pPr indent="0" lvl="0" marL="0" rtl="0" algn="l">
              <a:lnSpc>
                <a:spcPct val="90000"/>
              </a:lnSpc>
              <a:spcBef>
                <a:spcPts val="1000"/>
              </a:spcBef>
              <a:spcAft>
                <a:spcPts val="0"/>
              </a:spcAft>
              <a:buClr>
                <a:schemeClr val="dk1"/>
              </a:buClr>
              <a:buSzPct val="100000"/>
              <a:buNone/>
            </a:pPr>
            <a:r>
              <a:t/>
            </a:r>
            <a:endParaRPr b="0" i="0">
              <a:solidFill>
                <a:srgbClr val="FF0000"/>
              </a:solidFill>
              <a:highlight>
                <a:srgbClr val="FFFFFF"/>
              </a:highlight>
              <a:latin typeface="Arial"/>
              <a:ea typeface="Arial"/>
              <a:cs typeface="Arial"/>
              <a:sym typeface="Arial"/>
            </a:endParaRPr>
          </a:p>
          <a:p>
            <a:pPr indent="-228600" lvl="0" marL="228600" rtl="0" algn="l">
              <a:lnSpc>
                <a:spcPct val="90000"/>
              </a:lnSpc>
              <a:spcBef>
                <a:spcPts val="1000"/>
              </a:spcBef>
              <a:spcAft>
                <a:spcPts val="0"/>
              </a:spcAft>
              <a:buClr>
                <a:srgbClr val="002060"/>
              </a:buClr>
              <a:buSzPct val="100000"/>
              <a:buChar char="•"/>
            </a:pPr>
            <a:r>
              <a:rPr lang="en-US">
                <a:solidFill>
                  <a:srgbClr val="002060"/>
                </a:solidFill>
                <a:highlight>
                  <a:srgbClr val="FFFFFF"/>
                </a:highlight>
                <a:latin typeface="Arial"/>
                <a:ea typeface="Arial"/>
                <a:cs typeface="Arial"/>
                <a:sym typeface="Arial"/>
              </a:rPr>
              <a:t>Get a</a:t>
            </a:r>
            <a:r>
              <a:rPr b="0" i="0" lang="en-US">
                <a:solidFill>
                  <a:srgbClr val="002060"/>
                </a:solidFill>
                <a:highlight>
                  <a:srgbClr val="FFFFFF"/>
                </a:highlight>
                <a:latin typeface="Arial"/>
                <a:ea typeface="Arial"/>
                <a:cs typeface="Arial"/>
                <a:sym typeface="Arial"/>
              </a:rPr>
              <a:t> list of the files in the required directory.</a:t>
            </a:r>
            <a:endParaRPr>
              <a:solidFill>
                <a:srgbClr val="002060"/>
              </a:solidFill>
            </a:endParaRPr>
          </a:p>
          <a:p>
            <a:pPr indent="0" lvl="0" marL="0" rtl="0" algn="l">
              <a:lnSpc>
                <a:spcPct val="90000"/>
              </a:lnSpc>
              <a:spcBef>
                <a:spcPts val="1000"/>
              </a:spcBef>
              <a:spcAft>
                <a:spcPts val="0"/>
              </a:spcAft>
              <a:buClr>
                <a:schemeClr val="dk1"/>
              </a:buClr>
              <a:buSzPct val="100000"/>
              <a:buNone/>
            </a:pPr>
            <a:r>
              <a:rPr lang="en-US" sz="2400"/>
              <a:t>In [ ]: %ls</a:t>
            </a:r>
            <a:endParaRPr/>
          </a:p>
          <a:p>
            <a:pPr indent="0" lvl="0" marL="0" rtl="0" algn="l">
              <a:lnSpc>
                <a:spcPct val="90000"/>
              </a:lnSpc>
              <a:spcBef>
                <a:spcPts val="1000"/>
              </a:spcBef>
              <a:spcAft>
                <a:spcPts val="0"/>
              </a:spcAft>
              <a:buClr>
                <a:schemeClr val="dk1"/>
              </a:buClr>
              <a:buSzPct val="100000"/>
              <a:buNone/>
            </a:pPr>
            <a:r>
              <a:rPr lang="en-US" sz="2400"/>
              <a:t>In [ ]: %ls {'C:\\Users\\csepc2022\sample1’}</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rgbClr val="002060"/>
              </a:buClr>
              <a:buSzPct val="100000"/>
              <a:buChar char="•"/>
            </a:pPr>
            <a:r>
              <a:rPr lang="en-US">
                <a:solidFill>
                  <a:srgbClr val="002060"/>
                </a:solidFill>
                <a:highlight>
                  <a:srgbClr val="FFFFFF"/>
                </a:highlight>
                <a:latin typeface="Arial"/>
                <a:ea typeface="Arial"/>
                <a:cs typeface="Arial"/>
                <a:sym typeface="Arial"/>
              </a:rPr>
              <a:t>Get the current working directory</a:t>
            </a:r>
            <a:endParaRPr/>
          </a:p>
          <a:p>
            <a:pPr indent="0" lvl="0" marL="0" rtl="0" algn="l">
              <a:lnSpc>
                <a:spcPct val="90000"/>
              </a:lnSpc>
              <a:spcBef>
                <a:spcPts val="1000"/>
              </a:spcBef>
              <a:spcAft>
                <a:spcPts val="0"/>
              </a:spcAft>
              <a:buClr>
                <a:schemeClr val="dk1"/>
              </a:buClr>
              <a:buSzPct val="100000"/>
              <a:buNone/>
            </a:pPr>
            <a:r>
              <a:rPr lang="en-US" sz="2400"/>
              <a:t>In []: %pwd</a:t>
            </a:r>
            <a:endParaRPr sz="2400"/>
          </a:p>
          <a:p>
            <a:pPr indent="0" lvl="0" marL="0" rtl="0" algn="l">
              <a:lnSpc>
                <a:spcPct val="90000"/>
              </a:lnSpc>
              <a:spcBef>
                <a:spcPts val="1000"/>
              </a:spcBef>
              <a:spcAft>
                <a:spcPts val="0"/>
              </a:spcAft>
              <a:buClr>
                <a:schemeClr val="dk1"/>
              </a:buClr>
              <a:buSzPct val="100000"/>
              <a:buNone/>
            </a:pPr>
            <a:r>
              <a:t/>
            </a:r>
            <a:endParaRPr sz="2400"/>
          </a:p>
          <a:p>
            <a:pPr indent="-228600" lvl="0" marL="228600" rtl="0" algn="l">
              <a:lnSpc>
                <a:spcPct val="90000"/>
              </a:lnSpc>
              <a:spcBef>
                <a:spcPts val="1000"/>
              </a:spcBef>
              <a:spcAft>
                <a:spcPts val="0"/>
              </a:spcAft>
              <a:buClr>
                <a:srgbClr val="002060"/>
              </a:buClr>
              <a:buSzPct val="100000"/>
              <a:buChar char="•"/>
            </a:pPr>
            <a:r>
              <a:rPr lang="en-US">
                <a:solidFill>
                  <a:srgbClr val="002060"/>
                </a:solidFill>
                <a:highlight>
                  <a:srgbClr val="FFFFFF"/>
                </a:highlight>
                <a:latin typeface="Arial"/>
                <a:ea typeface="Arial"/>
                <a:cs typeface="Arial"/>
                <a:sym typeface="Arial"/>
              </a:rPr>
              <a:t>Print texts in the shell</a:t>
            </a:r>
            <a:endParaRPr/>
          </a:p>
          <a:p>
            <a:pPr indent="0" lvl="0" marL="0" rtl="0" algn="l">
              <a:lnSpc>
                <a:spcPct val="90000"/>
              </a:lnSpc>
              <a:spcBef>
                <a:spcPts val="1000"/>
              </a:spcBef>
              <a:spcAft>
                <a:spcPts val="0"/>
              </a:spcAft>
              <a:buClr>
                <a:schemeClr val="dk1"/>
              </a:buClr>
              <a:buSzPct val="100000"/>
              <a:buNone/>
            </a:pPr>
            <a:r>
              <a:rPr lang="en-US" sz="2400"/>
              <a:t>In [3]: %echo "printing from the shell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Arial"/>
              <a:buNone/>
            </a:pPr>
            <a:r>
              <a:rPr b="1" i="0" lang="en-US">
                <a:solidFill>
                  <a:srgbClr val="000000"/>
                </a:solidFill>
                <a:highlight>
                  <a:srgbClr val="FFFFFF"/>
                </a:highlight>
                <a:latin typeface="Arial"/>
                <a:ea typeface="Arial"/>
                <a:cs typeface="Arial"/>
                <a:sym typeface="Arial"/>
              </a:rPr>
              <a:t>IPython and Shell Commands</a:t>
            </a:r>
            <a:br>
              <a:rPr b="1" i="0" lang="en-US">
                <a:solidFill>
                  <a:srgbClr val="000000"/>
                </a:solidFill>
                <a:highlight>
                  <a:srgbClr val="FFFFFF"/>
                </a:highlight>
                <a:latin typeface="Arial"/>
                <a:ea typeface="Arial"/>
                <a:cs typeface="Arial"/>
                <a:sym typeface="Arial"/>
              </a:rPr>
            </a:br>
            <a:endParaRPr/>
          </a:p>
        </p:txBody>
      </p:sp>
      <p:sp>
        <p:nvSpPr>
          <p:cNvPr id="105" name="Google Shape;105;p16"/>
          <p:cNvSpPr txBox="1"/>
          <p:nvPr>
            <p:ph idx="1" type="body"/>
          </p:nvPr>
        </p:nvSpPr>
        <p:spPr>
          <a:xfrm>
            <a:off x="838200" y="1463040"/>
            <a:ext cx="10515600" cy="471392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2400"/>
              <a:buNone/>
            </a:pPr>
            <a:r>
              <a:rPr b="0" i="0" lang="en-US" sz="2400">
                <a:solidFill>
                  <a:srgbClr val="000000"/>
                </a:solidFill>
                <a:highlight>
                  <a:srgbClr val="FFFFFF"/>
                </a:highlight>
                <a:latin typeface="Arial"/>
                <a:ea typeface="Arial"/>
                <a:cs typeface="Arial"/>
                <a:sym typeface="Arial"/>
              </a:rPr>
              <a:t>Shell commands can not only be called from IPython, but can also be made to interact with the IPython namespace. </a:t>
            </a:r>
            <a:endParaRPr/>
          </a:p>
          <a:p>
            <a:pPr indent="0" lvl="0" marL="0" rtl="0" algn="l">
              <a:lnSpc>
                <a:spcPct val="90000"/>
              </a:lnSpc>
              <a:spcBef>
                <a:spcPts val="1000"/>
              </a:spcBef>
              <a:spcAft>
                <a:spcPts val="0"/>
              </a:spcAft>
              <a:buClr>
                <a:schemeClr val="dk1"/>
              </a:buClr>
              <a:buSzPts val="2400"/>
              <a:buNone/>
            </a:pPr>
            <a:r>
              <a:t/>
            </a:r>
            <a:endParaRPr b="0" i="0" sz="2400">
              <a:solidFill>
                <a:srgbClr val="000000"/>
              </a:solidFill>
              <a:highlight>
                <a:srgbClr val="FFFFFF"/>
              </a:highlight>
              <a:latin typeface="Arial"/>
              <a:ea typeface="Arial"/>
              <a:cs typeface="Arial"/>
              <a:sym typeface="Arial"/>
            </a:endParaRPr>
          </a:p>
          <a:p>
            <a:pPr indent="-228600" lvl="0" marL="228600" rtl="0" algn="l">
              <a:lnSpc>
                <a:spcPct val="90000"/>
              </a:lnSpc>
              <a:spcBef>
                <a:spcPts val="1000"/>
              </a:spcBef>
              <a:spcAft>
                <a:spcPts val="0"/>
              </a:spcAft>
              <a:buClr>
                <a:srgbClr val="002060"/>
              </a:buClr>
              <a:buSzPts val="2400"/>
              <a:buChar char="•"/>
            </a:pPr>
            <a:r>
              <a:rPr b="0" i="0" lang="en-US" sz="2400">
                <a:solidFill>
                  <a:srgbClr val="002060"/>
                </a:solidFill>
                <a:highlight>
                  <a:srgbClr val="FFFFFF"/>
                </a:highlight>
                <a:latin typeface="Arial"/>
                <a:ea typeface="Arial"/>
                <a:cs typeface="Arial"/>
                <a:sym typeface="Arial"/>
              </a:rPr>
              <a:t>For example, save the output of any shell command to a Python list using the assignment operator:</a:t>
            </a:r>
            <a:endParaRPr/>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rPr lang="en-US" sz="2400"/>
              <a:t>In [4]: contents = !ls</a:t>
            </a:r>
            <a:endParaRPr/>
          </a:p>
          <a:p>
            <a:pPr indent="0" lvl="0" marL="0" rtl="0" algn="l">
              <a:lnSpc>
                <a:spcPct val="90000"/>
              </a:lnSpc>
              <a:spcBef>
                <a:spcPts val="1000"/>
              </a:spcBef>
              <a:spcAft>
                <a:spcPts val="0"/>
              </a:spcAft>
              <a:buClr>
                <a:schemeClr val="dk1"/>
              </a:buClr>
              <a:buSzPts val="2400"/>
              <a:buNone/>
            </a:pPr>
            <a:r>
              <a:rPr lang="en-US" sz="2400"/>
              <a:t>In [5]: print(contents)</a:t>
            </a:r>
            <a:endParaRPr/>
          </a:p>
          <a:p>
            <a:pPr indent="0" lvl="0" marL="0" rtl="0" algn="l">
              <a:lnSpc>
                <a:spcPct val="90000"/>
              </a:lnSpc>
              <a:spcBef>
                <a:spcPts val="1000"/>
              </a:spcBef>
              <a:spcAft>
                <a:spcPts val="0"/>
              </a:spcAft>
              <a:buClr>
                <a:schemeClr val="dk1"/>
              </a:buClr>
              <a:buSzPts val="2400"/>
              <a:buNone/>
            </a:pPr>
            <a:r>
              <a:rPr lang="en-US" sz="2400"/>
              <a:t>In [6]: directory = !pwd</a:t>
            </a:r>
            <a:endParaRPr sz="2400"/>
          </a:p>
          <a:p>
            <a:pPr indent="0" lvl="0" marL="0" rtl="0" algn="l">
              <a:lnSpc>
                <a:spcPct val="90000"/>
              </a:lnSpc>
              <a:spcBef>
                <a:spcPts val="1000"/>
              </a:spcBef>
              <a:spcAft>
                <a:spcPts val="0"/>
              </a:spcAft>
              <a:buClr>
                <a:schemeClr val="dk1"/>
              </a:buClr>
              <a:buSzPts val="2400"/>
              <a:buNone/>
            </a:pPr>
            <a:r>
              <a:rPr lang="en-US" sz="2400"/>
              <a:t>In [7]: print(directory)</a:t>
            </a:r>
            <a:endParaRPr/>
          </a:p>
          <a:p>
            <a:pPr indent="0" lvl="0" marL="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Arial"/>
              <a:buNone/>
            </a:pPr>
            <a:r>
              <a:rPr b="1" i="0" lang="en-US">
                <a:solidFill>
                  <a:srgbClr val="000000"/>
                </a:solidFill>
                <a:highlight>
                  <a:srgbClr val="FFFFFF"/>
                </a:highlight>
                <a:latin typeface="Arial"/>
                <a:ea typeface="Arial"/>
                <a:cs typeface="Arial"/>
                <a:sym typeface="Arial"/>
              </a:rPr>
              <a:t>IPython and Shell Commands</a:t>
            </a:r>
            <a:br>
              <a:rPr b="1" i="0" lang="en-US">
                <a:solidFill>
                  <a:srgbClr val="000000"/>
                </a:solidFill>
                <a:highlight>
                  <a:srgbClr val="FFFFFF"/>
                </a:highlight>
                <a:latin typeface="Arial"/>
                <a:ea typeface="Arial"/>
                <a:cs typeface="Arial"/>
                <a:sym typeface="Arial"/>
              </a:rPr>
            </a:br>
            <a:endParaRPr/>
          </a:p>
        </p:txBody>
      </p:sp>
      <p:sp>
        <p:nvSpPr>
          <p:cNvPr id="111" name="Google Shape;111;p17"/>
          <p:cNvSpPr txBox="1"/>
          <p:nvPr>
            <p:ph idx="1" type="body"/>
          </p:nvPr>
        </p:nvSpPr>
        <p:spPr>
          <a:xfrm>
            <a:off x="838200" y="1463040"/>
            <a:ext cx="10515600" cy="471392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2400"/>
              <a:buNone/>
            </a:pPr>
            <a:r>
              <a:rPr b="0" i="0" lang="en-US" sz="2400">
                <a:solidFill>
                  <a:srgbClr val="000000"/>
                </a:solidFill>
                <a:highlight>
                  <a:srgbClr val="FFFFFF"/>
                </a:highlight>
                <a:latin typeface="Arial"/>
                <a:ea typeface="Arial"/>
                <a:cs typeface="Arial"/>
                <a:sym typeface="Arial"/>
              </a:rPr>
              <a:t>Note that these results are not returned as lists, but as a special shell return type defined in IPython:</a:t>
            </a:r>
            <a:endParaRPr/>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rPr lang="en-US" sz="2400"/>
              <a:t>In [8]: type(directory)</a:t>
            </a:r>
            <a:endParaRPr/>
          </a:p>
          <a:p>
            <a:pPr indent="0" lvl="0" marL="0" rtl="0" algn="l">
              <a:lnSpc>
                <a:spcPct val="90000"/>
              </a:lnSpc>
              <a:spcBef>
                <a:spcPts val="1000"/>
              </a:spcBef>
              <a:spcAft>
                <a:spcPts val="0"/>
              </a:spcAft>
              <a:buClr>
                <a:schemeClr val="dk1"/>
              </a:buClr>
              <a:buSzPts val="2400"/>
              <a:buNone/>
            </a:pPr>
            <a:r>
              <a:rPr lang="en-US" sz="2400"/>
              <a:t>IPython.utils.text.Slist</a:t>
            </a:r>
            <a:endParaRPr sz="2400"/>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rPr lang="en-US" sz="2400"/>
              <a:t>This looks and acts a lot like a Python list, but has additional functionality, such as the </a:t>
            </a:r>
            <a:r>
              <a:rPr lang="en-US" sz="2400">
                <a:solidFill>
                  <a:srgbClr val="0070C0"/>
                </a:solidFill>
              </a:rPr>
              <a:t>grep</a:t>
            </a:r>
            <a:r>
              <a:rPr lang="en-US" sz="2400"/>
              <a:t> and </a:t>
            </a:r>
            <a:r>
              <a:rPr lang="en-US" sz="2400">
                <a:solidFill>
                  <a:srgbClr val="0070C0"/>
                </a:solidFill>
              </a:rPr>
              <a:t>fields </a:t>
            </a:r>
            <a:r>
              <a:rPr lang="en-US" sz="2400"/>
              <a:t>methods and the </a:t>
            </a:r>
            <a:r>
              <a:rPr lang="en-US" sz="2400">
                <a:solidFill>
                  <a:srgbClr val="0070C0"/>
                </a:solidFill>
              </a:rPr>
              <a:t>s, n, </a:t>
            </a:r>
            <a:r>
              <a:rPr lang="en-US" sz="2400"/>
              <a:t>and </a:t>
            </a:r>
            <a:r>
              <a:rPr lang="en-US" sz="2400">
                <a:solidFill>
                  <a:srgbClr val="0070C0"/>
                </a:solidFill>
              </a:rPr>
              <a:t>p</a:t>
            </a:r>
            <a:r>
              <a:rPr lang="en-US" sz="2400"/>
              <a:t> properties that allow you to search, filter, and display the results in convenient ways. </a:t>
            </a:r>
            <a:endParaRPr/>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rPr lang="en-US" sz="2400"/>
              <a:t>For more information on these, you can use IPython's built-in help features.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Arial"/>
              <a:buNone/>
            </a:pPr>
            <a:r>
              <a:rPr b="1" i="0" lang="en-US">
                <a:solidFill>
                  <a:srgbClr val="000000"/>
                </a:solidFill>
                <a:highlight>
                  <a:srgbClr val="FFFFFF"/>
                </a:highlight>
                <a:latin typeface="Arial"/>
                <a:ea typeface="Arial"/>
                <a:cs typeface="Arial"/>
                <a:sym typeface="Arial"/>
              </a:rPr>
              <a:t>IPython and Shell Commands</a:t>
            </a:r>
            <a:br>
              <a:rPr b="1" i="0" lang="en-US">
                <a:solidFill>
                  <a:srgbClr val="000000"/>
                </a:solidFill>
                <a:highlight>
                  <a:srgbClr val="FFFFFF"/>
                </a:highlight>
                <a:latin typeface="Arial"/>
                <a:ea typeface="Arial"/>
                <a:cs typeface="Arial"/>
                <a:sym typeface="Arial"/>
              </a:rPr>
            </a:br>
            <a:endParaRPr/>
          </a:p>
        </p:txBody>
      </p:sp>
      <p:sp>
        <p:nvSpPr>
          <p:cNvPr id="117" name="Google Shape;117;p18"/>
          <p:cNvSpPr txBox="1"/>
          <p:nvPr>
            <p:ph idx="1" type="body"/>
          </p:nvPr>
        </p:nvSpPr>
        <p:spPr>
          <a:xfrm>
            <a:off x="838200" y="1463040"/>
            <a:ext cx="10515600" cy="471392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Communication in the other direction–passing Python variables into the shell–is possible using the </a:t>
            </a:r>
            <a:r>
              <a:rPr lang="en-US" sz="2400">
                <a:solidFill>
                  <a:srgbClr val="0070C0"/>
                </a:solidFill>
              </a:rPr>
              <a:t>{varname} </a:t>
            </a:r>
            <a:r>
              <a:rPr lang="en-US" sz="2400"/>
              <a:t>syntax:</a:t>
            </a:r>
            <a:endParaRPr/>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rPr lang="en-US" sz="2400"/>
              <a:t>In [9]: message = "hello from Python"</a:t>
            </a:r>
            <a:endParaRPr/>
          </a:p>
          <a:p>
            <a:pPr indent="0" lvl="0" marL="0" rtl="0" algn="l">
              <a:lnSpc>
                <a:spcPct val="90000"/>
              </a:lnSpc>
              <a:spcBef>
                <a:spcPts val="1000"/>
              </a:spcBef>
              <a:spcAft>
                <a:spcPts val="0"/>
              </a:spcAft>
              <a:buClr>
                <a:schemeClr val="dk1"/>
              </a:buClr>
              <a:buSzPts val="2400"/>
              <a:buNone/>
            </a:pPr>
            <a:r>
              <a:rPr lang="en-US" sz="2400"/>
              <a:t>In [10]: !echo {message}</a:t>
            </a:r>
            <a:endParaRPr/>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rPr i="1" lang="en-US" sz="2400"/>
              <a:t>The curly braces contain the variable name, which is replaced by the variable's contents in the shell command.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0000"/>
              </a:buClr>
              <a:buSzPct val="100000"/>
              <a:buFont typeface="Arial"/>
              <a:buNone/>
            </a:pPr>
            <a:br>
              <a:rPr b="1" lang="en-US" sz="4900">
                <a:solidFill>
                  <a:srgbClr val="000000"/>
                </a:solidFill>
                <a:highlight>
                  <a:srgbClr val="FFFFFF"/>
                </a:highlight>
                <a:latin typeface="Arial"/>
                <a:ea typeface="Arial"/>
                <a:cs typeface="Arial"/>
                <a:sym typeface="Arial"/>
              </a:rPr>
            </a:br>
            <a:r>
              <a:rPr b="1" lang="en-US" sz="4900">
                <a:solidFill>
                  <a:srgbClr val="000000"/>
                </a:solidFill>
                <a:highlight>
                  <a:srgbClr val="FFFFFF"/>
                </a:highlight>
                <a:latin typeface="Arial"/>
                <a:ea typeface="Arial"/>
                <a:cs typeface="Arial"/>
                <a:sym typeface="Arial"/>
              </a:rPr>
              <a:t>Shell-Related Magic Commands</a:t>
            </a:r>
            <a:br>
              <a:rPr b="0" i="0" lang="en-US">
                <a:solidFill>
                  <a:srgbClr val="000000"/>
                </a:solidFill>
                <a:highlight>
                  <a:srgbClr val="FFFFFF"/>
                </a:highlight>
                <a:latin typeface="Arial"/>
                <a:ea typeface="Arial"/>
                <a:cs typeface="Arial"/>
                <a:sym typeface="Arial"/>
              </a:rPr>
            </a:br>
            <a:br>
              <a:rPr b="1" i="0" lang="en-US">
                <a:solidFill>
                  <a:srgbClr val="000000"/>
                </a:solidFill>
                <a:highlight>
                  <a:srgbClr val="FFFFFF"/>
                </a:highlight>
                <a:latin typeface="Arial"/>
                <a:ea typeface="Arial"/>
                <a:cs typeface="Arial"/>
                <a:sym typeface="Arial"/>
              </a:rPr>
            </a:br>
            <a:endParaRPr/>
          </a:p>
        </p:txBody>
      </p:sp>
      <p:sp>
        <p:nvSpPr>
          <p:cNvPr id="123" name="Google Shape;123;p19"/>
          <p:cNvSpPr txBox="1"/>
          <p:nvPr>
            <p:ph idx="1" type="body"/>
          </p:nvPr>
        </p:nvSpPr>
        <p:spPr>
          <a:xfrm>
            <a:off x="838200" y="1463040"/>
            <a:ext cx="10515600" cy="471392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0C0"/>
              </a:buClr>
              <a:buSzPts val="2400"/>
              <a:buNone/>
            </a:pPr>
            <a:r>
              <a:rPr lang="en-US" sz="2400">
                <a:solidFill>
                  <a:srgbClr val="0070C0"/>
                </a:solidFill>
              </a:rPr>
              <a:t>Change the working directory</a:t>
            </a:r>
            <a:endParaRPr/>
          </a:p>
          <a:p>
            <a:pPr indent="0" lvl="0" marL="0" rtl="0" algn="l">
              <a:lnSpc>
                <a:spcPct val="90000"/>
              </a:lnSpc>
              <a:spcBef>
                <a:spcPts val="1000"/>
              </a:spcBef>
              <a:spcAft>
                <a:spcPts val="0"/>
              </a:spcAft>
              <a:buClr>
                <a:schemeClr val="dk1"/>
              </a:buClr>
              <a:buSzPts val="2400"/>
              <a:buNone/>
            </a:pPr>
            <a:r>
              <a:rPr lang="en-US" sz="2400"/>
              <a:t>In[ ]: %cd C:\Users</a:t>
            </a:r>
            <a:endParaRPr/>
          </a:p>
          <a:p>
            <a:pPr indent="0" lvl="0" marL="0" rtl="0" algn="l">
              <a:lnSpc>
                <a:spcPct val="90000"/>
              </a:lnSpc>
              <a:spcBef>
                <a:spcPts val="1000"/>
              </a:spcBef>
              <a:spcAft>
                <a:spcPts val="0"/>
              </a:spcAft>
              <a:buClr>
                <a:schemeClr val="dk1"/>
              </a:buClr>
              <a:buSzPts val="2400"/>
              <a:buNone/>
            </a:pPr>
            <a:r>
              <a:rPr lang="en-US" sz="2400"/>
              <a:t>In[ ]: cd C:\Users</a:t>
            </a:r>
            <a:endParaRPr/>
          </a:p>
          <a:p>
            <a:pPr indent="0" lvl="0" marL="0" rtl="0" algn="l">
              <a:lnSpc>
                <a:spcPct val="90000"/>
              </a:lnSpc>
              <a:spcBef>
                <a:spcPts val="1000"/>
              </a:spcBef>
              <a:spcAft>
                <a:spcPts val="0"/>
              </a:spcAft>
              <a:buClr>
                <a:schemeClr val="dk1"/>
              </a:buClr>
              <a:buSzPts val="2400"/>
              <a:buNone/>
            </a:pPr>
            <a:r>
              <a:t/>
            </a:r>
            <a:endParaRPr i="1" sz="2400"/>
          </a:p>
          <a:p>
            <a:pPr indent="0" lvl="0" marL="0" rtl="0" algn="l">
              <a:lnSpc>
                <a:spcPct val="90000"/>
              </a:lnSpc>
              <a:spcBef>
                <a:spcPts val="1000"/>
              </a:spcBef>
              <a:spcAft>
                <a:spcPts val="0"/>
              </a:spcAft>
              <a:buClr>
                <a:schemeClr val="dk1"/>
              </a:buClr>
              <a:buSzPts val="2400"/>
              <a:buNone/>
            </a:pPr>
            <a:r>
              <a:rPr lang="en-US" sz="2400"/>
              <a:t>Besides </a:t>
            </a:r>
            <a:r>
              <a:rPr i="1" lang="en-US" sz="2400"/>
              <a:t>%cd</a:t>
            </a:r>
            <a:r>
              <a:rPr lang="en-US" sz="2400"/>
              <a:t>, other available shell-like magic functions are </a:t>
            </a:r>
            <a:r>
              <a:rPr i="1" lang="en-US" sz="2400"/>
              <a:t>%cat</a:t>
            </a:r>
            <a:r>
              <a:rPr lang="en-US" sz="2400"/>
              <a:t>, </a:t>
            </a:r>
            <a:r>
              <a:rPr i="1" lang="en-US" sz="2400"/>
              <a:t>%cp</a:t>
            </a:r>
            <a:r>
              <a:rPr lang="en-US" sz="2400"/>
              <a:t>, </a:t>
            </a:r>
            <a:r>
              <a:rPr i="1" lang="en-US" sz="2400"/>
              <a:t>%env</a:t>
            </a:r>
            <a:r>
              <a:rPr lang="en-US" sz="2400"/>
              <a:t>, </a:t>
            </a:r>
            <a:r>
              <a:rPr i="1" lang="en-US" sz="2400"/>
              <a:t>%ls</a:t>
            </a:r>
            <a:r>
              <a:rPr lang="en-US" sz="2400"/>
              <a:t>, </a:t>
            </a:r>
            <a:r>
              <a:rPr i="1" lang="en-US" sz="2400"/>
              <a:t>%man</a:t>
            </a:r>
            <a:r>
              <a:rPr lang="en-US" sz="2400"/>
              <a:t>, </a:t>
            </a:r>
            <a:r>
              <a:rPr i="1" lang="en-US" sz="2400"/>
              <a:t>%mkdir</a:t>
            </a:r>
            <a:r>
              <a:rPr lang="en-US" sz="2400"/>
              <a:t>, </a:t>
            </a:r>
            <a:r>
              <a:rPr i="1" lang="en-US" sz="2400"/>
              <a:t>%more</a:t>
            </a:r>
            <a:r>
              <a:rPr lang="en-US" sz="2400"/>
              <a:t>, </a:t>
            </a:r>
            <a:r>
              <a:rPr i="1" lang="en-US" sz="2400"/>
              <a:t>%mv</a:t>
            </a:r>
            <a:r>
              <a:rPr lang="en-US" sz="2400"/>
              <a:t>, </a:t>
            </a:r>
            <a:r>
              <a:rPr i="1" lang="en-US" sz="2400"/>
              <a:t>%pwd</a:t>
            </a:r>
            <a:r>
              <a:rPr lang="en-US" sz="2400"/>
              <a:t>, </a:t>
            </a:r>
            <a:r>
              <a:rPr i="1" lang="en-US" sz="2400"/>
              <a:t>%rm</a:t>
            </a:r>
            <a:r>
              <a:rPr lang="en-US" sz="2400"/>
              <a:t>, and %rmdir, any of which can be used without the % sign if automagic is on.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0000"/>
              </a:buClr>
              <a:buSzPct val="100000"/>
              <a:buFont typeface="Arial"/>
              <a:buNone/>
            </a:pPr>
            <a:br>
              <a:rPr b="1" lang="en-US" sz="4900">
                <a:solidFill>
                  <a:srgbClr val="000000"/>
                </a:solidFill>
                <a:highlight>
                  <a:srgbClr val="FFFFFF"/>
                </a:highlight>
                <a:latin typeface="Arial"/>
                <a:ea typeface="Arial"/>
                <a:cs typeface="Arial"/>
                <a:sym typeface="Arial"/>
              </a:rPr>
            </a:br>
            <a:r>
              <a:rPr b="1" lang="en-US" sz="4900">
                <a:solidFill>
                  <a:srgbClr val="000000"/>
                </a:solidFill>
                <a:highlight>
                  <a:srgbClr val="FFFFFF"/>
                </a:highlight>
                <a:latin typeface="Arial"/>
                <a:ea typeface="Arial"/>
                <a:cs typeface="Arial"/>
                <a:sym typeface="Arial"/>
              </a:rPr>
              <a:t>Shell-Related Magic Commands</a:t>
            </a:r>
            <a:br>
              <a:rPr b="0" i="0" lang="en-US">
                <a:solidFill>
                  <a:srgbClr val="000000"/>
                </a:solidFill>
                <a:highlight>
                  <a:srgbClr val="FFFFFF"/>
                </a:highlight>
                <a:latin typeface="Arial"/>
                <a:ea typeface="Arial"/>
                <a:cs typeface="Arial"/>
                <a:sym typeface="Arial"/>
              </a:rPr>
            </a:br>
            <a:br>
              <a:rPr b="1" i="0" lang="en-US">
                <a:solidFill>
                  <a:srgbClr val="000000"/>
                </a:solidFill>
                <a:highlight>
                  <a:srgbClr val="FFFFFF"/>
                </a:highlight>
                <a:latin typeface="Arial"/>
                <a:ea typeface="Arial"/>
                <a:cs typeface="Arial"/>
                <a:sym typeface="Arial"/>
              </a:rPr>
            </a:br>
            <a:endParaRPr/>
          </a:p>
        </p:txBody>
      </p:sp>
      <p:sp>
        <p:nvSpPr>
          <p:cNvPr id="129" name="Google Shape;129;p20"/>
          <p:cNvSpPr txBox="1"/>
          <p:nvPr>
            <p:ph idx="1" type="body"/>
          </p:nvPr>
        </p:nvSpPr>
        <p:spPr>
          <a:xfrm>
            <a:off x="838200" y="1463040"/>
            <a:ext cx="10515600" cy="471392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rgbClr val="0070C0"/>
              </a:buClr>
              <a:buSzPct val="100000"/>
              <a:buNone/>
            </a:pPr>
            <a:r>
              <a:rPr lang="en-US" sz="2400">
                <a:solidFill>
                  <a:srgbClr val="0070C0"/>
                </a:solidFill>
              </a:rPr>
              <a:t>Create a new directory</a:t>
            </a:r>
            <a:endParaRPr/>
          </a:p>
          <a:p>
            <a:pPr indent="-228600" lvl="0" marL="228600" rtl="0" algn="l">
              <a:lnSpc>
                <a:spcPct val="90000"/>
              </a:lnSpc>
              <a:spcBef>
                <a:spcPts val="1000"/>
              </a:spcBef>
              <a:spcAft>
                <a:spcPts val="0"/>
              </a:spcAft>
              <a:buClr>
                <a:schemeClr val="dk1"/>
              </a:buClr>
              <a:buSzPct val="100000"/>
              <a:buChar char="•"/>
            </a:pPr>
            <a:r>
              <a:rPr lang="en-US" sz="2400"/>
              <a:t>In [16]: mkdir tmp</a:t>
            </a:r>
            <a:endParaRPr sz="2400"/>
          </a:p>
          <a:p>
            <a:pPr indent="-87629" lvl="0" marL="228600" rtl="0" algn="l">
              <a:lnSpc>
                <a:spcPct val="90000"/>
              </a:lnSpc>
              <a:spcBef>
                <a:spcPts val="1000"/>
              </a:spcBef>
              <a:spcAft>
                <a:spcPts val="0"/>
              </a:spcAft>
              <a:buClr>
                <a:schemeClr val="dk1"/>
              </a:buClr>
              <a:buSzPct val="100000"/>
              <a:buNone/>
            </a:pPr>
            <a:r>
              <a:t/>
            </a:r>
            <a:endParaRPr sz="2400"/>
          </a:p>
          <a:p>
            <a:pPr indent="0" lvl="0" marL="0" rtl="0" algn="l">
              <a:lnSpc>
                <a:spcPct val="90000"/>
              </a:lnSpc>
              <a:spcBef>
                <a:spcPts val="1000"/>
              </a:spcBef>
              <a:spcAft>
                <a:spcPts val="0"/>
              </a:spcAft>
              <a:buClr>
                <a:srgbClr val="0070C0"/>
              </a:buClr>
              <a:buSzPct val="100000"/>
              <a:buNone/>
            </a:pPr>
            <a:r>
              <a:rPr lang="en-US" sz="2400">
                <a:solidFill>
                  <a:srgbClr val="0070C0"/>
                </a:solidFill>
              </a:rPr>
              <a:t>List the files and directories </a:t>
            </a:r>
            <a:endParaRPr/>
          </a:p>
          <a:p>
            <a:pPr indent="-228600" lvl="0" marL="228600" rtl="0" algn="l">
              <a:lnSpc>
                <a:spcPct val="90000"/>
              </a:lnSpc>
              <a:spcBef>
                <a:spcPts val="1000"/>
              </a:spcBef>
              <a:spcAft>
                <a:spcPts val="0"/>
              </a:spcAft>
              <a:buClr>
                <a:schemeClr val="dk1"/>
              </a:buClr>
              <a:buSzPct val="100000"/>
              <a:buChar char="•"/>
            </a:pPr>
            <a:r>
              <a:rPr lang="en-US" sz="2400"/>
              <a:t>In [17]: ls</a:t>
            </a:r>
            <a:endParaRPr/>
          </a:p>
          <a:p>
            <a:pPr indent="-87629" lvl="0" marL="228600" rtl="0" algn="l">
              <a:lnSpc>
                <a:spcPct val="90000"/>
              </a:lnSpc>
              <a:spcBef>
                <a:spcPts val="1000"/>
              </a:spcBef>
              <a:spcAft>
                <a:spcPts val="0"/>
              </a:spcAft>
              <a:buClr>
                <a:schemeClr val="dk1"/>
              </a:buClr>
              <a:buSzPct val="100000"/>
              <a:buNone/>
            </a:pPr>
            <a:r>
              <a:t/>
            </a:r>
            <a:endParaRPr sz="2400"/>
          </a:p>
          <a:p>
            <a:pPr indent="0" lvl="0" marL="0" rtl="0" algn="l">
              <a:lnSpc>
                <a:spcPct val="90000"/>
              </a:lnSpc>
              <a:spcBef>
                <a:spcPts val="1000"/>
              </a:spcBef>
              <a:spcAft>
                <a:spcPts val="0"/>
              </a:spcAft>
              <a:buClr>
                <a:srgbClr val="0070C0"/>
              </a:buClr>
              <a:buSzPct val="100000"/>
              <a:buNone/>
            </a:pPr>
            <a:r>
              <a:rPr lang="en-US" sz="2400">
                <a:solidFill>
                  <a:srgbClr val="0070C0"/>
                </a:solidFill>
              </a:rPr>
              <a:t>Copy file to the new directory </a:t>
            </a:r>
            <a:endParaRPr/>
          </a:p>
          <a:p>
            <a:pPr indent="-228600" lvl="0" marL="228600" rtl="0" algn="l">
              <a:lnSpc>
                <a:spcPct val="90000"/>
              </a:lnSpc>
              <a:spcBef>
                <a:spcPts val="1000"/>
              </a:spcBef>
              <a:spcAft>
                <a:spcPts val="0"/>
              </a:spcAft>
              <a:buClr>
                <a:schemeClr val="dk1"/>
              </a:buClr>
              <a:buSzPct val="100000"/>
              <a:buChar char="•"/>
            </a:pPr>
            <a:r>
              <a:rPr lang="en-US" sz="2400"/>
              <a:t>In [18]: copy myproject.txt  tmp/</a:t>
            </a:r>
            <a:endParaRPr/>
          </a:p>
          <a:p>
            <a:pPr indent="-87629" lvl="0" marL="228600" rtl="0" algn="l">
              <a:lnSpc>
                <a:spcPct val="90000"/>
              </a:lnSpc>
              <a:spcBef>
                <a:spcPts val="1000"/>
              </a:spcBef>
              <a:spcAft>
                <a:spcPts val="0"/>
              </a:spcAft>
              <a:buClr>
                <a:schemeClr val="dk1"/>
              </a:buClr>
              <a:buSzPct val="100000"/>
              <a:buNone/>
            </a:pPr>
            <a:r>
              <a:t/>
            </a:r>
            <a:endParaRPr sz="2400"/>
          </a:p>
          <a:p>
            <a:pPr indent="-228600" lvl="0" marL="228600" rtl="0" algn="l">
              <a:lnSpc>
                <a:spcPct val="90000"/>
              </a:lnSpc>
              <a:spcBef>
                <a:spcPts val="1000"/>
              </a:spcBef>
              <a:spcAft>
                <a:spcPts val="0"/>
              </a:spcAft>
              <a:buClr>
                <a:schemeClr val="dk1"/>
              </a:buClr>
              <a:buSzPct val="100000"/>
              <a:buChar char="•"/>
            </a:pPr>
            <a:r>
              <a:rPr lang="en-US" sz="2400"/>
              <a:t>In [19]: ls tmp</a:t>
            </a:r>
            <a:endParaRPr sz="2400"/>
          </a:p>
          <a:p>
            <a:pPr indent="-87629" lvl="0" marL="228600" rtl="0" algn="l">
              <a:lnSpc>
                <a:spcPct val="90000"/>
              </a:lnSpc>
              <a:spcBef>
                <a:spcPts val="1000"/>
              </a:spcBef>
              <a:spcAft>
                <a:spcPts val="0"/>
              </a:spcAft>
              <a:buClr>
                <a:schemeClr val="dk1"/>
              </a:buClr>
              <a:buSzPct val="100000"/>
              <a:buNone/>
            </a:pPr>
            <a:r>
              <a:t/>
            </a:r>
            <a:endParaRPr sz="2400"/>
          </a:p>
          <a:p>
            <a:pPr indent="0" lvl="0" marL="0" rtl="0" algn="l">
              <a:lnSpc>
                <a:spcPct val="90000"/>
              </a:lnSpc>
              <a:spcBef>
                <a:spcPts val="1000"/>
              </a:spcBef>
              <a:spcAft>
                <a:spcPts val="0"/>
              </a:spcAft>
              <a:buClr>
                <a:srgbClr val="0070C0"/>
              </a:buClr>
              <a:buSzPct val="100000"/>
              <a:buNone/>
            </a:pPr>
            <a:r>
              <a:rPr lang="en-US" sz="2400">
                <a:solidFill>
                  <a:srgbClr val="0070C0"/>
                </a:solidFill>
              </a:rPr>
              <a:t>A list of available magic commands and their usage:</a:t>
            </a:r>
            <a:endParaRPr/>
          </a:p>
          <a:p>
            <a:pPr indent="0" lvl="0" marL="0" rtl="0" algn="l">
              <a:lnSpc>
                <a:spcPct val="90000"/>
              </a:lnSpc>
              <a:spcBef>
                <a:spcPts val="1000"/>
              </a:spcBef>
              <a:spcAft>
                <a:spcPts val="0"/>
              </a:spcAft>
              <a:buClr>
                <a:srgbClr val="0070C0"/>
              </a:buClr>
              <a:buSzPct val="100000"/>
              <a:buNone/>
            </a:pPr>
            <a:r>
              <a:rPr lang="en-US" sz="2400">
                <a:solidFill>
                  <a:srgbClr val="0070C0"/>
                </a:solidFill>
              </a:rPr>
              <a:t>https://ipython.readthedocs.io/en/stable/interactive/magics.html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400"/>
              <a:buFont typeface="Arial"/>
              <a:buNone/>
            </a:pPr>
            <a:r>
              <a:rPr b="1" i="0" lang="en-US">
                <a:solidFill>
                  <a:srgbClr val="FF0000"/>
                </a:solidFill>
                <a:highlight>
                  <a:srgbClr val="FFFFFF"/>
                </a:highlight>
                <a:latin typeface="Arial"/>
                <a:ea typeface="Arial"/>
                <a:cs typeface="Arial"/>
                <a:sym typeface="Arial"/>
              </a:rPr>
              <a:t>Errors and Debugging</a:t>
            </a:r>
            <a:br>
              <a:rPr b="1" i="0" lang="en-US">
                <a:solidFill>
                  <a:srgbClr val="000000"/>
                </a:solidFill>
                <a:highlight>
                  <a:srgbClr val="FFFFFF"/>
                </a:highlight>
                <a:latin typeface="Arial"/>
                <a:ea typeface="Arial"/>
                <a:cs typeface="Arial"/>
                <a:sym typeface="Arial"/>
              </a:rPr>
            </a:br>
            <a:endParaRPr/>
          </a:p>
        </p:txBody>
      </p:sp>
      <p:sp>
        <p:nvSpPr>
          <p:cNvPr id="135" name="Google Shape;135;p21"/>
          <p:cNvSpPr txBox="1"/>
          <p:nvPr>
            <p:ph idx="1" type="body"/>
          </p:nvPr>
        </p:nvSpPr>
        <p:spPr>
          <a:xfrm>
            <a:off x="838200" y="1463040"/>
            <a:ext cx="10515600" cy="471392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Code development and data analysis always require a bit of </a:t>
            </a:r>
            <a:r>
              <a:rPr i="1" lang="en-US" sz="2400">
                <a:solidFill>
                  <a:srgbClr val="0070C0"/>
                </a:solidFill>
              </a:rPr>
              <a:t>trial and error</a:t>
            </a:r>
            <a:r>
              <a:rPr lang="en-US" sz="2400"/>
              <a:t>, and IPython contains tools to streamline this process. </a:t>
            </a:r>
            <a:endParaRPr/>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rPr lang="en-US" sz="2400"/>
              <a:t>This section covers some options for controlling Python's exception reporting, followed by </a:t>
            </a:r>
            <a:r>
              <a:rPr i="1" lang="en-US" sz="2400">
                <a:solidFill>
                  <a:srgbClr val="0070C0"/>
                </a:solidFill>
              </a:rPr>
              <a:t>exploring tools for debugging errors </a:t>
            </a:r>
            <a:r>
              <a:rPr lang="en-US" sz="2400"/>
              <a:t>in code.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