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2"/>
  </p:notesMasterIdLst>
  <p:sldIdLst>
    <p:sldId id="256" r:id="rId2"/>
    <p:sldId id="272" r:id="rId3"/>
    <p:sldId id="273" r:id="rId4"/>
    <p:sldId id="289" r:id="rId5"/>
    <p:sldId id="290" r:id="rId6"/>
    <p:sldId id="291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E0575-15D1-4EB6-85E2-A12D367969B9}" type="datetimeFigureOut">
              <a:rPr lang="en-US" smtClean="0"/>
              <a:t>5/31/24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62108-B95A-46D4-8EC5-A023E418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8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8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2865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99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6536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66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23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7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81" y="357067"/>
            <a:ext cx="9657032" cy="864605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80" y="1438656"/>
            <a:ext cx="9657032" cy="482803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636" y="6404032"/>
            <a:ext cx="7619999" cy="365125"/>
          </a:xfr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4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120340" y="268224"/>
            <a:ext cx="9384272" cy="8846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0340" y="1499616"/>
            <a:ext cx="4530787" cy="441160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3824" y="1499616"/>
            <a:ext cx="4530787" cy="44042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1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6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80" y="357067"/>
            <a:ext cx="9657031" cy="8646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2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5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7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8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Atanu Shome, CSE, KU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3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C6609-1E0D-FD5A-BA8A-B68A01F6F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4F6AF-71CC-3979-7D52-D839FE76C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Pandas in Action</a:t>
            </a:r>
          </a:p>
        </p:txBody>
      </p:sp>
    </p:spTree>
    <p:extLst>
      <p:ext uri="{BB962C8B-B14F-4D97-AF65-F5344CB8AC3E}">
        <p14:creationId xmlns:p14="http://schemas.microsoft.com/office/powerpoint/2010/main" val="712895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12AB-21D0-A818-E328-89BFBD88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‘</a:t>
            </a:r>
            <a:r>
              <a:rPr lang="en-GB" dirty="0" err="1"/>
              <a:t>dropna</a:t>
            </a:r>
            <a:r>
              <a:rPr lang="en-GB" dirty="0"/>
              <a:t>’ Function for Handling Null Values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89B69-0207-B456-6775-51A493245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 = 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pd.read_csv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('lecture10.csv')</a:t>
            </a:r>
          </a:p>
          <a:p>
            <a:pPr marL="0" indent="0">
              <a:buNone/>
            </a:pP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df.dropna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endParaRPr lang="en-BD" dirty="0"/>
          </a:p>
          <a:p>
            <a:pPr marL="0" indent="0">
              <a:buNone/>
            </a:pPr>
            <a:r>
              <a:rPr lang="en-BD" dirty="0"/>
              <a:t>#Drop all the rows that contain null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1FB9E-4165-7C68-658A-B44ACC31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F8BE5-3DFA-9C09-D364-2E6C7D323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3D24-4987-CC0E-BA16-784E5608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'fillna’ Forward-fill and Backward-fill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A3BD5-EDDC-88CE-B5FA-FC75A4E78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D" sz="2800" dirty="0"/>
              <a:t>Filling the null values with previous row-value or next row-value</a:t>
            </a:r>
          </a:p>
          <a:p>
            <a:pPr marL="0" indent="0">
              <a:buNone/>
            </a:pP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 = 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pd.read_csv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('lecture10.csv')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print(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endParaRPr lang="en-GB" sz="28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df.fillna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(method='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ffill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',axis=0)</a:t>
            </a:r>
          </a:p>
          <a:p>
            <a:pPr marL="0" indent="0">
              <a:buNone/>
            </a:pPr>
            <a:endParaRPr lang="en-GB" sz="28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df.fillna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(method='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bfill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',axis=0)</a:t>
            </a:r>
          </a:p>
          <a:p>
            <a:pPr marL="0" indent="0">
              <a:buNone/>
            </a:pPr>
            <a:endParaRPr lang="en-BD" sz="2800" dirty="0"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AC92B-C28F-DF61-3A74-C2FDF8FB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6960A-C000-A0C6-70D5-69FF7E914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1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FCC3-04B6-3F61-9BF7-1F25EB7A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>
                <a:solidFill>
                  <a:schemeClr val="accent6">
                    <a:lumMod val="75000"/>
                  </a:schemeClr>
                </a:solidFill>
              </a:rPr>
              <a:t>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EC4F8-70AE-22B6-928F-EA2E28EC9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ourier" pitchFamily="2" charset="0"/>
              </a:rPr>
              <a:t># </a:t>
            </a:r>
            <a:r>
              <a:rPr lang="en-GB" sz="2400" dirty="0"/>
              <a:t>Drop rows with any </a:t>
            </a:r>
            <a:r>
              <a:rPr lang="en-GB" sz="2400" dirty="0" err="1"/>
              <a:t>NaN</a:t>
            </a:r>
            <a:endParaRPr lang="en-GB" sz="2400" dirty="0"/>
          </a:p>
          <a:p>
            <a:pPr marL="0" indent="0">
              <a:buNone/>
            </a:pPr>
            <a:r>
              <a:rPr lang="en-GB" sz="2400" dirty="0" err="1">
                <a:latin typeface="Courier" pitchFamily="2" charset="0"/>
              </a:rPr>
              <a:t>df.dropna</a:t>
            </a:r>
            <a:r>
              <a:rPr lang="en-GB" sz="2400" dirty="0">
                <a:latin typeface="Courier" pitchFamily="2" charset="0"/>
              </a:rPr>
              <a:t>(</a:t>
            </a:r>
            <a:r>
              <a:rPr lang="en-GB" sz="2400" dirty="0" err="1">
                <a:latin typeface="Courier" pitchFamily="2" charset="0"/>
              </a:rPr>
              <a:t>inplace</a:t>
            </a:r>
            <a:r>
              <a:rPr lang="en-GB" sz="2400" dirty="0">
                <a:latin typeface="Courier" pitchFamily="2" charset="0"/>
              </a:rPr>
              <a:t>=True)</a:t>
            </a:r>
          </a:p>
          <a:p>
            <a:pPr marL="0" indent="0">
              <a:buNone/>
            </a:pPr>
            <a:endParaRPr lang="en-GB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2400" dirty="0">
                <a:latin typeface="Courier" pitchFamily="2" charset="0"/>
              </a:rPr>
              <a:t># </a:t>
            </a:r>
            <a:r>
              <a:rPr lang="en-GB" sz="2400" dirty="0"/>
              <a:t>Drop rows only if all values are </a:t>
            </a:r>
            <a:r>
              <a:rPr lang="en-GB" sz="2400" dirty="0" err="1"/>
              <a:t>NaN</a:t>
            </a:r>
            <a:r>
              <a:rPr lang="en-GB" sz="2400" dirty="0"/>
              <a:t>  </a:t>
            </a:r>
          </a:p>
          <a:p>
            <a:pPr marL="0" indent="0">
              <a:buNone/>
            </a:pPr>
            <a:r>
              <a:rPr lang="en-GB" sz="2400" dirty="0" err="1">
                <a:latin typeface="Courier" pitchFamily="2" charset="0"/>
              </a:rPr>
              <a:t>df.dropna</a:t>
            </a:r>
            <a:r>
              <a:rPr lang="en-GB" sz="2400" dirty="0">
                <a:latin typeface="Courier" pitchFamily="2" charset="0"/>
              </a:rPr>
              <a:t>(how='all', </a:t>
            </a:r>
            <a:r>
              <a:rPr lang="en-GB" sz="2400" dirty="0" err="1">
                <a:latin typeface="Courier" pitchFamily="2" charset="0"/>
              </a:rPr>
              <a:t>inplace</a:t>
            </a:r>
            <a:r>
              <a:rPr lang="en-GB" sz="2400" dirty="0">
                <a:latin typeface="Courier" pitchFamily="2" charset="0"/>
              </a:rPr>
              <a:t>=True)</a:t>
            </a:r>
          </a:p>
          <a:p>
            <a:pPr marL="0" indent="0">
              <a:buNone/>
            </a:pPr>
            <a:endParaRPr lang="en-GB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2400" dirty="0">
                <a:latin typeface="Courier" pitchFamily="2" charset="0"/>
              </a:rPr>
              <a:t># </a:t>
            </a:r>
            <a:r>
              <a:rPr lang="en-GB" sz="2400" dirty="0"/>
              <a:t>Drop columns with any </a:t>
            </a:r>
            <a:r>
              <a:rPr lang="en-GB" sz="2400" dirty="0" err="1"/>
              <a:t>NaN</a:t>
            </a:r>
            <a:endParaRPr lang="en-GB" sz="2400" dirty="0"/>
          </a:p>
          <a:p>
            <a:pPr marL="0" indent="0">
              <a:buNone/>
            </a:pPr>
            <a:r>
              <a:rPr lang="en-GB" sz="2400" dirty="0" err="1">
                <a:latin typeface="Courier" pitchFamily="2" charset="0"/>
              </a:rPr>
              <a:t>df</a:t>
            </a:r>
            <a:r>
              <a:rPr lang="en-GB" sz="2400" dirty="0">
                <a:latin typeface="Courier" pitchFamily="2" charset="0"/>
              </a:rPr>
              <a:t> = </a:t>
            </a:r>
            <a:r>
              <a:rPr lang="en-GB" sz="2400" dirty="0" err="1">
                <a:latin typeface="Courier" pitchFamily="2" charset="0"/>
              </a:rPr>
              <a:t>df.dropna</a:t>
            </a:r>
            <a:r>
              <a:rPr lang="en-GB" sz="2400" dirty="0">
                <a:latin typeface="Courier" pitchFamily="2" charset="0"/>
              </a:rPr>
              <a:t>(axis=1)</a:t>
            </a:r>
            <a:endParaRPr lang="en-BD" sz="2400" dirty="0"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14A3F-658E-3466-05F8-BA4A5E89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0468E-B25D-D171-666E-EAF6F55C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20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7766-0DD5-FBAB-3DF0-6A93D16C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Other Techniques for Handling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4E7B2-7B6C-9C3A-9E04-1B4F6FD33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Interpolating </a:t>
            </a:r>
          </a:p>
          <a:p>
            <a:r>
              <a:rPr lang="en-GB" dirty="0"/>
              <a:t>Mean, Mode, Median</a:t>
            </a:r>
          </a:p>
          <a:p>
            <a:pPr marL="0" indent="0">
              <a:buNone/>
            </a:pPr>
            <a:endParaRPr lang="en-B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FC892-AD79-7D6B-14D1-CAD577A7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9B130-1F6F-8A74-078C-D8F5CFBA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7879D9-6B86-C206-EA96-6C80D731B64C}"/>
              </a:ext>
            </a:extLst>
          </p:cNvPr>
          <p:cNvSpPr txBox="1"/>
          <p:nvPr/>
        </p:nvSpPr>
        <p:spPr>
          <a:xfrm rot="20266998">
            <a:off x="2666702" y="3606383"/>
            <a:ext cx="7391867" cy="646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BD" sz="3600" dirty="0"/>
              <a:t>Check Lecture10_Scripts2.ipynb</a:t>
            </a:r>
          </a:p>
        </p:txBody>
      </p:sp>
    </p:spTree>
    <p:extLst>
      <p:ext uri="{BB962C8B-B14F-4D97-AF65-F5344CB8AC3E}">
        <p14:creationId xmlns:p14="http://schemas.microsoft.com/office/powerpoint/2010/main" val="1715430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C4E02-D347-01AE-FB74-95BC0FC2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Hierarchical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008F-83BA-4257-867E-185BC8445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580" y="1438656"/>
            <a:ext cx="10092171" cy="4828032"/>
          </a:xfrm>
        </p:spPr>
        <p:txBody>
          <a:bodyPr/>
          <a:lstStyle/>
          <a:p>
            <a:r>
              <a:rPr lang="en-BD" sz="2800" u="sng" dirty="0"/>
              <a:t>Multiple Column as Index</a:t>
            </a:r>
          </a:p>
          <a:p>
            <a:endParaRPr lang="en-BD" dirty="0"/>
          </a:p>
          <a:p>
            <a:pPr marL="0" indent="0">
              <a:buNone/>
            </a:pP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 = </a:t>
            </a: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pd.read_csv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('sample_data2.csv')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df.head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()</a:t>
            </a:r>
            <a:endParaRPr lang="en-BD" sz="24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BD" sz="24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sz="2400" b="1" dirty="0" err="1">
                <a:solidFill>
                  <a:srgbClr val="002060"/>
                </a:solidFill>
                <a:latin typeface="Courier" pitchFamily="2" charset="0"/>
              </a:rPr>
              <a:t>df_ind</a:t>
            </a:r>
            <a:r>
              <a:rPr lang="en-GB" sz="2400" b="1" dirty="0">
                <a:solidFill>
                  <a:srgbClr val="002060"/>
                </a:solidFill>
                <a:latin typeface="Courier" pitchFamily="2" charset="0"/>
              </a:rPr>
              <a:t> = </a:t>
            </a:r>
            <a:r>
              <a:rPr lang="en-GB" sz="2400" b="1" dirty="0" err="1">
                <a:solidFill>
                  <a:srgbClr val="002060"/>
                </a:solidFill>
                <a:latin typeface="Courier" pitchFamily="2" charset="0"/>
              </a:rPr>
              <a:t>df.set_index</a:t>
            </a:r>
            <a:r>
              <a:rPr lang="en-GB" sz="2400" b="1" dirty="0">
                <a:solidFill>
                  <a:srgbClr val="002060"/>
                </a:solidFill>
                <a:latin typeface="Courier" pitchFamily="2" charset="0"/>
              </a:rPr>
              <a:t>(['Country', 'Type', 'Product'])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df_ind</a:t>
            </a:r>
            <a:endParaRPr lang="en-GB" sz="24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B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4D558-51A6-B828-17AF-1A6A9066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2EAC4-7D5E-139B-008C-B9F6E5DA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C6CDF-C623-A56C-7E16-EAC0806B9902}"/>
              </a:ext>
            </a:extLst>
          </p:cNvPr>
          <p:cNvSpPr txBox="1"/>
          <p:nvPr/>
        </p:nvSpPr>
        <p:spPr>
          <a:xfrm rot="21046685">
            <a:off x="5930181" y="5480035"/>
            <a:ext cx="4950041" cy="46166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BD" sz="2400" dirty="0"/>
              <a:t>Check Lecture10_Scripts3.ipynb</a:t>
            </a:r>
          </a:p>
        </p:txBody>
      </p:sp>
    </p:spTree>
    <p:extLst>
      <p:ext uri="{BB962C8B-B14F-4D97-AF65-F5344CB8AC3E}">
        <p14:creationId xmlns:p14="http://schemas.microsoft.com/office/powerpoint/2010/main" val="2945979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7756-A6A5-7AA4-45A1-DFA23B48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Hierachical Indexing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FEF87-CAA4-831B-8CC4-C6CD063D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FA056-1D56-0015-079C-0BBAFBFF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A7680F-BFF5-27CA-BBCE-1A739160B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57" y="1626440"/>
            <a:ext cx="5552854" cy="4049145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7D6AC1-B610-64B2-BE1B-EFF117ED2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845" y="1386618"/>
            <a:ext cx="4034739" cy="4528788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0273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E3C1A-9A7B-FF5A-0AA9-3BDB6A33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2D11C-07D9-21D3-24FE-1500693EA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df_ind_sorted.loc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['</a:t>
            </a: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Bangladesh','Government','Pen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’]</a:t>
            </a:r>
          </a:p>
          <a:p>
            <a:pPr marL="0" indent="0">
              <a:buNone/>
            </a:pPr>
            <a:endParaRPr lang="en-BD" sz="24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df_ind_sorted.loc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['</a:t>
            </a: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Bangladesh','Government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']</a:t>
            </a:r>
          </a:p>
          <a:p>
            <a:pPr marL="0" indent="0">
              <a:buNone/>
            </a:pPr>
            <a:endParaRPr lang="en-GB" sz="24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df_ind_sorted.loc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['Bangladesh']</a:t>
            </a:r>
          </a:p>
          <a:p>
            <a:pPr marL="0" indent="0">
              <a:buNone/>
            </a:pPr>
            <a:endParaRPr lang="en-GB" sz="24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sz="2400" strike="sngStrike" dirty="0" err="1">
                <a:solidFill>
                  <a:srgbClr val="002060"/>
                </a:solidFill>
                <a:latin typeface="Courier" pitchFamily="2" charset="0"/>
              </a:rPr>
              <a:t>df_ind_sorted.loc</a:t>
            </a:r>
            <a:r>
              <a:rPr lang="en-GB" sz="2400" strike="sngStrike" dirty="0">
                <a:solidFill>
                  <a:srgbClr val="002060"/>
                </a:solidFill>
                <a:latin typeface="Courier" pitchFamily="2" charset="0"/>
              </a:rPr>
              <a:t>['Pen']</a:t>
            </a:r>
            <a:endParaRPr lang="en-BD" sz="2400" strike="sngStrike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5E3FE-BC46-431B-F483-137EA924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5BD36-9604-F6FB-1EF1-CF0100CD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06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44A6-2EAA-A882-C0B9-BF724918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830E5-0535-CFD7-5FF1-9935FE5C0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581" y="1438656"/>
            <a:ext cx="10081659" cy="4828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err="1">
                <a:solidFill>
                  <a:srgbClr val="002060"/>
                </a:solidFill>
                <a:latin typeface="Courier" pitchFamily="2" charset="0"/>
              </a:rPr>
              <a:t>idx</a:t>
            </a:r>
            <a:r>
              <a:rPr lang="en-GB" sz="1800" dirty="0">
                <a:solidFill>
                  <a:srgbClr val="002060"/>
                </a:solidFill>
                <a:latin typeface="Courier" pitchFamily="2" charset="0"/>
              </a:rPr>
              <a:t> = </a:t>
            </a:r>
            <a:r>
              <a:rPr lang="en-GB" sz="1800" dirty="0" err="1">
                <a:solidFill>
                  <a:srgbClr val="002060"/>
                </a:solidFill>
                <a:latin typeface="Courier" pitchFamily="2" charset="0"/>
              </a:rPr>
              <a:t>pd.IndexSlice</a:t>
            </a:r>
            <a:endParaRPr lang="en-GB" sz="18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br>
              <a:rPr lang="en-GB" sz="1800" dirty="0">
                <a:solidFill>
                  <a:srgbClr val="002060"/>
                </a:solidFill>
                <a:latin typeface="Courier" pitchFamily="2" charset="0"/>
              </a:rPr>
            </a:br>
            <a:r>
              <a:rPr lang="en-GB" sz="1800" dirty="0" err="1">
                <a:solidFill>
                  <a:srgbClr val="002060"/>
                </a:solidFill>
                <a:latin typeface="Courier" pitchFamily="2" charset="0"/>
              </a:rPr>
              <a:t>df_ind_sorted.loc</a:t>
            </a:r>
            <a:r>
              <a:rPr lang="en-GB" sz="1800" dirty="0">
                <a:solidFill>
                  <a:srgbClr val="002060"/>
                </a:solidFill>
                <a:latin typeface="Courier" pitchFamily="2" charset="0"/>
              </a:rPr>
              <a:t>[</a:t>
            </a:r>
            <a:r>
              <a:rPr lang="en-GB" sz="1800" dirty="0" err="1">
                <a:solidFill>
                  <a:srgbClr val="002060"/>
                </a:solidFill>
                <a:latin typeface="Courier" pitchFamily="2" charset="0"/>
              </a:rPr>
              <a:t>idx</a:t>
            </a:r>
            <a:r>
              <a:rPr lang="en-GB" sz="1800" dirty="0">
                <a:solidFill>
                  <a:srgbClr val="002060"/>
                </a:solidFill>
                <a:latin typeface="Courier" pitchFamily="2" charset="0"/>
              </a:rPr>
              <a:t>['Bangladesh', ['Government', 'Private']], :]</a:t>
            </a:r>
          </a:p>
          <a:p>
            <a:pPr marL="0" indent="0">
              <a:buNone/>
            </a:pPr>
            <a:endParaRPr lang="en-BD" sz="18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B3DB7-27D2-5950-B00A-0BABB452B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A84B2-59ED-89F4-5937-A37DF65B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19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EF4A-43E4-5917-29F9-B2E3275FA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Slicing in Multi-Index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A6E6-421E-A9D7-52FD-ACBA717DB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df_ind_sorted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['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Bangladesh':'China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’]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B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8F0D4-DBCA-DFAA-FDFC-4BF63AF8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599DC-320D-557B-E550-778B63F0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F04476-B129-06FB-D95D-2B5C1BDFF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14" y="2009882"/>
            <a:ext cx="3441979" cy="39210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C1DF94-579B-0183-0F50-DB1EDF9B1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626" y="2186152"/>
            <a:ext cx="4071978" cy="3368827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0D6BFAD1-A6F0-0F67-565C-655B9E2512D5}"/>
              </a:ext>
            </a:extLst>
          </p:cNvPr>
          <p:cNvSpPr/>
          <p:nvPr/>
        </p:nvSpPr>
        <p:spPr>
          <a:xfrm>
            <a:off x="5742103" y="3637210"/>
            <a:ext cx="2028496" cy="43092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068184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9B86-4285-1BF4-0E7E-7640B681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Slicing on Different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3679C-0BB8-BC00-29AA-EF96423BC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097" y="1438656"/>
            <a:ext cx="10390515" cy="4828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df_ind_sorted.loc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[(slice(None), ['Government'], slice(None)), :]</a:t>
            </a:r>
            <a:endParaRPr lang="en-BD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E03693-61DF-2F5E-B2BD-350DC1A7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FADA4-2E10-DE05-40B4-7B824D11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EAEB76-09C7-5549-F068-CE39C7B46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647" y="2262133"/>
            <a:ext cx="49149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79E3-423F-2BA5-FF45-C22C1E9B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31757-1F6A-2CCF-1032-C2A5F020C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Recap</a:t>
            </a:r>
          </a:p>
          <a:p>
            <a:r>
              <a:rPr lang="en-US" sz="2400" dirty="0"/>
              <a:t>Search, Query on </a:t>
            </a:r>
            <a:r>
              <a:rPr lang="en-US" sz="2400" dirty="0" err="1"/>
              <a:t>DataFrame</a:t>
            </a:r>
            <a:endParaRPr lang="en-US" sz="2400" dirty="0"/>
          </a:p>
          <a:p>
            <a:r>
              <a:rPr lang="en-US" sz="2400" dirty="0"/>
              <a:t>Handling Missing Data</a:t>
            </a:r>
          </a:p>
          <a:p>
            <a:r>
              <a:rPr lang="en-US" sz="2400" dirty="0"/>
              <a:t>Handling Null Values</a:t>
            </a:r>
          </a:p>
          <a:p>
            <a:r>
              <a:rPr lang="en-US" sz="2400" dirty="0"/>
              <a:t>Hierarchical Indexing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0C029-83C9-398C-1AFC-5B5D969D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25ACD-9846-6522-2D6E-C82662F6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96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6D2B-856C-A429-0723-3C28AAE9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Iterate Multi-Index Dataframe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A0EAC-A410-E34B-766D-40C1DB7E4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for </a:t>
            </a: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idx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, data in </a:t>
            </a: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df_ind_sorted.groupby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(level=0):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print('---')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print(</a:t>
            </a: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idx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print(data)</a:t>
            </a:r>
          </a:p>
          <a:p>
            <a:pPr marL="0" indent="0">
              <a:buNone/>
            </a:pPr>
            <a:endParaRPr lang="en-BD" sz="24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BD" sz="2400" dirty="0">
                <a:solidFill>
                  <a:srgbClr val="002060"/>
                </a:solidFill>
                <a:latin typeface="Courier" pitchFamily="2" charset="0"/>
              </a:rPr>
              <a:t># Based on second index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for </a:t>
            </a: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idx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, data in </a:t>
            </a: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df_ind_sorted.groupby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(level=1):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    print('---')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    print(</a:t>
            </a:r>
            <a:r>
              <a:rPr lang="en-GB" sz="2400" dirty="0" err="1">
                <a:solidFill>
                  <a:srgbClr val="002060"/>
                </a:solidFill>
                <a:latin typeface="Courier" pitchFamily="2" charset="0"/>
              </a:rPr>
              <a:t>idx</a:t>
            </a: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ourier" pitchFamily="2" charset="0"/>
              </a:rPr>
              <a:t>    print(data)</a:t>
            </a:r>
            <a:endParaRPr lang="en-BD" sz="2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2FB4D-FFBE-6322-D117-BFFF93B6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71363-E177-B8F9-F5FC-C958BB4D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7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2450-BE89-AA4E-C804-CB981C2CC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Revision of Pandas Basic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41777-693D-A107-05C3-E94F2F76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787DE-6FFF-9E63-A772-AD26834D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D1531-6F0E-E0B1-AF0B-01963BDCE881}"/>
              </a:ext>
            </a:extLst>
          </p:cNvPr>
          <p:cNvSpPr txBox="1"/>
          <p:nvPr/>
        </p:nvSpPr>
        <p:spPr>
          <a:xfrm rot="20266998">
            <a:off x="2387272" y="2879833"/>
            <a:ext cx="8060220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BD" sz="4000" dirty="0"/>
              <a:t>Check Lecture10_Scripts1.ipynb</a:t>
            </a:r>
          </a:p>
        </p:txBody>
      </p:sp>
    </p:spTree>
    <p:extLst>
      <p:ext uri="{BB962C8B-B14F-4D97-AF65-F5344CB8AC3E}">
        <p14:creationId xmlns:p14="http://schemas.microsoft.com/office/powerpoint/2010/main" val="109351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AAA81-0D6D-DA4C-B938-4DB1F8FC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422998">
            <a:off x="2661374" y="2626302"/>
            <a:ext cx="8246616" cy="1382889"/>
          </a:xfrm>
        </p:spPr>
        <p:txBody>
          <a:bodyPr>
            <a:normAutofit/>
          </a:bodyPr>
          <a:lstStyle/>
          <a:p>
            <a:pPr algn="ctr"/>
            <a:r>
              <a:rPr lang="en-BD" dirty="0">
                <a:solidFill>
                  <a:srgbClr val="C00000"/>
                </a:solidFill>
              </a:rPr>
              <a:t>Extra Knowledge related to Previous Topics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E2918-5F0E-E578-498B-43561571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0CAF0-C393-EF03-B40F-F1B8B6DF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43D3-561A-85BB-0196-7F797345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Search an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033C4-9029-8281-93DB-F82759321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df.isin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(['Mexico']).any()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#returns column name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[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df.isin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(['Mexico'])].stack().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index.tolist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#Return coordinates of the matrix</a:t>
            </a:r>
          </a:p>
          <a:p>
            <a:pPr marL="0" indent="0">
              <a:buNone/>
            </a:pPr>
            <a:endParaRPr lang="en-B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29FA6-4BDC-ABE0-AADE-8AA00A521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E4B49-9387-5F8B-E7A6-5A7F6BD5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AE1E5-DF0D-2203-E708-7773D81CD7F4}"/>
              </a:ext>
            </a:extLst>
          </p:cNvPr>
          <p:cNvSpPr txBox="1"/>
          <p:nvPr/>
        </p:nvSpPr>
        <p:spPr>
          <a:xfrm rot="20266998">
            <a:off x="7223034" y="4667703"/>
            <a:ext cx="3977371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BD" dirty="0"/>
              <a:t>Check Lecture10_Scripts1_2.ipynb</a:t>
            </a:r>
          </a:p>
        </p:txBody>
      </p:sp>
    </p:spTree>
    <p:extLst>
      <p:ext uri="{BB962C8B-B14F-4D97-AF65-F5344CB8AC3E}">
        <p14:creationId xmlns:p14="http://schemas.microsoft.com/office/powerpoint/2010/main" val="194907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7C8E-9BC9-B6F9-7C55-C677E2E19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DFC18-A8E9-0FDA-8286-960B6A2DF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[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['Country'] == 'Mexico’]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[(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['Units Sold'] &gt;= 2000) &amp; (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['Units Sold'] &lt;= 3000)]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[(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['Units Sold'] &gt;= 2000) &amp; (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['Units Sold'] &lt;= 3000) &amp; (</a:t>
            </a:r>
            <a:r>
              <a:rPr lang="en-GB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GB" dirty="0">
                <a:solidFill>
                  <a:srgbClr val="002060"/>
                </a:solidFill>
                <a:latin typeface="Courier" pitchFamily="2" charset="0"/>
              </a:rPr>
              <a:t>[' Manufacturing Price ']&gt;=120)]</a:t>
            </a:r>
            <a:endParaRPr lang="en-BD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828B8-1C2D-D7DA-6629-F6D998EC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16E1E-E20F-0995-0386-FF734590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3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D884-860F-E44B-1332-478131B5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Pandas None vs NaN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33825E4-2FE1-47B2-153B-39840E83CA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3299837"/>
              </p:ext>
            </p:extLst>
          </p:nvPr>
        </p:nvGraphicFramePr>
        <p:xfrm>
          <a:off x="2552636" y="1903485"/>
          <a:ext cx="8052302" cy="305102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773635">
                  <a:extLst>
                    <a:ext uri="{9D8B030D-6E8A-4147-A177-3AD203B41FA5}">
                      <a16:colId xmlns:a16="http://schemas.microsoft.com/office/drawing/2014/main" val="1761972074"/>
                    </a:ext>
                  </a:extLst>
                </a:gridCol>
                <a:gridCol w="2944234">
                  <a:extLst>
                    <a:ext uri="{9D8B030D-6E8A-4147-A177-3AD203B41FA5}">
                      <a16:colId xmlns:a16="http://schemas.microsoft.com/office/drawing/2014/main" val="3422194595"/>
                    </a:ext>
                  </a:extLst>
                </a:gridCol>
                <a:gridCol w="3334433">
                  <a:extLst>
                    <a:ext uri="{9D8B030D-6E8A-4147-A177-3AD203B41FA5}">
                      <a16:colId xmlns:a16="http://schemas.microsoft.com/office/drawing/2014/main" val="2187797475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rtl="0" fontAlgn="b"/>
                      <a:r>
                        <a:rPr lang="en-GB" sz="1800" b="1" dirty="0">
                          <a:effectLst/>
                        </a:rPr>
                        <a:t>Feature</a:t>
                      </a:r>
                    </a:p>
                  </a:txBody>
                  <a:tcPr marL="28429" marR="28429" marT="18953" marB="1895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800" b="1">
                          <a:effectLst/>
                        </a:rPr>
                        <a:t>None</a:t>
                      </a:r>
                    </a:p>
                  </a:txBody>
                  <a:tcPr marL="28429" marR="28429" marT="18953" marB="1895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800" b="1" dirty="0" err="1">
                          <a:effectLst/>
                        </a:rPr>
                        <a:t>NaN</a:t>
                      </a:r>
                      <a:r>
                        <a:rPr lang="en-GB" sz="1800" b="1" dirty="0">
                          <a:effectLst/>
                        </a:rPr>
                        <a:t> (Not a Number)</a:t>
                      </a:r>
                    </a:p>
                  </a:txBody>
                  <a:tcPr marL="28429" marR="28429" marT="18953" marB="18953" anchor="b"/>
                </a:tc>
                <a:extLst>
                  <a:ext uri="{0D108BD9-81ED-4DB2-BD59-A6C34878D82A}">
                    <a16:rowId xmlns:a16="http://schemas.microsoft.com/office/drawing/2014/main" val="455655863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rtl="0" fontAlgn="b"/>
                      <a:r>
                        <a:rPr lang="en-GB" sz="1800">
                          <a:effectLst/>
                        </a:rPr>
                        <a:t>Data Type</a:t>
                      </a:r>
                    </a:p>
                  </a:txBody>
                  <a:tcPr marL="28429" marR="28429" marT="18953" marB="1895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800">
                          <a:effectLst/>
                        </a:rPr>
                        <a:t>NoneType</a:t>
                      </a:r>
                    </a:p>
                  </a:txBody>
                  <a:tcPr marL="28429" marR="28429" marT="18953" marB="1895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800" dirty="0">
                          <a:effectLst/>
                        </a:rPr>
                        <a:t>float</a:t>
                      </a:r>
                    </a:p>
                  </a:txBody>
                  <a:tcPr marL="28429" marR="28429" marT="18953" marB="18953" anchor="b"/>
                </a:tc>
                <a:extLst>
                  <a:ext uri="{0D108BD9-81ED-4DB2-BD59-A6C34878D82A}">
                    <a16:rowId xmlns:a16="http://schemas.microsoft.com/office/drawing/2014/main" val="3271961156"/>
                  </a:ext>
                </a:extLst>
              </a:tr>
              <a:tr h="713684">
                <a:tc>
                  <a:txBody>
                    <a:bodyPr/>
                    <a:lstStyle/>
                    <a:p>
                      <a:pPr rtl="0" fontAlgn="b"/>
                      <a:r>
                        <a:rPr lang="en-GB" sz="1800">
                          <a:effectLst/>
                        </a:rPr>
                        <a:t>Behavior in Calculations</a:t>
                      </a:r>
                    </a:p>
                  </a:txBody>
                  <a:tcPr marL="28429" marR="28429" marT="18953" marB="1895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800">
                          <a:effectLst/>
                        </a:rPr>
                        <a:t>Usually errors</a:t>
                      </a:r>
                    </a:p>
                  </a:txBody>
                  <a:tcPr marL="28429" marR="28429" marT="18953" marB="1895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800">
                          <a:effectLst/>
                        </a:rPr>
                        <a:t>Propagates (often returns NaN)</a:t>
                      </a:r>
                    </a:p>
                  </a:txBody>
                  <a:tcPr marL="28429" marR="28429" marT="18953" marB="18953" anchor="b"/>
                </a:tc>
                <a:extLst>
                  <a:ext uri="{0D108BD9-81ED-4DB2-BD59-A6C34878D82A}">
                    <a16:rowId xmlns:a16="http://schemas.microsoft.com/office/drawing/2014/main" val="1069513961"/>
                  </a:ext>
                </a:extLst>
              </a:tr>
              <a:tr h="886147">
                <a:tc>
                  <a:txBody>
                    <a:bodyPr/>
                    <a:lstStyle/>
                    <a:p>
                      <a:pPr rtl="0" fontAlgn="b"/>
                      <a:r>
                        <a:rPr lang="en-GB" sz="1800">
                          <a:effectLst/>
                        </a:rPr>
                        <a:t>Impact on DataFrame Type</a:t>
                      </a:r>
                    </a:p>
                  </a:txBody>
                  <a:tcPr marL="28429" marR="28429" marT="18953" marB="1895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800">
                          <a:effectLst/>
                        </a:rPr>
                        <a:t>May convert column to float</a:t>
                      </a:r>
                    </a:p>
                  </a:txBody>
                  <a:tcPr marL="28429" marR="28429" marT="18953" marB="1895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800">
                          <a:effectLst/>
                        </a:rPr>
                        <a:t>Stays as float</a:t>
                      </a:r>
                    </a:p>
                  </a:txBody>
                  <a:tcPr marL="28429" marR="28429" marT="18953" marB="18953" anchor="b"/>
                </a:tc>
                <a:extLst>
                  <a:ext uri="{0D108BD9-81ED-4DB2-BD59-A6C34878D82A}">
                    <a16:rowId xmlns:a16="http://schemas.microsoft.com/office/drawing/2014/main" val="2471018699"/>
                  </a:ext>
                </a:extLst>
              </a:tr>
              <a:tr h="713684">
                <a:tc>
                  <a:txBody>
                    <a:bodyPr/>
                    <a:lstStyle/>
                    <a:p>
                      <a:pPr rtl="0" fontAlgn="b"/>
                      <a:r>
                        <a:rPr lang="en-GB" sz="1800">
                          <a:effectLst/>
                        </a:rPr>
                        <a:t>Checking for Missing Values</a:t>
                      </a:r>
                    </a:p>
                  </a:txBody>
                  <a:tcPr marL="28429" marR="28429" marT="18953" marB="1895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800">
                          <a:effectLst/>
                        </a:rPr>
                        <a:t>Not directly by np.isnan</a:t>
                      </a:r>
                    </a:p>
                  </a:txBody>
                  <a:tcPr marL="28429" marR="28429" marT="18953" marB="1895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800" dirty="0">
                          <a:effectLst/>
                        </a:rPr>
                        <a:t>Detected by </a:t>
                      </a:r>
                      <a:r>
                        <a:rPr lang="en-GB" sz="1800" dirty="0" err="1">
                          <a:effectLst/>
                        </a:rPr>
                        <a:t>isnull</a:t>
                      </a:r>
                      <a:r>
                        <a:rPr lang="en-GB" sz="1800" dirty="0">
                          <a:effectLst/>
                        </a:rPr>
                        <a:t> and </a:t>
                      </a:r>
                      <a:r>
                        <a:rPr lang="en-GB" sz="1800" dirty="0" err="1">
                          <a:effectLst/>
                        </a:rPr>
                        <a:t>isna</a:t>
                      </a:r>
                      <a:endParaRPr lang="en-GB" sz="1800" dirty="0">
                        <a:effectLst/>
                      </a:endParaRPr>
                    </a:p>
                  </a:txBody>
                  <a:tcPr marL="28429" marR="28429" marT="18953" marB="18953" anchor="b"/>
                </a:tc>
                <a:extLst>
                  <a:ext uri="{0D108BD9-81ED-4DB2-BD59-A6C34878D82A}">
                    <a16:rowId xmlns:a16="http://schemas.microsoft.com/office/drawing/2014/main" val="357085994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4E215-BF8A-2C58-C10E-AD0D50728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33509-6C36-3450-0425-1041B046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15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A7BE-C14F-AAF9-6053-AFE275E3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Fill Missing Value with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B0CFB-97CD-99D9-2440-7A42A386D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 = 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pd.read_csv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('lecture10.csv')</a:t>
            </a:r>
          </a:p>
          <a:p>
            <a:pPr marL="0" indent="0">
              <a:buNone/>
            </a:pP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df.fillna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(0, 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inplace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=True)</a:t>
            </a:r>
          </a:p>
          <a:p>
            <a:pPr marL="0" indent="0">
              <a:buNone/>
            </a:pP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endParaRPr lang="en-GB" sz="28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GB" sz="28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</a:rPr>
              <a:t># In case of only one column</a:t>
            </a:r>
          </a:p>
          <a:p>
            <a:pPr marL="0" indent="0">
              <a:buNone/>
            </a:pP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 = 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pd.read_csv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('lecture10.csv')</a:t>
            </a:r>
          </a:p>
          <a:p>
            <a:pPr marL="0" indent="0">
              <a:buNone/>
            </a:pP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['val1'].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fillna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(0, 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inplace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=True)</a:t>
            </a:r>
          </a:p>
          <a:p>
            <a:pPr marL="0" indent="0">
              <a:buNone/>
            </a:pP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endParaRPr lang="en-GB" sz="28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BD" sz="28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A16DF-62DA-D049-1A3F-81A14BE7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57E2D-1851-F9D3-3170-6E545082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4C60-A41F-833E-B6E6-D26013F5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BD" dirty="0"/>
              <a:t>snull and notnull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00F12-B6C8-65BB-70F0-FBBD5843D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3697" y="1438656"/>
            <a:ext cx="10174013" cy="4828032"/>
          </a:xfrm>
        </p:spPr>
        <p:txBody>
          <a:bodyPr/>
          <a:lstStyle/>
          <a:p>
            <a:r>
              <a:rPr lang="en-GB" sz="2800" dirty="0"/>
              <a:t>I</a:t>
            </a:r>
            <a:r>
              <a:rPr lang="en-BD" sz="2800" dirty="0"/>
              <a:t>dentify rows with missing values and no missing values</a:t>
            </a:r>
          </a:p>
          <a:p>
            <a:endParaRPr lang="en-BD" sz="2800" dirty="0"/>
          </a:p>
          <a:p>
            <a:pPr marL="0" indent="0">
              <a:buNone/>
            </a:pP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[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['val2'].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isnull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()]</a:t>
            </a:r>
          </a:p>
          <a:p>
            <a:pPr marL="0" indent="0">
              <a:buNone/>
            </a:pPr>
            <a:endParaRPr lang="en-GB" sz="28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[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['val2'].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notnull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()]</a:t>
            </a:r>
          </a:p>
          <a:p>
            <a:pPr marL="0" indent="0">
              <a:buNone/>
            </a:pPr>
            <a:endParaRPr lang="en-GB" sz="28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[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df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[['val1','val2']].</a:t>
            </a:r>
            <a:r>
              <a:rPr lang="en-GB" sz="2800" dirty="0" err="1">
                <a:solidFill>
                  <a:srgbClr val="002060"/>
                </a:solidFill>
                <a:latin typeface="Courier" pitchFamily="2" charset="0"/>
              </a:rPr>
              <a:t>notnull</a:t>
            </a:r>
            <a:r>
              <a:rPr lang="en-GB" sz="2800" dirty="0">
                <a:solidFill>
                  <a:srgbClr val="002060"/>
                </a:solidFill>
                <a:latin typeface="Courier" pitchFamily="2" charset="0"/>
              </a:rPr>
              <a:t>().all(axis=1)]</a:t>
            </a:r>
          </a:p>
          <a:p>
            <a:pPr marL="0" indent="0">
              <a:buNone/>
            </a:pPr>
            <a:endParaRPr lang="en-GB" sz="28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BD" sz="2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6B001-2796-5996-2760-C92070F1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71CE3-1B5A-3A4A-F487-A5D148FD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ADDDB-194C-DAA1-BAE0-E7224FA5220B}"/>
              </a:ext>
            </a:extLst>
          </p:cNvPr>
          <p:cNvSpPr txBox="1"/>
          <p:nvPr/>
        </p:nvSpPr>
        <p:spPr>
          <a:xfrm rot="20266998">
            <a:off x="7607621" y="2965027"/>
            <a:ext cx="3733714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BD" dirty="0"/>
              <a:t>Check Lecture10_Scripts2.ipynb</a:t>
            </a:r>
          </a:p>
        </p:txBody>
      </p:sp>
    </p:spTree>
    <p:extLst>
      <p:ext uri="{BB962C8B-B14F-4D97-AF65-F5344CB8AC3E}">
        <p14:creationId xmlns:p14="http://schemas.microsoft.com/office/powerpoint/2010/main" val="323265321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2247</TotalTime>
  <Words>820</Words>
  <Application>Microsoft Macintosh PowerPoint</Application>
  <PresentationFormat>Widescreen</PresentationFormat>
  <Paragraphs>159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Century Gothic</vt:lpstr>
      <vt:lpstr>Courier</vt:lpstr>
      <vt:lpstr>Georgia</vt:lpstr>
      <vt:lpstr>Times New Roman</vt:lpstr>
      <vt:lpstr>Wingdings 3</vt:lpstr>
      <vt:lpstr>Wisp</vt:lpstr>
      <vt:lpstr>Lecture 10</vt:lpstr>
      <vt:lpstr>Learning Objectives Today</vt:lpstr>
      <vt:lpstr>Revision of Pandas Basic</vt:lpstr>
      <vt:lpstr>Extra Knowledge related to Previous Topics</vt:lpstr>
      <vt:lpstr>Search an item</vt:lpstr>
      <vt:lpstr>Query</vt:lpstr>
      <vt:lpstr>Pandas None vs NaN</vt:lpstr>
      <vt:lpstr>Fill Missing Value with 0</vt:lpstr>
      <vt:lpstr>isnull and notnull</vt:lpstr>
      <vt:lpstr>‘dropna’ Function for Handling Null Values</vt:lpstr>
      <vt:lpstr>'fillna’ Forward-fill and Backward-fill</vt:lpstr>
      <vt:lpstr>Remember</vt:lpstr>
      <vt:lpstr>Other Techniques for Handling Missing Data</vt:lpstr>
      <vt:lpstr>Hierarchical Indexing</vt:lpstr>
      <vt:lpstr>Hierachical Indexing</vt:lpstr>
      <vt:lpstr>Access</vt:lpstr>
      <vt:lpstr>Access</vt:lpstr>
      <vt:lpstr>Slicing in Multi-Index</vt:lpstr>
      <vt:lpstr>Slicing on Different level</vt:lpstr>
      <vt:lpstr>Iterate Multi-Index Dataframe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Atanu Shome</dc:creator>
  <cp:lastModifiedBy>Atanu Shome</cp:lastModifiedBy>
  <cp:revision>232</cp:revision>
  <dcterms:created xsi:type="dcterms:W3CDTF">2024-04-30T08:36:00Z</dcterms:created>
  <dcterms:modified xsi:type="dcterms:W3CDTF">2024-05-31T19:51:37Z</dcterms:modified>
</cp:coreProperties>
</file>