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2" r:id="rId19"/>
    <p:sldId id="294" r:id="rId20"/>
    <p:sldId id="295" r:id="rId21"/>
    <p:sldId id="296" r:id="rId22"/>
    <p:sldId id="299" r:id="rId23"/>
    <p:sldId id="298" r:id="rId24"/>
    <p:sldId id="297" r:id="rId25"/>
    <p:sldId id="301" r:id="rId26"/>
    <p:sldId id="300" r:id="rId27"/>
    <p:sldId id="302" r:id="rId28"/>
    <p:sldId id="306" r:id="rId29"/>
    <p:sldId id="305" r:id="rId30"/>
    <p:sldId id="303" r:id="rId31"/>
    <p:sldId id="304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E26A4-9CB2-6BA9-3D10-2B9C1903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3E9B5E-679B-9090-72A9-A47F24FB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DBB582-DB79-8155-DB58-986538AF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5C749-EB4E-D161-55B0-5640A74D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D4422-E6C7-745C-3DE8-45170E9F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60656-3E54-5996-BC73-9E16EBB1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A271A1-F75C-B114-0200-0EE6A0F0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FB2B66-29E0-66A0-8648-FF5AB7D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FC02A-4B50-2F50-44AD-79ACB011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A112B1-B8E6-B71F-CE3B-FDF5A7D4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7784A37-A746-ACB5-FD60-1B58880FE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CFA61A-34CF-AC9A-86A8-87D9591A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BDF0B-2292-EA38-637E-026F8715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90AAC2-5959-4F75-7A76-A6F19AC5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826F3-1F9E-EE23-96B0-FF7ABD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093A0-D573-BBF5-853A-BCE0556E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7E274-B491-CB50-BB10-9AD54EA0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C2079-5C70-8F76-E151-C0FBD116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081E5-EAA6-E267-3000-7518E49B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2485C7-3FE4-6DDB-0529-8B4CC4BA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B28B8-A9FB-C5EF-C81F-B239E822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7A37-C108-72C5-0355-608029A8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7A3711-01E2-C579-45B0-5A48214F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824A9-D5DC-8042-9071-2DD56FB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A76F8-8AF7-D7E1-85A1-558A040D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22D4F-8CC9-BE6D-6494-E5F8C53C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E9DDE-7C92-F2C2-0D7B-68A4C832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F17E4C-8348-5E1F-22D8-EB86794D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FEC8F4-6198-9754-479D-6FAC7BCB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56C746-EBB5-7139-E34D-A8949D08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950A4F-329D-26E0-5BBC-0031D5F4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3C4A9-765E-2A00-82BA-5F9362C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7394A0-D852-CD23-628E-FDC736462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6372F4-978A-0CB6-F606-817B87FC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165CF0-A986-EB85-5D1D-AC34035DD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B1A9DC-EA58-83C3-7775-6760EADFE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5404F6-026F-AFA3-5E3D-B5ABFC6C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B05D35-2F64-AC37-FE39-AC70D2E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43099E-1265-F0A7-A2CB-9CD8F46E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96D8F-0390-354C-234D-CEE47EE8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B84659-CA68-91F1-412B-209AEAE8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0AF738-A0AC-655E-9CFF-92D4F3A0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0D631E-5E0B-E811-6583-97B90BFF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989959-986C-D855-3D97-3614839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DA5E92-9169-549B-9D82-4E7A3A52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D42B09-18F6-B041-F7B7-A2B1B8C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35B72-C35D-E60A-54E4-E0891A88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030A0-75CB-D723-962E-B0B7F58C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D7BDD5-9736-52E4-4A35-9DF51457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372641-59AA-5D77-73C1-DBCF392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E6E21E-CFB0-E1BD-9E69-D2B90C38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DFA262-9840-7E90-DF4B-7B19EA6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19B07-D250-BEFC-5C63-DA263326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70584A-FBEA-C011-ED92-B53D15453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E42DDF-153B-CC76-F66A-AF48A050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74AA49-8440-DC36-BA1E-C9628D92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9C2BF9-96C1-6AD3-B0F8-4EC1C807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E0560E-47AA-9BF6-D80F-A3E9CC29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A7C804-9D25-8D76-B794-1B75E1D2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D8A2A8-4630-583F-7931-EA8F5D9B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FFEE49-058F-A7D3-E4FB-DD54EE899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1C4A1-F4C3-4F8A-8BCB-D887728F42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D2FDD5-EA20-6AFC-5854-6304398A7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6EAD2-3FE8-B089-8297-373E5815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5059-D565-4707-85B8-C46935A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A37DE-D727-FA11-C3AA-3392EE82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Python Programming and Basic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B4459F-D504-1216-6B37-E559D949B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3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Lecture-2: Setting up the Environment (cont.) </a:t>
            </a:r>
          </a:p>
          <a:p>
            <a:endParaRPr lang="en-US" dirty="0"/>
          </a:p>
          <a:p>
            <a:r>
              <a:rPr lang="en-US" dirty="0"/>
              <a:t>Prof. Dr. G M Atiqur Rahaman</a:t>
            </a:r>
          </a:p>
          <a:p>
            <a:r>
              <a:rPr lang="en-US" dirty="0"/>
              <a:t>Computer Science and Engineering Discipline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DF7482-2C1E-240D-1319-76B43E10D88B}"/>
              </a:ext>
            </a:extLst>
          </p:cNvPr>
          <p:cNvSpPr txBox="1"/>
          <p:nvPr/>
        </p:nvSpPr>
        <p:spPr>
          <a:xfrm>
            <a:off x="4919472" y="0"/>
            <a:ext cx="214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7624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C533B-7E9D-92CF-D7E8-F14E3F72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Source Code with </a:t>
            </a:r>
            <a:r>
              <a:rPr lang="en-US" dirty="0">
                <a:solidFill>
                  <a:srgbClr val="FF0000"/>
                </a:solidFill>
              </a:rPr>
              <a:t>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DF223-399E-452D-4A01-807E0A89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Sometimes the </a:t>
            </a:r>
            <a:r>
              <a:rPr lang="en-US" dirty="0">
                <a:solidFill>
                  <a:srgbClr val="FF0000"/>
                </a:solidFill>
              </a:rPr>
              <a:t>?? </a:t>
            </a:r>
            <a:r>
              <a:rPr lang="en-US" dirty="0"/>
              <a:t>suffix doesn't display any source code: if the object in question is not implemented in Python, but in C or some other compiled extension language. </a:t>
            </a:r>
          </a:p>
          <a:p>
            <a:pPr marL="0" indent="0">
              <a:buNone/>
            </a:pPr>
            <a:r>
              <a:rPr lang="en-US" dirty="0"/>
              <a:t>Then the </a:t>
            </a:r>
            <a:r>
              <a:rPr lang="en-US" dirty="0">
                <a:solidFill>
                  <a:srgbClr val="FF0000"/>
                </a:solidFill>
              </a:rPr>
              <a:t>??</a:t>
            </a:r>
            <a:r>
              <a:rPr lang="en-US" dirty="0"/>
              <a:t> suffix gives the same output as the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suffix. This particularly true with many of Python's built-in objects and types, for example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[9]: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??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Using </a:t>
            </a:r>
            <a:r>
              <a:rPr lang="en-US" i="1" dirty="0">
                <a:solidFill>
                  <a:srgbClr val="FF0000"/>
                </a:solidFill>
              </a:rPr>
              <a:t>?</a:t>
            </a:r>
            <a:r>
              <a:rPr lang="en-US" i="1" dirty="0"/>
              <a:t> and/or </a:t>
            </a:r>
            <a:r>
              <a:rPr lang="en-US" i="1" dirty="0">
                <a:solidFill>
                  <a:srgbClr val="FF0000"/>
                </a:solidFill>
              </a:rPr>
              <a:t>??</a:t>
            </a:r>
            <a:r>
              <a:rPr lang="en-US" i="1" dirty="0"/>
              <a:t> gives a powerful and quick interface to know what any Python function or module does.</a:t>
            </a:r>
          </a:p>
        </p:txBody>
      </p:sp>
    </p:spTree>
    <p:extLst>
      <p:ext uri="{BB962C8B-B14F-4D97-AF65-F5344CB8AC3E}">
        <p14:creationId xmlns:p14="http://schemas.microsoft.com/office/powerpoint/2010/main" val="411774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E1239-625D-4FE3-D834-0639E599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Exploring Modules with Tab-Completion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5711B-710E-00DF-8CFC-5494EFB6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Using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tab key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auto-completes and explores the contents of objects, modules, and name-spaces.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see a list of all available attributes of an object, type the name of the object followed by a period </a:t>
            </a:r>
            <a:r>
              <a:rPr lang="en-US" dirty="0">
                <a:solidFill>
                  <a:srgbClr val="FF0000"/>
                </a:solidFill>
              </a:rPr>
              <a:t>(".")</a:t>
            </a:r>
            <a:r>
              <a:rPr lang="en-US" dirty="0"/>
              <a:t> and the Tab key: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L.&lt;TAB&gt;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narrow-down the list, type the first character or several characters of the name, and the Tab key will find the matching attributes and methods: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In [10]: L.c&lt;TAB&gt;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In [10]: L.co&lt;TAB&gt;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</a:t>
            </a:r>
            <a:r>
              <a:rPr lang="en-US" dirty="0" err="1">
                <a:solidFill>
                  <a:srgbClr val="FF0000"/>
                </a:solidFill>
              </a:rPr>
              <a:t>L.cou</a:t>
            </a:r>
            <a:r>
              <a:rPr lang="en-US" dirty="0">
                <a:solidFill>
                  <a:srgbClr val="FF0000"/>
                </a:solidFill>
              </a:rPr>
              <a:t>&lt;TAB&gt;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4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B8E86-394F-286F-0F6F-D026640C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Private/Public attributes?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7F9AE-A812-10B0-1FB2-EB4F1158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Python has no strictly-enforced distinction between public/external attributes and private/internal attributes, by convention a preceding underscore is used to denote such methods.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 clarity, these private methods and special methods are omitted from the list by default, but it's possible to list them by explicitly typing the underscore: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L._&lt;TAB&gt;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(often nicknamed "dunder" methods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3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16606-D727-9310-6B08-9124889C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Tab completion when importing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7B9E16-A122-35D5-FB24-A6F5FAE9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all possible imports in the </a:t>
            </a:r>
            <a:r>
              <a:rPr lang="en-US" i="1" dirty="0" err="1">
                <a:solidFill>
                  <a:srgbClr val="FF0000"/>
                </a:solidFill>
              </a:rPr>
              <a:t>itertools</a:t>
            </a:r>
            <a:r>
              <a:rPr lang="en-US" dirty="0"/>
              <a:t> package that start with </a:t>
            </a:r>
            <a:r>
              <a:rPr lang="en-US" dirty="0">
                <a:solidFill>
                  <a:srgbClr val="FF0000"/>
                </a:solidFill>
              </a:rPr>
              <a:t>co: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from </a:t>
            </a:r>
            <a:r>
              <a:rPr lang="en-US" dirty="0" err="1">
                <a:solidFill>
                  <a:srgbClr val="FF0000"/>
                </a:solidFill>
              </a:rPr>
              <a:t>itertools</a:t>
            </a:r>
            <a:r>
              <a:rPr lang="en-US" dirty="0">
                <a:solidFill>
                  <a:srgbClr val="FF0000"/>
                </a:solidFill>
              </a:rPr>
              <a:t> import co&lt;TAB&gt;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tab-completion to see which imports are available on your system: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import &lt;TAB&gt;</a:t>
            </a:r>
          </a:p>
        </p:txBody>
      </p:sp>
    </p:spTree>
    <p:extLst>
      <p:ext uri="{BB962C8B-B14F-4D97-AF65-F5344CB8AC3E}">
        <p14:creationId xmlns:p14="http://schemas.microsoft.com/office/powerpoint/2010/main" val="27449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70BEC-4C07-5F42-1F56-1D96DFD2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Beyond tab completion: wildcard matching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20BF8-0899-AB47-05D4-26B61A13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 match characters at the middle or end of the word</a:t>
            </a:r>
            <a:r>
              <a:rPr lang="en-US" dirty="0"/>
              <a:t> wildcard matching can be used using the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character.</a:t>
            </a:r>
          </a:p>
          <a:p>
            <a:pPr marL="0" indent="0">
              <a:buNone/>
            </a:pPr>
            <a:r>
              <a:rPr lang="en-US" dirty="0"/>
              <a:t>e.g. use this to list every object in the namespace that ends with </a:t>
            </a:r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[10]: *Warning?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Similarly, suppose we are looking for a string method that contains the word find somewhere in its name. We can search for it this way: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In [10]: str.*find*?</a:t>
            </a:r>
          </a:p>
        </p:txBody>
      </p:sp>
    </p:spTree>
    <p:extLst>
      <p:ext uri="{BB962C8B-B14F-4D97-AF65-F5344CB8AC3E}">
        <p14:creationId xmlns:p14="http://schemas.microsoft.com/office/powerpoint/2010/main" val="396025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40274-2516-6CD0-0D58-4B716CE4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7ADC31-97AE-419D-00DC-5C72919F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Useful for finding a particular command when getting to know a new package or reacquainting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overself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with a familiar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8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C5CBC-F3CE-64AC-F9F4-B187809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Keyboard Shortcuts in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Shell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A0E1B9-1690-0F13-0D1F-E6FBA4AE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3172503"/>
            <a:ext cx="5601482" cy="1657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290BD2-3CA3-9FC8-3FB2-0104EFBA49E8}"/>
              </a:ext>
            </a:extLst>
          </p:cNvPr>
          <p:cNvSpPr txBox="1"/>
          <p:nvPr/>
        </p:nvSpPr>
        <p:spPr>
          <a:xfrm>
            <a:off x="3295259" y="2200763"/>
            <a:ext cx="5821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Navigation shortcuts</a:t>
            </a:r>
          </a:p>
        </p:txBody>
      </p:sp>
    </p:spTree>
    <p:extLst>
      <p:ext uri="{BB962C8B-B14F-4D97-AF65-F5344CB8AC3E}">
        <p14:creationId xmlns:p14="http://schemas.microsoft.com/office/powerpoint/2010/main" val="53614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C5CBC-F3CE-64AC-F9F4-B187809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Keyboard Shortcuts in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Shell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290BD2-3CA3-9FC8-3FB2-0104EFBA49E8}"/>
              </a:ext>
            </a:extLst>
          </p:cNvPr>
          <p:cNvSpPr txBox="1"/>
          <p:nvPr/>
        </p:nvSpPr>
        <p:spPr>
          <a:xfrm>
            <a:off x="3295259" y="2200763"/>
            <a:ext cx="5821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Text Entry shortcuts</a:t>
            </a:r>
          </a:p>
        </p:txBody>
      </p:sp>
      <p:pic>
        <p:nvPicPr>
          <p:cNvPr id="8" name="Content Placeholder 7" descr="A text on a white background&#10;&#10;Description automatically generated">
            <a:extLst>
              <a:ext uri="{FF2B5EF4-FFF2-40B4-BE49-F238E27FC236}">
                <a16:creationId xmlns:a16="http://schemas.microsoft.com/office/drawing/2014/main" xmlns="" id="{1A7BE672-9AAC-D50C-87DB-D094B928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2839082"/>
            <a:ext cx="4867954" cy="2324424"/>
          </a:xfrm>
        </p:spPr>
      </p:pic>
    </p:spTree>
    <p:extLst>
      <p:ext uri="{BB962C8B-B14F-4D97-AF65-F5344CB8AC3E}">
        <p14:creationId xmlns:p14="http://schemas.microsoft.com/office/powerpoint/2010/main" val="36510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9482D-BD58-C543-7744-21E4BB83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Keyboard Shortcuts in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Shell</a:t>
            </a:r>
            <a:endParaRPr lang="en-US" dirty="0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xmlns="" id="{5F679C5C-E024-1C6D-0563-EC284E64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3324924"/>
            <a:ext cx="6201640" cy="13527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2B6D09-80FA-6548-881F-73143E34330E}"/>
              </a:ext>
            </a:extLst>
          </p:cNvPr>
          <p:cNvSpPr txBox="1"/>
          <p:nvPr/>
        </p:nvSpPr>
        <p:spPr>
          <a:xfrm>
            <a:off x="2995180" y="2393942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Command History Shortcuts</a:t>
            </a:r>
          </a:p>
        </p:txBody>
      </p:sp>
    </p:spTree>
    <p:extLst>
      <p:ext uri="{BB962C8B-B14F-4D97-AF65-F5344CB8AC3E}">
        <p14:creationId xmlns:p14="http://schemas.microsoft.com/office/powerpoint/2010/main" val="43244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9482D-BD58-C543-7744-21E4BB83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Keyboard Shortcuts in the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Shell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2B6D09-80FA-6548-881F-73143E34330E}"/>
              </a:ext>
            </a:extLst>
          </p:cNvPr>
          <p:cNvSpPr txBox="1"/>
          <p:nvPr/>
        </p:nvSpPr>
        <p:spPr>
          <a:xfrm>
            <a:off x="2995180" y="2393942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Miscellaneous Shortcuts</a:t>
            </a:r>
          </a:p>
        </p:txBody>
      </p:sp>
      <p:pic>
        <p:nvPicPr>
          <p:cNvPr id="8" name="Content Placeholder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7D449F4F-9AEF-3B54-279D-B208FB13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3334451"/>
            <a:ext cx="5801535" cy="1333686"/>
          </a:xfrm>
        </p:spPr>
      </p:pic>
    </p:spTree>
    <p:extLst>
      <p:ext uri="{BB962C8B-B14F-4D97-AF65-F5344CB8AC3E}">
        <p14:creationId xmlns:p14="http://schemas.microsoft.com/office/powerpoint/2010/main" val="22700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83209-228F-7553-BC0F-779CBCD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/>
              <a:t>Contents (Lec-1)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55FBBF-3B09-0D16-10FD-8BC4F6C66F7B}"/>
              </a:ext>
            </a:extLst>
          </p:cNvPr>
          <p:cNvSpPr txBox="1"/>
          <p:nvPr/>
        </p:nvSpPr>
        <p:spPr>
          <a:xfrm>
            <a:off x="838200" y="1483546"/>
            <a:ext cx="4501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Jupyter Notebook</a:t>
            </a:r>
          </a:p>
          <a:p>
            <a:pPr marL="342900" indent="-342900">
              <a:buAutoNum type="arabicPeriod"/>
            </a:pPr>
            <a:r>
              <a:rPr lang="en-US" sz="2400" dirty="0"/>
              <a:t>Anaconda Installation</a:t>
            </a:r>
          </a:p>
          <a:p>
            <a:pPr marL="342900" indent="-342900">
              <a:buAutoNum type="arabicPeriod"/>
            </a:pPr>
            <a:r>
              <a:rPr lang="en-US" sz="2400" dirty="0"/>
              <a:t>Launching Jupyter Notebook</a:t>
            </a:r>
          </a:p>
          <a:p>
            <a:pPr marL="342900" indent="-342900">
              <a:buAutoNum type="arabicPeriod"/>
            </a:pPr>
            <a:r>
              <a:rPr lang="en-US" sz="2400" dirty="0"/>
              <a:t>Creating a new Notebook</a:t>
            </a:r>
          </a:p>
          <a:p>
            <a:pPr marL="342900" indent="-342900">
              <a:buAutoNum type="arabicPeriod"/>
            </a:pPr>
            <a:r>
              <a:rPr lang="en-US" sz="2400" dirty="0"/>
              <a:t>Working with cells</a:t>
            </a:r>
          </a:p>
          <a:p>
            <a:pPr marL="342900" indent="-342900">
              <a:buAutoNum type="arabicPeriod"/>
            </a:pPr>
            <a:r>
              <a:rPr lang="en-US" sz="2400" dirty="0"/>
              <a:t>Types of Cells</a:t>
            </a:r>
          </a:p>
          <a:p>
            <a:pPr marL="342900" indent="-342900">
              <a:buAutoNum type="arabicPeriod"/>
            </a:pPr>
            <a:r>
              <a:rPr lang="en-US" sz="2400" dirty="0"/>
              <a:t>Add Headings </a:t>
            </a:r>
          </a:p>
          <a:p>
            <a:pPr marL="342900" indent="-342900">
              <a:buAutoNum type="arabicPeriod"/>
            </a:pPr>
            <a:r>
              <a:rPr lang="en-US" sz="2400" dirty="0"/>
              <a:t>Show line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BC1329-7DCA-6598-179D-B287C29F311C}"/>
              </a:ext>
            </a:extLst>
          </p:cNvPr>
          <p:cNvSpPr txBox="1"/>
          <p:nvPr/>
        </p:nvSpPr>
        <p:spPr>
          <a:xfrm>
            <a:off x="6342888" y="1483546"/>
            <a:ext cx="6129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Setup </a:t>
            </a:r>
            <a:r>
              <a:rPr lang="en-US" sz="2400" dirty="0" err="1"/>
              <a:t>Numpy</a:t>
            </a:r>
            <a:endParaRPr lang="en-US" sz="2400" dirty="0"/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Setup Pandas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Setup Matplotlib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Downloading Notebook in multiple formats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Importing Notebook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Open already created Notebook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Keyboard </a:t>
            </a:r>
            <a:r>
              <a:rPr lang="en-US" sz="2400" dirty="0" err="1"/>
              <a:t>shorcuts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73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Magic Commands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enhancements that </a:t>
            </a:r>
            <a:r>
              <a:rPr lang="en-US" dirty="0" err="1"/>
              <a:t>IPython</a:t>
            </a:r>
            <a:r>
              <a:rPr lang="en-US" dirty="0"/>
              <a:t> adds on top of the normal Python syntax…. are known as magic commands, and are prefixed by the </a:t>
            </a: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/>
              <a:t>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Magic commands come in two flavors: line magics, which are denoted by a single </a:t>
            </a: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dirty="0"/>
              <a:t> prefix and operate on a single line of input, and cell magics, which are denoted by a double </a:t>
            </a:r>
            <a:r>
              <a:rPr lang="en-US" b="1" dirty="0">
                <a:solidFill>
                  <a:srgbClr val="FF0000"/>
                </a:solidFill>
              </a:rPr>
              <a:t>%%</a:t>
            </a:r>
            <a:r>
              <a:rPr lang="en-US" dirty="0"/>
              <a:t> prefix and operate on multiple lines of input.</a:t>
            </a:r>
          </a:p>
        </p:txBody>
      </p:sp>
    </p:spTree>
    <p:extLst>
      <p:ext uri="{BB962C8B-B14F-4D97-AF65-F5344CB8AC3E}">
        <p14:creationId xmlns:p14="http://schemas.microsoft.com/office/powerpoint/2010/main" val="178636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Magic Commands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dirty="0" err="1"/>
              <a:t>IPython</a:t>
            </a:r>
            <a:r>
              <a:rPr lang="en-US" dirty="0"/>
              <a:t> for interactive exploration and a text editor to store code to reuse. Rather than running this code in a new window, it can be convenient to run it within a </a:t>
            </a:r>
            <a:r>
              <a:rPr lang="en-US" dirty="0" err="1"/>
              <a:t>IPython</a:t>
            </a:r>
            <a:r>
              <a:rPr lang="en-US" dirty="0"/>
              <a:t> session. This can be done with the </a:t>
            </a:r>
            <a:r>
              <a:rPr lang="en-US" b="1" dirty="0">
                <a:solidFill>
                  <a:srgbClr val="FF0000"/>
                </a:solidFill>
              </a:rPr>
              <a:t>%run </a:t>
            </a:r>
            <a:r>
              <a:rPr lang="en-US" dirty="0"/>
              <a:t>magic.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Magic Commands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Imagine you've created a </a:t>
            </a:r>
            <a:r>
              <a:rPr lang="en-US" i="1" dirty="0">
                <a:solidFill>
                  <a:srgbClr val="FF0000"/>
                </a:solidFill>
              </a:rPr>
              <a:t>myscript.py </a:t>
            </a:r>
            <a:r>
              <a:rPr lang="en-US" dirty="0"/>
              <a:t>file with the following contents: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#-------------------------------------</a:t>
            </a:r>
          </a:p>
          <a:p>
            <a:pPr marL="0" indent="0">
              <a:buNone/>
            </a:pPr>
            <a:r>
              <a:rPr lang="en-US" dirty="0"/>
              <a:t># file: myscript.py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square(x):</a:t>
            </a:r>
          </a:p>
          <a:p>
            <a:pPr marL="0" indent="0">
              <a:buNone/>
            </a:pPr>
            <a:r>
              <a:rPr lang="en-US" dirty="0"/>
              <a:t>    """square a number"""</a:t>
            </a:r>
          </a:p>
          <a:p>
            <a:pPr marL="0" indent="0">
              <a:buNone/>
            </a:pPr>
            <a:r>
              <a:rPr lang="en-US" dirty="0"/>
              <a:t>    return x **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 in range(1, 4):</a:t>
            </a:r>
          </a:p>
          <a:p>
            <a:pPr marL="0" indent="0">
              <a:buNone/>
            </a:pPr>
            <a:r>
              <a:rPr lang="en-US" dirty="0"/>
              <a:t>    print(N, "squared is", square(N))</a:t>
            </a:r>
          </a:p>
        </p:txBody>
      </p:sp>
    </p:spTree>
    <p:extLst>
      <p:ext uri="{BB962C8B-B14F-4D97-AF65-F5344CB8AC3E}">
        <p14:creationId xmlns:p14="http://schemas.microsoft.com/office/powerpoint/2010/main" val="306643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Magic Commands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You can execute this from your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session as follows:</a:t>
            </a:r>
          </a:p>
          <a:p>
            <a:pPr marL="0" indent="0">
              <a:buNone/>
            </a:pPr>
            <a:r>
              <a:rPr lang="en-US" dirty="0"/>
              <a:t> &gt;&gt;&gt; %run myscript.py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After you've run this script, any functions defined within it are available for use in your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session:</a:t>
            </a:r>
          </a:p>
          <a:p>
            <a:pPr marL="0" indent="0">
              <a:buNone/>
            </a:pPr>
            <a:r>
              <a:rPr lang="en-US" dirty="0"/>
              <a:t>&gt;&gt;&gt; square(5)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several options to fine-tune how your code is run; you can see the documentation in the normal way, by typing </a:t>
            </a:r>
            <a:r>
              <a:rPr lang="en-US" b="1" dirty="0">
                <a:solidFill>
                  <a:srgbClr val="FF0000"/>
                </a:solidFill>
              </a:rPr>
              <a:t>%run?</a:t>
            </a:r>
            <a:r>
              <a:rPr lang="en-US" dirty="0"/>
              <a:t> in the </a:t>
            </a:r>
            <a:r>
              <a:rPr lang="en-US" dirty="0" err="1"/>
              <a:t>IPython</a:t>
            </a:r>
            <a:r>
              <a:rPr lang="en-US" dirty="0"/>
              <a:t> interpreter.</a:t>
            </a:r>
          </a:p>
        </p:txBody>
      </p:sp>
    </p:spTree>
    <p:extLst>
      <p:ext uri="{BB962C8B-B14F-4D97-AF65-F5344CB8AC3E}">
        <p14:creationId xmlns:p14="http://schemas.microsoft.com/office/powerpoint/2010/main" val="397581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Timing Code Execution: %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timeit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b="1" dirty="0" err="1">
                <a:solidFill>
                  <a:srgbClr val="FF0000"/>
                </a:solidFill>
              </a:rPr>
              <a:t>timeit</a:t>
            </a:r>
            <a:r>
              <a:rPr lang="en-US" dirty="0"/>
              <a:t>, automatically determines the execution time of the single-line Python statement that follows it. E.g.: we may want to check the performance of a list comprehension:</a:t>
            </a:r>
          </a:p>
          <a:p>
            <a:pPr marL="0" indent="0">
              <a:buNone/>
            </a:pPr>
            <a:r>
              <a:rPr lang="en-US" dirty="0"/>
              <a:t>&gt;&gt;&gt; %</a:t>
            </a:r>
            <a:r>
              <a:rPr lang="en-US" dirty="0" err="1"/>
              <a:t>timeit</a:t>
            </a:r>
            <a:r>
              <a:rPr lang="en-US" dirty="0"/>
              <a:t> L = [n ** 2 for n in range(1000)]</a:t>
            </a:r>
          </a:p>
        </p:txBody>
      </p:sp>
    </p:spTree>
    <p:extLst>
      <p:ext uri="{BB962C8B-B14F-4D97-AF65-F5344CB8AC3E}">
        <p14:creationId xmlns:p14="http://schemas.microsoft.com/office/powerpoint/2010/main" val="406863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A531-16E9-DF52-73E2-9B9102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Timing Code Execution: %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timeit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722F5-35BF-6804-5A78-8308626D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b="1" dirty="0" err="1">
                <a:solidFill>
                  <a:srgbClr val="FF0000"/>
                </a:solidFill>
              </a:rPr>
              <a:t>timeit</a:t>
            </a:r>
            <a:r>
              <a:rPr lang="en-US" dirty="0"/>
              <a:t> automatically performs multiple runs in order to attain more robust results. </a:t>
            </a:r>
          </a:p>
          <a:p>
            <a:pPr marL="0" indent="0">
              <a:buNone/>
            </a:pPr>
            <a:r>
              <a:rPr lang="en-US" dirty="0"/>
              <a:t>For multi line statements, adding a second % sign will turn this into a cell magic that can handle multiple lines of input. For example, here's the equivalent construction with a for-loop:</a:t>
            </a:r>
          </a:p>
          <a:p>
            <a:pPr marL="0" indent="0">
              <a:buNone/>
            </a:pPr>
            <a:r>
              <a:rPr lang="en-US" sz="2000" dirty="0"/>
              <a:t>%%</a:t>
            </a:r>
            <a:r>
              <a:rPr lang="en-US" sz="2000" dirty="0" err="1"/>
              <a:t>timeit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 = []</a:t>
            </a:r>
          </a:p>
          <a:p>
            <a:pPr marL="0" indent="0">
              <a:buNone/>
            </a:pPr>
            <a:r>
              <a:rPr lang="en-US" sz="2000" dirty="0"/>
              <a:t>for n in range(1000):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L.append</a:t>
            </a:r>
            <a:r>
              <a:rPr lang="en-US" sz="2000" dirty="0"/>
              <a:t>(n ** 2)</a:t>
            </a:r>
          </a:p>
        </p:txBody>
      </p:sp>
    </p:spTree>
    <p:extLst>
      <p:ext uri="{BB962C8B-B14F-4D97-AF65-F5344CB8AC3E}">
        <p14:creationId xmlns:p14="http://schemas.microsoft.com/office/powerpoint/2010/main" val="35181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C4F55-6E8A-567F-68BE-8F9B3A1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Magic Functions: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%magic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lsmagic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72AC8-2483-56CD-5D14-96B6B6D5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read the documentation of the </a:t>
            </a:r>
            <a:r>
              <a:rPr lang="en-US" b="1" dirty="0">
                <a:solidFill>
                  <a:srgbClr val="FF0000"/>
                </a:solidFill>
              </a:rPr>
              <a:t>%</a:t>
            </a:r>
            <a:r>
              <a:rPr lang="en-US" b="1" dirty="0" err="1">
                <a:solidFill>
                  <a:srgbClr val="FF0000"/>
                </a:solidFill>
              </a:rPr>
              <a:t>timeit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magic simply type this</a:t>
            </a:r>
          </a:p>
          <a:p>
            <a:pPr marL="0" indent="0">
              <a:buNone/>
            </a:pPr>
            <a:r>
              <a:rPr lang="en-US" dirty="0"/>
              <a:t>&gt;&gt;&gt; %</a:t>
            </a:r>
            <a:r>
              <a:rPr lang="en-US" dirty="0" err="1"/>
              <a:t>timeit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access a general description of available magic functions, including some examples, you can type this: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%magic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For a quick and simple list of all available magic functions, type this: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%</a:t>
            </a:r>
            <a:r>
              <a:rPr lang="en-US" dirty="0" err="1"/>
              <a:t>lsmagic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8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224D6-300D-4EE8-0CFD-E006726F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Input and Output History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336BA-C33C-0FB9-3F69-F6B17F3B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/Out: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can access previous inputs and outputs in the current session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/>
              <a:t>In [1]: import 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[2]: </a:t>
            </a:r>
            <a:r>
              <a:rPr lang="en-US" dirty="0" err="1"/>
              <a:t>math.sin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Out[2]: 0.9092974268256817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[3]: </a:t>
            </a:r>
            <a:r>
              <a:rPr lang="en-US" dirty="0" err="1"/>
              <a:t>math.cos</a:t>
            </a:r>
            <a:r>
              <a:rPr lang="en-US" dirty="0"/>
              <a:t>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IPython</a:t>
            </a:r>
            <a:r>
              <a:rPr lang="en-US" dirty="0"/>
              <a:t> actually creates some Python variables called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Out</a:t>
            </a:r>
            <a:r>
              <a:rPr lang="en-US" dirty="0"/>
              <a:t> that are automatically updated to reflect this history.</a:t>
            </a:r>
          </a:p>
        </p:txBody>
      </p:sp>
    </p:spTree>
    <p:extLst>
      <p:ext uri="{BB962C8B-B14F-4D97-AF65-F5344CB8AC3E}">
        <p14:creationId xmlns:p14="http://schemas.microsoft.com/office/powerpoint/2010/main" val="203837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224D6-300D-4EE8-0CFD-E006726F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Input and Output History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336BA-C33C-0FB9-3F69-F6B17F3B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[4]: print(In)</a:t>
            </a:r>
          </a:p>
          <a:p>
            <a:pPr marL="0" indent="0">
              <a:buNone/>
            </a:pPr>
            <a:r>
              <a:rPr lang="en-US" dirty="0"/>
              <a:t>['', 'import math', '</a:t>
            </a:r>
            <a:r>
              <a:rPr lang="en-US" dirty="0" err="1"/>
              <a:t>math.sin</a:t>
            </a:r>
            <a:r>
              <a:rPr lang="en-US" dirty="0"/>
              <a:t>(2)', '</a:t>
            </a:r>
            <a:r>
              <a:rPr lang="en-US" dirty="0" err="1"/>
              <a:t>math.cos</a:t>
            </a:r>
            <a:r>
              <a:rPr lang="en-US" dirty="0"/>
              <a:t>(2)', 'print(In)’]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[5]: Out</a:t>
            </a:r>
          </a:p>
          <a:p>
            <a:pPr marL="0" indent="0">
              <a:buNone/>
            </a:pPr>
            <a:r>
              <a:rPr lang="en-US" dirty="0"/>
              <a:t>Out[5]: {2: 0.9092974268256817, 3: -0.4161468365471424}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 object is a list, which keeps track of the commands in order (the first item in the list is a place-holder so that In[1] can refer to the first command):</a:t>
            </a:r>
          </a:p>
          <a:p>
            <a:pPr marL="0" indent="0">
              <a:buNone/>
            </a:pPr>
            <a:r>
              <a:rPr lang="en-US" dirty="0"/>
              <a:t> &gt;&gt;&gt; print(In[1])</a:t>
            </a:r>
          </a:p>
          <a:p>
            <a:pPr marL="0" indent="0">
              <a:buNone/>
            </a:pPr>
            <a:r>
              <a:rPr lang="en-US" dirty="0"/>
              <a:t>The Out object is not a list but a dictionary mapping input numbers to their outputs (if any):</a:t>
            </a:r>
          </a:p>
          <a:p>
            <a:pPr marL="0" indent="0">
              <a:buNone/>
            </a:pPr>
            <a:r>
              <a:rPr lang="en-US"/>
              <a:t> &gt;&gt;&gt; print(Out[2])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8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F8CDF-4709-95CF-E368-7102A8F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Underscore Shortcuts and Previous Output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D1F09-AF40-4BB7-B08F-E38D8010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accessing previous output; the variable _ (i.e., a single underscore) is kept updated with the previous output; </a:t>
            </a:r>
          </a:p>
          <a:p>
            <a:pPr marL="0" indent="0">
              <a:buNone/>
            </a:pPr>
            <a:r>
              <a:rPr lang="en-US" dirty="0"/>
              <a:t>&gt;&gt;&gt; print(_)</a:t>
            </a:r>
          </a:p>
          <a:p>
            <a:pPr marL="0" indent="0">
              <a:buNone/>
            </a:pPr>
            <a:r>
              <a:rPr lang="en-US" dirty="0"/>
              <a:t>&gt;&gt;&gt; print(__)</a:t>
            </a:r>
          </a:p>
          <a:p>
            <a:pPr marL="0" indent="0">
              <a:buNone/>
            </a:pPr>
            <a:r>
              <a:rPr lang="en-US" dirty="0"/>
              <a:t>&gt;&gt;&gt; print(___)</a:t>
            </a:r>
          </a:p>
          <a:p>
            <a:pPr marL="0" indent="0">
              <a:buNone/>
            </a:pPr>
            <a:r>
              <a:rPr lang="en-US" dirty="0"/>
              <a:t>a shorthand for Out[X] is _X (i.e., a single underscore followed by the line number):</a:t>
            </a:r>
          </a:p>
          <a:p>
            <a:pPr marL="0" indent="0">
              <a:buNone/>
            </a:pPr>
            <a:r>
              <a:rPr lang="en-US" dirty="0"/>
              <a:t>&gt;&gt;&gt; Out[2]</a:t>
            </a:r>
          </a:p>
          <a:p>
            <a:pPr marL="0" indent="0">
              <a:buNone/>
            </a:pPr>
            <a:r>
              <a:rPr lang="en-US" dirty="0"/>
              <a:t>&gt;&gt;&gt; _2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(</a:t>
            </a:r>
            <a:r>
              <a:rPr lang="en-US" dirty="0" smtClean="0"/>
              <a:t>Lec-2)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8F488-6E3E-7B5F-F074-11032C94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Suppressing Output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125A2-C22F-0B87-9F92-9441CAE5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math.sin</a:t>
            </a:r>
            <a:r>
              <a:rPr lang="en-US" dirty="0"/>
              <a:t>(2) + </a:t>
            </a:r>
            <a:r>
              <a:rPr lang="en-US" dirty="0" err="1"/>
              <a:t>math.cos</a:t>
            </a:r>
            <a:r>
              <a:rPr lang="en-US" dirty="0"/>
              <a:t>(2);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result is computed silently, and the output is neither displayed on the screen or stored in the Out dictionary:</a:t>
            </a:r>
          </a:p>
        </p:txBody>
      </p:sp>
    </p:spTree>
    <p:extLst>
      <p:ext uri="{BB962C8B-B14F-4D97-AF65-F5344CB8AC3E}">
        <p14:creationId xmlns:p14="http://schemas.microsoft.com/office/powerpoint/2010/main" val="266635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46B55-C6FE-CE92-2E12-9981611C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Related Magic Commands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AD06C-ECDA-6DD7-572C-AEE6BBC1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&gt;&gt;&gt; %</a:t>
            </a:r>
            <a:r>
              <a:rPr lang="en-US" dirty="0"/>
              <a:t>history -n 1-4</a:t>
            </a:r>
          </a:p>
        </p:txBody>
      </p:sp>
    </p:spTree>
    <p:extLst>
      <p:ext uri="{BB962C8B-B14F-4D97-AF65-F5344CB8AC3E}">
        <p14:creationId xmlns:p14="http://schemas.microsoft.com/office/powerpoint/2010/main" val="3229953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05B50-6B30-6F5B-BCB6-2B6F0D6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Dogma OT Bold"/>
              </a:rPr>
              <a:t>TRY </a:t>
            </a:r>
            <a:r>
              <a:rPr lang="en-US">
                <a:solidFill>
                  <a:srgbClr val="FF0000"/>
                </a:solidFill>
                <a:latin typeface="Dogma OT Bold"/>
              </a:rPr>
              <a:t>IT YOURSELF!! </a:t>
            </a:r>
            <a:r>
              <a:rPr lang="en-US" dirty="0">
                <a:solidFill>
                  <a:srgbClr val="000000"/>
                </a:solidFill>
                <a:latin typeface="Dogma OT Bold"/>
              </a:rPr>
              <a:t/>
            </a:r>
            <a:br>
              <a:rPr lang="en-US" dirty="0">
                <a:solidFill>
                  <a:srgbClr val="000000"/>
                </a:solidFill>
                <a:latin typeface="Dogma OT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FD5B8-A9B0-D933-2F16-F4F4A212A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E3F35-8023-4E93-6F0E-663058EB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53AF7-03C7-BD60-45EF-827995E4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a technologically-minded person, most of the time it's less a matter of knowing the answer of a computer problem as much as knowing </a:t>
            </a:r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to quickly find an unknown answer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Being an effective practitioner of data science is less about memorizing the tool or command for every possible situation---it is more about </a:t>
            </a:r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 to effectively find the information you don't know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whether through a web search engine or another means.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1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F7B9A-C904-BBF8-6DDD-FDAE7ED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357C5-B499-CDE5-93FC-83E3B6FD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amazing amount of information can be found through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alone. Some examples of the questions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can help answer in a few keystrokes:</a:t>
            </a:r>
          </a:p>
          <a:p>
            <a:pPr lvl="1"/>
            <a:r>
              <a:rPr lang="en-US" b="0" i="1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I call this function? What arguments and options does it have?</a:t>
            </a:r>
          </a:p>
          <a:p>
            <a:pPr lvl="1"/>
            <a:endParaRPr lang="en-US" b="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source code of this Python object look like?</a:t>
            </a:r>
          </a:p>
          <a:p>
            <a:pPr lvl="1"/>
            <a:endParaRPr lang="en-US" b="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in this package I imported? What attributes or methods does this object have?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0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D7623-05CF-CE14-1503-2F151525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Documentation with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4FBCB-174F-39FD-5B03-1E3FDC4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Python object contains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a concise summary of the object and how to use it.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can access this information and print.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to see the documentation of the built-in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do the following: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[1]: help(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[2]: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#  ?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for accessing this documentation and other relevant information:</a:t>
            </a:r>
          </a:p>
        </p:txBody>
      </p:sp>
    </p:spTree>
    <p:extLst>
      <p:ext uri="{BB962C8B-B14F-4D97-AF65-F5344CB8AC3E}">
        <p14:creationId xmlns:p14="http://schemas.microsoft.com/office/powerpoint/2010/main" val="4845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D05DD-6429-99FB-F406-B47C7968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Documentation with 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ED576B-6790-04AC-41AB-645A0C01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This notation works for just about anything, including object methods: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In [3]: L = [1, 2, 3]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In [4]: L.insert?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or even objects themselves, with the documentation from their type: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[5]: L?</a:t>
            </a:r>
          </a:p>
        </p:txBody>
      </p:sp>
    </p:spTree>
    <p:extLst>
      <p:ext uri="{BB962C8B-B14F-4D97-AF65-F5344CB8AC3E}">
        <p14:creationId xmlns:p14="http://schemas.microsoft.com/office/powerpoint/2010/main" val="217364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F08D8-527C-51D2-853B-6CBC169D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Documentation with 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68DAB8-F5A8-68A5-0ACD-F2957998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Importantly, this will even work for functions or other objects you create yourself! Here we'll define a small function with a docstring: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 [6]: def square(a):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....:     """Return the square of a."""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....:     return a **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....: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 [7]: square?</a:t>
            </a:r>
          </a:p>
        </p:txBody>
      </p:sp>
    </p:spTree>
    <p:extLst>
      <p:ext uri="{BB962C8B-B14F-4D97-AF65-F5344CB8AC3E}">
        <p14:creationId xmlns:p14="http://schemas.microsoft.com/office/powerpoint/2010/main" val="255698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C32B8-C252-789E-D90B-6B7C0F3F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Source Code with </a:t>
            </a:r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EEB3A1-824D-1509-1802-436113D9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shortcut to the source code with the double question mark (??):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[8]: square??</a:t>
            </a:r>
          </a:p>
        </p:txBody>
      </p:sp>
    </p:spTree>
    <p:extLst>
      <p:ext uri="{BB962C8B-B14F-4D97-AF65-F5344CB8AC3E}">
        <p14:creationId xmlns:p14="http://schemas.microsoft.com/office/powerpoint/2010/main" val="340396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1599</Words>
  <Application>Microsoft Office PowerPoint</Application>
  <PresentationFormat>Widescreen</PresentationFormat>
  <Paragraphs>191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Dogma OT Bold</vt:lpstr>
      <vt:lpstr>Source Sans Pro</vt:lpstr>
      <vt:lpstr>Times New Roman</vt:lpstr>
      <vt:lpstr>Office Theme</vt:lpstr>
      <vt:lpstr>Python Programming and Basic Data Science</vt:lpstr>
      <vt:lpstr>Contents (Lec-1)</vt:lpstr>
      <vt:lpstr>Contents (Lec-2)</vt:lpstr>
      <vt:lpstr>PowerPoint Presentation</vt:lpstr>
      <vt:lpstr>PowerPoint Presentation</vt:lpstr>
      <vt:lpstr>Accessing Documentation with ?</vt:lpstr>
      <vt:lpstr>Accessing Documentation with ?</vt:lpstr>
      <vt:lpstr>Accessing Documentation with ?</vt:lpstr>
      <vt:lpstr>Accessing Source Code with ??</vt:lpstr>
      <vt:lpstr>Accessing Source Code with ??</vt:lpstr>
      <vt:lpstr>Exploring Modules with Tab-Completion </vt:lpstr>
      <vt:lpstr>Private/Public attributes? </vt:lpstr>
      <vt:lpstr>Tab completion when importing </vt:lpstr>
      <vt:lpstr>Beyond tab completion: wildcard matching </vt:lpstr>
      <vt:lpstr>PowerPoint Presentation</vt:lpstr>
      <vt:lpstr>Keyboard Shortcuts in the IPython Shell </vt:lpstr>
      <vt:lpstr>Keyboard Shortcuts in the IPython Shell </vt:lpstr>
      <vt:lpstr>Keyboard Shortcuts in the IPython Shell</vt:lpstr>
      <vt:lpstr>Keyboard Shortcuts in the IPython Shell</vt:lpstr>
      <vt:lpstr>IPython Magic Commands </vt:lpstr>
      <vt:lpstr>IPython Magic Commands </vt:lpstr>
      <vt:lpstr>IPython Magic Commands </vt:lpstr>
      <vt:lpstr>IPython Magic Commands </vt:lpstr>
      <vt:lpstr>Timing Code Execution: %timeit </vt:lpstr>
      <vt:lpstr>Timing Code Execution: %timeit </vt:lpstr>
      <vt:lpstr>Help on Magic Functions: ?, %magic, and %lsmagic</vt:lpstr>
      <vt:lpstr>Input and Output History </vt:lpstr>
      <vt:lpstr>Input and Output History </vt:lpstr>
      <vt:lpstr>Underscore Shortcuts and Previous Output </vt:lpstr>
      <vt:lpstr>Suppressing Output </vt:lpstr>
      <vt:lpstr>Related Magic Commands </vt:lpstr>
      <vt:lpstr>TRY IT YOURSELF!!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Atiqur Rahaman</dc:creator>
  <cp:lastModifiedBy>csepc</cp:lastModifiedBy>
  <cp:revision>110</cp:revision>
  <dcterms:created xsi:type="dcterms:W3CDTF">2024-04-27T03:14:10Z</dcterms:created>
  <dcterms:modified xsi:type="dcterms:W3CDTF">2024-05-05T11:41:45Z</dcterms:modified>
</cp:coreProperties>
</file>