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27"/>
  </p:notesMasterIdLst>
  <p:sldIdLst>
    <p:sldId id="256" r:id="rId2"/>
    <p:sldId id="257" r:id="rId3"/>
    <p:sldId id="292" r:id="rId4"/>
    <p:sldId id="294" r:id="rId5"/>
    <p:sldId id="296" r:id="rId6"/>
    <p:sldId id="303" r:id="rId7"/>
    <p:sldId id="304" r:id="rId8"/>
    <p:sldId id="305" r:id="rId9"/>
    <p:sldId id="306" r:id="rId10"/>
    <p:sldId id="310" r:id="rId11"/>
    <p:sldId id="299" r:id="rId12"/>
    <p:sldId id="280" r:id="rId13"/>
    <p:sldId id="302" r:id="rId14"/>
    <p:sldId id="307" r:id="rId15"/>
    <p:sldId id="308" r:id="rId16"/>
    <p:sldId id="309" r:id="rId17"/>
    <p:sldId id="286" r:id="rId18"/>
    <p:sldId id="275" r:id="rId19"/>
    <p:sldId id="287" r:id="rId20"/>
    <p:sldId id="300" r:id="rId21"/>
    <p:sldId id="301" r:id="rId22"/>
    <p:sldId id="289" r:id="rId23"/>
    <p:sldId id="276" r:id="rId24"/>
    <p:sldId id="278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F50F7-979F-417A-9318-F7435AFE106D}" type="datetimeFigureOut">
              <a:rPr lang="en-US" smtClean="0"/>
              <a:t>25-May-24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774EF-FCC2-4FE8-A59A-6DF8DD729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2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774EF-FCC2-4FE8-A59A-6DF8DD7294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6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1F06-E794-4EFC-981D-77C364B52985}" type="datetime1">
              <a:rPr lang="en-US" smtClean="0"/>
              <a:t>25-May-24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BA2F5C7-AA4C-441B-82CF-BB169A0A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1352-D31E-478B-BBB3-EC404CB27062}" type="datetime1">
              <a:rPr lang="en-US" smtClean="0"/>
              <a:t>25-May-24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62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95FA-2F59-4FD8-AF9F-C07D99803CC4}" type="datetime1">
              <a:rPr lang="en-US" smtClean="0"/>
              <a:t>25-May-24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4514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75F4-FB67-4627-9C8C-07FE36C94A78}" type="datetime1">
              <a:rPr lang="en-US" smtClean="0"/>
              <a:t>25-May-24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3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566D-C8DC-41F0-B4D1-87E599ACA3EA}" type="datetime1">
              <a:rPr lang="en-US" smtClean="0"/>
              <a:t>25-May-24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653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EEDA-58A2-49D8-80CE-676D5887B457}" type="datetime1">
              <a:rPr lang="en-US" smtClean="0"/>
              <a:t>25-May-24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69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E4F1-A413-4120-B1BE-CFCD0522E21F}" type="datetime1">
              <a:rPr lang="en-US" smtClean="0"/>
              <a:t>25-May-24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65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1D4D-915C-40C4-B564-6BB76950728A}" type="datetime1">
              <a:rPr lang="en-US" smtClean="0"/>
              <a:t>25-May-24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0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6224-B53B-4FE2-BA7A-AB5C0CD11AE8}" type="datetime1">
              <a:rPr lang="en-US" smtClean="0"/>
              <a:t>25-May-24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70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6B63-8C3E-45E9-839C-4A497BD5833F}" type="datetime1">
              <a:rPr lang="en-US" smtClean="0"/>
              <a:t>25-May-24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7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78A0-1F92-4525-A89A-BE254CA332B1}" type="datetime1">
              <a:rPr lang="en-US" smtClean="0"/>
              <a:t>25-May-24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2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81B7-5274-45A6-92AD-02F8843029E3}" type="datetime1">
              <a:rPr lang="en-US" smtClean="0"/>
              <a:t>25-May-24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BBCC-91F7-4ACB-A2E9-66DFDD6A36A5}" type="datetime1">
              <a:rPr lang="en-US" smtClean="0"/>
              <a:t>25-May-24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E816-900F-4075-995B-132733144297}" type="datetime1">
              <a:rPr lang="en-US" smtClean="0"/>
              <a:t>25-May-24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C048-7AC1-4542-9E95-384F191C2DC9}" type="datetime1">
              <a:rPr lang="en-US" smtClean="0"/>
              <a:t>25-May-24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0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70BC-96A7-4EB4-B1D8-3C308F46B902}" type="datetime1">
              <a:rPr lang="en-US" smtClean="0"/>
              <a:t>25-May-24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C177-9F26-4481-A976-C3DABC3516E1}" type="datetime1">
              <a:rPr lang="en-US" smtClean="0"/>
              <a:t>25-May-24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</p:sldLayoutIdLst>
  <p:transition>
    <p:fade thruBlk="1"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" TargetMode="External"/><Relationship Id="rId2" Type="http://schemas.openxmlformats.org/officeDocument/2006/relationships/hyperlink" Target="https://www.w3schools.com/pyth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CFB5-CE9A-FA48-D833-2F99C2160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4897" y="675248"/>
            <a:ext cx="8454685" cy="1603719"/>
          </a:xfrm>
        </p:spPr>
        <p:txBody>
          <a:bodyPr>
            <a:normAutofit/>
          </a:bodyPr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4600" kern="0" spc="-18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</a:rPr>
              <a:t>Python 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B196A-62B2-AE64-6C8C-0F876AC15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4640" y="4304714"/>
            <a:ext cx="8915399" cy="202574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ts val="7545"/>
              </a:lnSpc>
              <a:spcBef>
                <a:spcPct val="0"/>
              </a:spcBef>
            </a:pPr>
            <a:r>
              <a:rPr lang="en-US" sz="4200" kern="0" spc="-18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+mj-cs"/>
              </a:rPr>
              <a:t>Lecture 4: Operator, String and Problem Solving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Hafsa Sultana</a:t>
            </a:r>
          </a:p>
          <a:p>
            <a:r>
              <a:rPr lang="en-US" dirty="0">
                <a:solidFill>
                  <a:schemeClr val="tx1"/>
                </a:solidFill>
              </a:rPr>
              <a:t>Computer Science and Engineering</a:t>
            </a:r>
          </a:p>
          <a:p>
            <a:r>
              <a:rPr lang="en-US" dirty="0">
                <a:solidFill>
                  <a:schemeClr val="tx1"/>
                </a:solidFill>
              </a:rPr>
              <a:t>Khulna University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EED7C-66A3-04B6-80A2-47B77087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92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915C-DBD2-853F-2F11-D3CFB5ACC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672" y="2"/>
            <a:ext cx="8915399" cy="1589648"/>
          </a:xfrm>
        </p:spPr>
        <p:txBody>
          <a:bodyPr>
            <a:normAutofit/>
          </a:bodyPr>
          <a:lstStyle/>
          <a:p>
            <a:r>
              <a:rPr lang="en-US" sz="4800" dirty="0"/>
              <a:t>Operator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5460D6-A854-6786-FB3C-F028D014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D95F4-1DC8-C7F2-0BA6-44F1FC9A871F}"/>
              </a:ext>
            </a:extLst>
          </p:cNvPr>
          <p:cNvSpPr/>
          <p:nvPr/>
        </p:nvSpPr>
        <p:spPr>
          <a:xfrm>
            <a:off x="1311579" y="637084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3D779F4-91E5-42ED-A5A9-0CBF55A9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1744394"/>
            <a:ext cx="6287501" cy="4332849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Precedence:</a:t>
            </a:r>
          </a:p>
          <a:p>
            <a:pPr marL="342900" indent="-342900" algn="just">
              <a:lnSpc>
                <a:spcPct val="70000"/>
              </a:lnSpc>
              <a:buFont typeface="Wingdings 3" charset="2"/>
              <a:buChar char=""/>
            </a:pPr>
            <a:r>
              <a:rPr lang="en-US" sz="1900" b="1" dirty="0">
                <a:solidFill>
                  <a:schemeClr val="tx1"/>
                </a:solidFill>
              </a:rPr>
              <a:t>Example1: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print((6 + 3) - (6 + 3))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print(100 + 5 * 3)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print(5 + 4 - 7 + 3)</a:t>
            </a:r>
          </a:p>
          <a:p>
            <a:pPr marL="342900" lvl="1" indent="-342900" algn="just">
              <a:lnSpc>
                <a:spcPct val="70000"/>
              </a:lnSpc>
              <a:buFont typeface="Wingdings 3" charset="2"/>
              <a:buChar char=""/>
            </a:pPr>
            <a:r>
              <a:rPr lang="en-US" sz="1900" b="1" dirty="0">
                <a:solidFill>
                  <a:schemeClr val="tx1"/>
                </a:solidFill>
              </a:rPr>
              <a:t>Example2: </a:t>
            </a:r>
            <a:r>
              <a:rPr lang="en-US" dirty="0">
                <a:solidFill>
                  <a:schemeClr val="tx1"/>
                </a:solidFill>
              </a:rPr>
              <a:t>#Example of Python Membership Operator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a = 10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b = 20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c=b/a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list1 = [1, 2, 3, 4, 5 ]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 ("a: ", a, "b: ", b, "c: ", c, "list1:", list1)</a:t>
            </a:r>
          </a:p>
          <a:p>
            <a:pPr lvl="1"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6">
            <a:extLst>
              <a:ext uri="{FF2B5EF4-FFF2-40B4-BE49-F238E27FC236}">
                <a16:creationId xmlns:a16="http://schemas.microsoft.com/office/drawing/2014/main" id="{B0C7CD14-EC20-BF73-C5C5-4440BD489459}"/>
              </a:ext>
            </a:extLst>
          </p:cNvPr>
          <p:cNvSpPr txBox="1">
            <a:spLocks/>
          </p:cNvSpPr>
          <p:nvPr/>
        </p:nvSpPr>
        <p:spPr>
          <a:xfrm>
            <a:off x="7301133" y="4131212"/>
            <a:ext cx="3452680" cy="27267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>
              <a:lnSpc>
                <a:spcPct val="7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 a in list1)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 b not in list1)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 c in list1)</a:t>
            </a:r>
          </a:p>
          <a:p>
            <a:pPr lvl="1" algn="just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936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sz="4800" dirty="0"/>
              <a:t>String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039B883-E113-2317-EFFD-3AED1DE1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2623044"/>
            <a:ext cx="7803725" cy="3331268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str = 'Hello World!’</a:t>
            </a:r>
          </a:p>
          <a:p>
            <a:pPr algn="just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print (str)          # Hello World!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print (str[0])       # H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print (str[2:5])     #llo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print (str[2:])      # </a:t>
            </a:r>
            <a:r>
              <a:rPr lang="en-US" dirty="0" err="1">
                <a:solidFill>
                  <a:schemeClr val="tx1"/>
                </a:solidFill>
              </a:rPr>
              <a:t>llo</a:t>
            </a:r>
            <a:r>
              <a:rPr lang="en-US" dirty="0">
                <a:solidFill>
                  <a:schemeClr val="tx1"/>
                </a:solidFill>
              </a:rPr>
              <a:t> World!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print (str * 2)      # Hello </a:t>
            </a:r>
            <a:r>
              <a:rPr lang="en-US" dirty="0" err="1">
                <a:solidFill>
                  <a:schemeClr val="tx1"/>
                </a:solidFill>
              </a:rPr>
              <a:t>World!Hello</a:t>
            </a:r>
            <a:r>
              <a:rPr lang="en-US" dirty="0">
                <a:solidFill>
                  <a:schemeClr val="tx1"/>
                </a:solidFill>
              </a:rPr>
              <a:t> World!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print (str + "TEST") # Hello </a:t>
            </a:r>
            <a:r>
              <a:rPr lang="en-US" dirty="0" err="1">
                <a:solidFill>
                  <a:schemeClr val="tx1"/>
                </a:solidFill>
              </a:rPr>
              <a:t>World!TEST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02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915C-DBD2-853F-2F11-D3CFB5ACC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672" y="2"/>
            <a:ext cx="8915399" cy="1589648"/>
          </a:xfrm>
        </p:spPr>
        <p:txBody>
          <a:bodyPr>
            <a:normAutofit/>
          </a:bodyPr>
          <a:lstStyle/>
          <a:p>
            <a:r>
              <a:rPr lang="en-US" sz="4800" dirty="0"/>
              <a:t>String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5460D6-A854-6786-FB3C-F028D014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D95F4-1DC8-C7F2-0BA6-44F1FC9A871F}"/>
              </a:ext>
            </a:extLst>
          </p:cNvPr>
          <p:cNvSpPr/>
          <p:nvPr/>
        </p:nvSpPr>
        <p:spPr>
          <a:xfrm>
            <a:off x="1311579" y="637084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3D779F4-91E5-42ED-A5A9-0CBF55A9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1997612"/>
            <a:ext cx="3910061" cy="400929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Accessing Characters: </a:t>
            </a:r>
          </a:p>
          <a:p>
            <a:pPr marL="342900" indent="-342900" algn="just">
              <a:lnSpc>
                <a:spcPct val="70000"/>
              </a:lnSpc>
              <a:buFont typeface="Wingdings 3" charset="2"/>
              <a:buChar char=""/>
            </a:pPr>
            <a:r>
              <a:rPr lang="en-US" sz="1900" b="1" dirty="0">
                <a:solidFill>
                  <a:schemeClr val="tx1"/>
                </a:solidFill>
              </a:rPr>
              <a:t>Example1: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message = “Khulna University”</a:t>
            </a:r>
            <a:endParaRPr lang="en-US" b="1" dirty="0">
              <a:solidFill>
                <a:schemeClr val="tx1"/>
              </a:solidFill>
            </a:endParaRPr>
          </a:p>
          <a:p>
            <a:pPr lvl="1" algn="just"/>
            <a:r>
              <a:rPr lang="en-US" dirty="0" err="1">
                <a:solidFill>
                  <a:schemeClr val="tx1"/>
                </a:solidFill>
              </a:rPr>
              <a:t>first_letter</a:t>
            </a:r>
            <a:r>
              <a:rPr lang="en-US" dirty="0">
                <a:solidFill>
                  <a:schemeClr val="tx1"/>
                </a:solidFill>
              </a:rPr>
              <a:t> = message[0] # ‘K'</a:t>
            </a:r>
          </a:p>
          <a:p>
            <a:pPr lvl="1" algn="just"/>
            <a:r>
              <a:rPr lang="en-US" dirty="0" err="1">
                <a:solidFill>
                  <a:schemeClr val="tx1"/>
                </a:solidFill>
              </a:rPr>
              <a:t>last_letter</a:t>
            </a:r>
            <a:r>
              <a:rPr lang="en-US" dirty="0">
                <a:solidFill>
                  <a:schemeClr val="tx1"/>
                </a:solidFill>
              </a:rPr>
              <a:t> = message[-1] # ‘y’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first_letter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last_letter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lvl="1" algn="just"/>
            <a:r>
              <a:rPr lang="fr-FR" dirty="0" err="1">
                <a:solidFill>
                  <a:schemeClr val="tx1"/>
                </a:solidFill>
              </a:rPr>
              <a:t>Sub_str</a:t>
            </a:r>
            <a:r>
              <a:rPr lang="fr-FR" dirty="0">
                <a:solidFill>
                  <a:schemeClr val="tx1"/>
                </a:solidFill>
              </a:rPr>
              <a:t> = message[-4:-1]</a:t>
            </a:r>
          </a:p>
          <a:p>
            <a:pPr lvl="1" algn="just"/>
            <a:r>
              <a:rPr lang="fr-FR" dirty="0" err="1">
                <a:solidFill>
                  <a:schemeClr val="tx1"/>
                </a:solidFill>
              </a:rPr>
              <a:t>print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Sub_str</a:t>
            </a:r>
            <a:r>
              <a:rPr lang="fr-FR" dirty="0">
                <a:solidFill>
                  <a:schemeClr val="tx1"/>
                </a:solidFill>
              </a:rPr>
              <a:t> )    # </a:t>
            </a:r>
            <a:r>
              <a:rPr lang="fr-FR" dirty="0" err="1">
                <a:solidFill>
                  <a:schemeClr val="tx1"/>
                </a:solidFill>
              </a:rPr>
              <a:t>sit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6">
            <a:extLst>
              <a:ext uri="{FF2B5EF4-FFF2-40B4-BE49-F238E27FC236}">
                <a16:creationId xmlns:a16="http://schemas.microsoft.com/office/drawing/2014/main" id="{1E5C0504-BD0F-EDE3-B923-5BE27D70CCF9}"/>
              </a:ext>
            </a:extLst>
          </p:cNvPr>
          <p:cNvSpPr txBox="1">
            <a:spLocks/>
          </p:cNvSpPr>
          <p:nvPr/>
        </p:nvSpPr>
        <p:spPr>
          <a:xfrm>
            <a:off x="6930985" y="2361551"/>
            <a:ext cx="3910061" cy="40092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lnSpc>
                <a:spcPct val="70000"/>
              </a:lnSpc>
              <a:buFont typeface="Wingdings 3" charset="2"/>
              <a:buChar char=""/>
            </a:pPr>
            <a:r>
              <a:rPr lang="en-US" sz="1900" b="1" dirty="0">
                <a:solidFill>
                  <a:schemeClr val="tx1"/>
                </a:solidFill>
              </a:rPr>
              <a:t>Example2: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S1 = message[-10] # ‘U’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S2 = message[-17] # ‘K’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print(S1, S2)</a:t>
            </a:r>
          </a:p>
          <a:p>
            <a:pPr lvl="1" algn="just"/>
            <a:endParaRPr lang="en-US" dirty="0">
              <a:solidFill>
                <a:schemeClr val="tx1"/>
              </a:solidFill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or</a:t>
            </a:r>
          </a:p>
          <a:p>
            <a:pPr lvl="1" algn="just"/>
            <a:endParaRPr lang="en-US" dirty="0">
              <a:solidFill>
                <a:schemeClr val="tx1"/>
              </a:solidFill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length=</a:t>
            </a:r>
            <a:r>
              <a:rPr lang="en-US" dirty="0" err="1">
                <a:solidFill>
                  <a:schemeClr val="tx1"/>
                </a:solidFill>
              </a:rPr>
              <a:t>len</a:t>
            </a:r>
            <a:r>
              <a:rPr lang="en-US" dirty="0">
                <a:solidFill>
                  <a:schemeClr val="tx1"/>
                </a:solidFill>
              </a:rPr>
              <a:t>(message)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print(length)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S2 = message[- length] # ‘y’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print(“S2 is:  ",S2)</a:t>
            </a:r>
          </a:p>
        </p:txBody>
      </p:sp>
    </p:spTree>
    <p:extLst>
      <p:ext uri="{BB962C8B-B14F-4D97-AF65-F5344CB8AC3E}">
        <p14:creationId xmlns:p14="http://schemas.microsoft.com/office/powerpoint/2010/main" val="101848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915C-DBD2-853F-2F11-D3CFB5ACC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672" y="2"/>
            <a:ext cx="8915399" cy="1589648"/>
          </a:xfrm>
        </p:spPr>
        <p:txBody>
          <a:bodyPr>
            <a:normAutofit/>
          </a:bodyPr>
          <a:lstStyle/>
          <a:p>
            <a:r>
              <a:rPr lang="en-US" sz="4800" dirty="0"/>
              <a:t>String Slicing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5460D6-A854-6786-FB3C-F028D014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D95F4-1DC8-C7F2-0BA6-44F1FC9A871F}"/>
              </a:ext>
            </a:extLst>
          </p:cNvPr>
          <p:cNvSpPr/>
          <p:nvPr/>
        </p:nvSpPr>
        <p:spPr>
          <a:xfrm>
            <a:off x="1311579" y="637084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3D779F4-91E5-42ED-A5A9-0CBF55A9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6672" y="1856935"/>
            <a:ext cx="8915399" cy="4513910"/>
          </a:xfrm>
        </p:spPr>
        <p:txBody>
          <a:bodyPr>
            <a:noAutofit/>
          </a:bodyPr>
          <a:lstStyle/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Extract substrings using colon (:) notation within square brackets.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</a:rPr>
              <a:t>Syntax: [</a:t>
            </a:r>
            <a:r>
              <a:rPr lang="en-US" sz="1800" dirty="0" err="1">
                <a:solidFill>
                  <a:schemeClr val="tx1"/>
                </a:solidFill>
              </a:rPr>
              <a:t>start:end:step</a:t>
            </a:r>
            <a:r>
              <a:rPr lang="en-US" sz="1800" dirty="0">
                <a:solidFill>
                  <a:schemeClr val="tx1"/>
                </a:solidFill>
              </a:rPr>
              <a:t>]. </a:t>
            </a:r>
          </a:p>
          <a:p>
            <a:pPr lvl="1" algn="just"/>
            <a:endParaRPr lang="en-US" sz="18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70000"/>
              </a:lnSpc>
              <a:buFont typeface="Wingdings 3" charset="2"/>
              <a:buChar char=""/>
            </a:pPr>
            <a:r>
              <a:rPr lang="en-US" sz="1900" b="1" dirty="0">
                <a:solidFill>
                  <a:schemeClr val="tx1"/>
                </a:solidFill>
              </a:rPr>
              <a:t>Example1: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</a:rPr>
              <a:t>message = "</a:t>
            </a:r>
            <a:r>
              <a:rPr lang="en-US" sz="1800" dirty="0" err="1">
                <a:solidFill>
                  <a:schemeClr val="tx1"/>
                </a:solidFill>
              </a:rPr>
              <a:t>Python_Class</a:t>
            </a:r>
            <a:r>
              <a:rPr lang="en-US" sz="1800" dirty="0">
                <a:solidFill>
                  <a:schemeClr val="tx1"/>
                </a:solidFill>
              </a:rPr>
              <a:t>"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</a:rPr>
              <a:t>substring = message[1:6] # "</a:t>
            </a:r>
            <a:r>
              <a:rPr lang="en-US" sz="1800" dirty="0" err="1">
                <a:solidFill>
                  <a:schemeClr val="tx1"/>
                </a:solidFill>
              </a:rPr>
              <a:t>ython</a:t>
            </a:r>
            <a:r>
              <a:rPr lang="en-US" sz="1800" dirty="0">
                <a:solidFill>
                  <a:schemeClr val="tx1"/>
                </a:solidFill>
              </a:rPr>
              <a:t>" (extracts characters from index 1 to 6)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</a:rPr>
              <a:t>print(substring)</a:t>
            </a:r>
          </a:p>
          <a:p>
            <a:pPr marL="342900" indent="-342900" algn="just">
              <a:lnSpc>
                <a:spcPct val="70000"/>
              </a:lnSpc>
              <a:buFont typeface="Wingdings 3" charset="2"/>
              <a:buChar char=""/>
            </a:pPr>
            <a:r>
              <a:rPr lang="en-US" sz="1900" b="1" dirty="0">
                <a:solidFill>
                  <a:schemeClr val="tx1"/>
                </a:solidFill>
              </a:rPr>
              <a:t>Example2: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</a:rPr>
              <a:t>substring = message[1:8:2] # "</a:t>
            </a:r>
            <a:r>
              <a:rPr lang="en-US" sz="1800" dirty="0" err="1">
                <a:solidFill>
                  <a:schemeClr val="tx1"/>
                </a:solidFill>
              </a:rPr>
              <a:t>yhnC</a:t>
            </a:r>
            <a:r>
              <a:rPr lang="en-US" sz="1800" dirty="0">
                <a:solidFill>
                  <a:schemeClr val="tx1"/>
                </a:solidFill>
              </a:rPr>
              <a:t>" (extracts characters from index 1 to 8)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</a:rPr>
              <a:t>print(substring)</a:t>
            </a:r>
          </a:p>
        </p:txBody>
      </p:sp>
    </p:spTree>
    <p:extLst>
      <p:ext uri="{BB962C8B-B14F-4D97-AF65-F5344CB8AC3E}">
        <p14:creationId xmlns:p14="http://schemas.microsoft.com/office/powerpoint/2010/main" val="2167680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1800665"/>
          </a:xfrm>
        </p:spPr>
        <p:txBody>
          <a:bodyPr/>
          <a:lstStyle/>
          <a:p>
            <a:r>
              <a:rPr lang="en-US" sz="4800" dirty="0"/>
              <a:t>Check String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039B883-E113-2317-EFFD-3AED1DE1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2623044"/>
            <a:ext cx="7803725" cy="3331268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sz="2000" b="1" dirty="0">
                <a:solidFill>
                  <a:schemeClr val="tx1"/>
                </a:solidFill>
              </a:rPr>
              <a:t>Example 1:</a:t>
            </a:r>
          </a:p>
          <a:p>
            <a:pPr lvl="1" algn="just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txt = "Smiling is a kind act and the Sunnah of our beloved Prophet 	Muhammad (PBUH)."</a:t>
            </a:r>
          </a:p>
          <a:p>
            <a:pPr lvl="1" algn="just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print(" Sunnah " in txt)    #True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sz="1900" b="1" dirty="0">
                <a:solidFill>
                  <a:schemeClr val="tx1"/>
                </a:solidFill>
              </a:rPr>
              <a:t>Example</a:t>
            </a:r>
            <a:r>
              <a:rPr lang="en-US" sz="1800" b="1" dirty="0">
                <a:solidFill>
                  <a:schemeClr val="tx1"/>
                </a:solidFill>
              </a:rPr>
              <a:t> 2:</a:t>
            </a:r>
            <a:endParaRPr lang="en-US" dirty="0">
              <a:solidFill>
                <a:schemeClr val="tx1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print("expensive" not in txt)</a:t>
            </a:r>
          </a:p>
          <a:p>
            <a:pPr lvl="1" algn="just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print("Sunnah" not in txt)</a:t>
            </a:r>
          </a:p>
          <a:p>
            <a:pPr lvl="1" algn="just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find_txt</a:t>
            </a:r>
            <a:r>
              <a:rPr lang="en-US" sz="1800" dirty="0">
                <a:solidFill>
                  <a:schemeClr val="tx1"/>
                </a:solidFill>
              </a:rPr>
              <a:t> = "expensive" not in txt</a:t>
            </a:r>
          </a:p>
          <a:p>
            <a:pPr lvl="1" algn="just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print("Is expensive in txt ? = ",</a:t>
            </a:r>
            <a:r>
              <a:rPr lang="en-US" sz="1800" dirty="0" err="1">
                <a:solidFill>
                  <a:schemeClr val="tx1"/>
                </a:solidFill>
              </a:rPr>
              <a:t>find_txt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algn="just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526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997612"/>
          </a:xfrm>
        </p:spPr>
        <p:txBody>
          <a:bodyPr>
            <a:normAutofit/>
          </a:bodyPr>
          <a:lstStyle/>
          <a:p>
            <a:r>
              <a:rPr lang="en-US" sz="4400" dirty="0"/>
              <a:t>String Function/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039B883-E113-2317-EFFD-3AED1DE1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2194560"/>
            <a:ext cx="8777484" cy="3759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Strings provide various built-in methods for manipulation:</a:t>
            </a:r>
          </a:p>
          <a:p>
            <a:pPr marL="342900" indent="-342900" algn="just"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upper(): </a:t>
            </a:r>
            <a:r>
              <a:rPr lang="en-US" dirty="0">
                <a:solidFill>
                  <a:schemeClr val="tx1"/>
                </a:solidFill>
              </a:rPr>
              <a:t>Convert to uppercase (Ex: message.upper()).</a:t>
            </a:r>
          </a:p>
          <a:p>
            <a:pPr marL="342900" indent="-342900" algn="just"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lower(): </a:t>
            </a:r>
            <a:r>
              <a:rPr lang="en-US" dirty="0">
                <a:solidFill>
                  <a:schemeClr val="tx1"/>
                </a:solidFill>
              </a:rPr>
              <a:t>Convert to lowercase (Ex: message.lower()).</a:t>
            </a:r>
          </a:p>
          <a:p>
            <a:pPr marL="342900" indent="-342900" algn="just"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strip(): </a:t>
            </a:r>
            <a:r>
              <a:rPr lang="en-US" dirty="0">
                <a:solidFill>
                  <a:schemeClr val="tx1"/>
                </a:solidFill>
              </a:rPr>
              <a:t>Remove leading and trailing whitespaces (Ex: message.strip()).</a:t>
            </a:r>
          </a:p>
          <a:p>
            <a:pPr marL="342900" indent="-342900" algn="just"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find(substring): </a:t>
            </a:r>
            <a:r>
              <a:rPr lang="en-US" dirty="0">
                <a:solidFill>
                  <a:schemeClr val="tx1"/>
                </a:solidFill>
              </a:rPr>
              <a:t>Find the index of the first occurrence of a substring (returns -1 if not found).</a:t>
            </a:r>
          </a:p>
          <a:p>
            <a:pPr marL="342900" indent="-342900" algn="just"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replace(old, new): </a:t>
            </a:r>
            <a:r>
              <a:rPr lang="en-US" dirty="0">
                <a:solidFill>
                  <a:schemeClr val="tx1"/>
                </a:solidFill>
              </a:rPr>
              <a:t>Replace all occurrences of a substring with another substring.</a:t>
            </a:r>
          </a:p>
          <a:p>
            <a:pPr marL="342900" indent="-342900" algn="just"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count():</a:t>
            </a:r>
            <a:r>
              <a:rPr lang="en-US" dirty="0">
                <a:solidFill>
                  <a:schemeClr val="tx1"/>
                </a:solidFill>
              </a:rPr>
              <a:t>	Returns the number of times a specified value occurs in a string</a:t>
            </a:r>
          </a:p>
          <a:p>
            <a:pPr marL="342900" indent="-342900" algn="just"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Many more! (Refer to Python documentation for the full list)</a:t>
            </a:r>
          </a:p>
        </p:txBody>
      </p:sp>
    </p:spTree>
    <p:extLst>
      <p:ext uri="{BB962C8B-B14F-4D97-AF65-F5344CB8AC3E}">
        <p14:creationId xmlns:p14="http://schemas.microsoft.com/office/powerpoint/2010/main" val="4081083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00664"/>
          </a:xfrm>
        </p:spPr>
        <p:txBody>
          <a:bodyPr>
            <a:normAutofit/>
          </a:bodyPr>
          <a:lstStyle/>
          <a:p>
            <a:r>
              <a:rPr lang="en-US" sz="4400" dirty="0"/>
              <a:t>String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039B883-E113-2317-EFFD-3AED1DE1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108456"/>
            <a:ext cx="4557177" cy="4359165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solidFill>
                  <a:schemeClr val="tx1"/>
                </a:solidFill>
              </a:rPr>
              <a:t>my_str</a:t>
            </a:r>
            <a:r>
              <a:rPr lang="en-US" dirty="0">
                <a:solidFill>
                  <a:schemeClr val="tx1"/>
                </a:solidFill>
              </a:rPr>
              <a:t> = "  Helping others is a Sunnah  “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#upper():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my_str.upper</a:t>
            </a:r>
            <a:r>
              <a:rPr lang="en-US" dirty="0">
                <a:solidFill>
                  <a:schemeClr val="tx1"/>
                </a:solidFill>
              </a:rPr>
              <a:t>())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#lower():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my_str.lower</a:t>
            </a:r>
            <a:r>
              <a:rPr lang="en-US" dirty="0">
                <a:solidFill>
                  <a:schemeClr val="tx1"/>
                </a:solidFill>
              </a:rPr>
              <a:t>())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#title():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my_str.title</a:t>
            </a:r>
            <a:r>
              <a:rPr lang="en-US" dirty="0">
                <a:solidFill>
                  <a:schemeClr val="tx1"/>
                </a:solidFill>
              </a:rPr>
              <a:t>())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#strip():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my_str.strip</a:t>
            </a:r>
            <a:r>
              <a:rPr lang="en-US" dirty="0">
                <a:solidFill>
                  <a:schemeClr val="tx1"/>
                </a:solidFill>
              </a:rPr>
              <a:t>(" "))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8E28A-ED66-2A53-6C81-663628B0FFFA}"/>
              </a:ext>
            </a:extLst>
          </p:cNvPr>
          <p:cNvSpPr txBox="1">
            <a:spLocks/>
          </p:cNvSpPr>
          <p:nvPr/>
        </p:nvSpPr>
        <p:spPr>
          <a:xfrm>
            <a:off x="6096000" y="2912356"/>
            <a:ext cx="5110506" cy="3599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chemeClr val="tx1"/>
                </a:solidFill>
              </a:rPr>
              <a:t>#find():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my_str.find</a:t>
            </a:r>
            <a:r>
              <a:rPr lang="en-US" dirty="0">
                <a:solidFill>
                  <a:schemeClr val="tx1"/>
                </a:solidFill>
              </a:rPr>
              <a:t>("Sunnah"))    #22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my_str.find</a:t>
            </a:r>
            <a:r>
              <a:rPr lang="en-US" dirty="0">
                <a:solidFill>
                  <a:schemeClr val="tx1"/>
                </a:solidFill>
              </a:rPr>
              <a:t>("Helping"))   #2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#replace():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my_str.replace</a:t>
            </a:r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en-US" dirty="0" err="1">
                <a:solidFill>
                  <a:schemeClr val="tx1"/>
                </a:solidFill>
              </a:rPr>
              <a:t>Helping","Supporting</a:t>
            </a:r>
            <a:r>
              <a:rPr lang="en-US" dirty="0">
                <a:solidFill>
                  <a:schemeClr val="tx1"/>
                </a:solidFill>
              </a:rPr>
              <a:t>"))  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		#Supporting others is Sunnah.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#count()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my_str.count</a:t>
            </a:r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"))  #2</a:t>
            </a:r>
          </a:p>
        </p:txBody>
      </p:sp>
    </p:spTree>
    <p:extLst>
      <p:ext uri="{BB962C8B-B14F-4D97-AF65-F5344CB8AC3E}">
        <p14:creationId xmlns:p14="http://schemas.microsoft.com/office/powerpoint/2010/main" val="794317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Practical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17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888895"/>
            <a:ext cx="8256979" cy="328128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Reverse a String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chemeClr val="tx1"/>
                </a:solidFill>
              </a:rPr>
              <a:t>Hello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	Output: </a:t>
            </a:r>
            <a:r>
              <a:rPr lang="en-US" dirty="0" err="1">
                <a:solidFill>
                  <a:schemeClr val="tx1"/>
                </a:solidFill>
              </a:rPr>
              <a:t>olleH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2. Check if a String is a Palindrome 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	Input: </a:t>
            </a:r>
            <a:r>
              <a:rPr lang="en-US" dirty="0">
                <a:solidFill>
                  <a:schemeClr val="tx1"/>
                </a:solidFill>
              </a:rPr>
              <a:t>Enter the String: "racecar“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	Output: </a:t>
            </a:r>
            <a:r>
              <a:rPr lang="en-US" dirty="0">
                <a:solidFill>
                  <a:schemeClr val="tx1"/>
                </a:solidFill>
              </a:rPr>
              <a:t>True 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2BC7EC-A309-7D1B-06DA-CDE17FD65B87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3407882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Practical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18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888895"/>
            <a:ext cx="8256979" cy="3281289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3. Count the Number of Vowels in a String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chemeClr val="tx1"/>
                </a:solidFill>
              </a:rPr>
              <a:t>Enter the String: Hello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		    Enter the count vowel: e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chemeClr val="tx1"/>
                </a:solidFill>
              </a:rPr>
              <a:t>Output: 1</a:t>
            </a:r>
            <a:endParaRPr lang="en-US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4. Split a String by a Delimiter</a:t>
            </a: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:  Enter a string: "</a:t>
            </a:r>
            <a:r>
              <a:rPr lang="en-US" dirty="0" err="1">
                <a:solidFill>
                  <a:schemeClr val="tx1"/>
                </a:solidFill>
              </a:rPr>
              <a:t>apple,banana,orange</a:t>
            </a:r>
            <a:r>
              <a:rPr lang="en-US" dirty="0">
                <a:solidFill>
                  <a:schemeClr val="tx1"/>
                </a:solidFill>
              </a:rPr>
              <a:t>“</a:t>
            </a: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Output</a:t>
            </a:r>
            <a:r>
              <a:rPr lang="en-US" dirty="0">
                <a:solidFill>
                  <a:schemeClr val="tx1"/>
                </a:solidFill>
              </a:rPr>
              <a:t>:  ["apple", "banana", "orange"]     #input_string.split(',')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8B61E4-20D3-83BF-34CD-E45AB0165CE1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2841485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Practical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19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648033"/>
            <a:ext cx="8256979" cy="32812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5. You have a dataset with strings. Each string contains: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sentence where the last character indicates the currency type (e.g., ‘$' for dollars, 'E' for euros).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5th, 6th, and 7th characters represent the amount of money.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Your task is to extract the amount of money and the currency type from each string.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55DA6-1461-27D5-E63C-A4CD652FEF23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148403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CE4F-8711-054A-FC39-930C853F0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390378"/>
            <a:ext cx="8915399" cy="1348381"/>
          </a:xfrm>
        </p:spPr>
        <p:txBody>
          <a:bodyPr>
            <a:normAutofit/>
          </a:bodyPr>
          <a:lstStyle/>
          <a:p>
            <a:r>
              <a:rPr lang="en-US" sz="4400" dirty="0"/>
              <a:t>Today’s Learning Objectives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A45A3-70B4-116F-D677-98AEE1B2E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092" y="1910388"/>
            <a:ext cx="4163280" cy="4232557"/>
          </a:xfrm>
        </p:spPr>
        <p:txBody>
          <a:bodyPr>
            <a:normAutofit/>
          </a:bodyPr>
          <a:lstStyle/>
          <a:p>
            <a:pPr marL="342900" indent="-342900">
              <a:buFont typeface="Wingdings 3" charset="2"/>
              <a:buChar char="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Types of Operators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Exercise of Operators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 Slicing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String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 Functions/ Methods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Practical Exercises,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 3" charset="2"/>
              <a:buChar char="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A4AE7-378D-71F6-2878-44B8D688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3FD7F6-4076-4F3C-D27E-96E7E95121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3659517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Practical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20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693773"/>
            <a:ext cx="8256979" cy="347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</a:rPr>
              <a:t>Missing char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Given a non-empty string and an int n, return a new string where the char at index n has been removed. The value of n will be a valid index of a char in the original string (i.e. n will be in the range 0..len(str)-1 inclusive).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missing_char</a:t>
            </a:r>
            <a:r>
              <a:rPr lang="en-US" dirty="0">
                <a:solidFill>
                  <a:schemeClr val="tx1"/>
                </a:solidFill>
              </a:rPr>
              <a:t>('kitten', 1) → '</a:t>
            </a:r>
            <a:r>
              <a:rPr lang="en-US" dirty="0" err="1">
                <a:solidFill>
                  <a:schemeClr val="tx1"/>
                </a:solidFill>
              </a:rPr>
              <a:t>ktten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missing_char</a:t>
            </a:r>
            <a:r>
              <a:rPr lang="en-US" dirty="0">
                <a:solidFill>
                  <a:schemeClr val="tx1"/>
                </a:solidFill>
              </a:rPr>
              <a:t>('kitten', 0) → '</a:t>
            </a:r>
            <a:r>
              <a:rPr lang="en-US" dirty="0" err="1">
                <a:solidFill>
                  <a:schemeClr val="tx1"/>
                </a:solidFill>
              </a:rPr>
              <a:t>itten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missing_char</a:t>
            </a:r>
            <a:r>
              <a:rPr lang="en-US" dirty="0">
                <a:solidFill>
                  <a:schemeClr val="tx1"/>
                </a:solidFill>
              </a:rPr>
              <a:t>('kitten', 4) → '</a:t>
            </a:r>
            <a:r>
              <a:rPr lang="en-US" dirty="0" err="1">
                <a:solidFill>
                  <a:schemeClr val="tx1"/>
                </a:solidFill>
              </a:rPr>
              <a:t>kittn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55DA6-1461-27D5-E63C-A4CD652FEF23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823179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Practical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21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693773"/>
            <a:ext cx="8256979" cy="347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</a:rPr>
              <a:t>Make the sequence : abba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Given two strings, a and b, return the result of putting them together in the order abba, e.g. "Hi" and "Bye" returns "</a:t>
            </a:r>
            <a:r>
              <a:rPr lang="en-US" dirty="0" err="1">
                <a:solidFill>
                  <a:schemeClr val="tx1"/>
                </a:solidFill>
              </a:rPr>
              <a:t>HiByeByeHi</a:t>
            </a:r>
            <a:r>
              <a:rPr lang="en-US" dirty="0">
                <a:solidFill>
                  <a:schemeClr val="tx1"/>
                </a:solidFill>
              </a:rPr>
              <a:t>".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make_abba</a:t>
            </a:r>
            <a:r>
              <a:rPr lang="en-US" dirty="0">
                <a:solidFill>
                  <a:schemeClr val="tx1"/>
                </a:solidFill>
              </a:rPr>
              <a:t>('Hi', 'Bye') → '</a:t>
            </a:r>
            <a:r>
              <a:rPr lang="en-US" dirty="0" err="1">
                <a:solidFill>
                  <a:schemeClr val="tx1"/>
                </a:solidFill>
              </a:rPr>
              <a:t>HiByeByeHi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make_abba</a:t>
            </a:r>
            <a:r>
              <a:rPr lang="en-US" dirty="0">
                <a:solidFill>
                  <a:schemeClr val="tx1"/>
                </a:solidFill>
              </a:rPr>
              <a:t>('</a:t>
            </a:r>
            <a:r>
              <a:rPr lang="en-US" dirty="0" err="1">
                <a:solidFill>
                  <a:schemeClr val="tx1"/>
                </a:solidFill>
              </a:rPr>
              <a:t>Yo</a:t>
            </a:r>
            <a:r>
              <a:rPr lang="en-US" dirty="0">
                <a:solidFill>
                  <a:schemeClr val="tx1"/>
                </a:solidFill>
              </a:rPr>
              <a:t>', 'Alice') → '</a:t>
            </a:r>
            <a:r>
              <a:rPr lang="en-US" dirty="0" err="1">
                <a:solidFill>
                  <a:schemeClr val="tx1"/>
                </a:solidFill>
              </a:rPr>
              <a:t>YoAliceAliceYo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make_abba</a:t>
            </a:r>
            <a:r>
              <a:rPr lang="en-US" dirty="0">
                <a:solidFill>
                  <a:schemeClr val="tx1"/>
                </a:solidFill>
              </a:rPr>
              <a:t>('What', 'Up') → '</a:t>
            </a:r>
            <a:r>
              <a:rPr lang="en-US" dirty="0" err="1">
                <a:solidFill>
                  <a:schemeClr val="tx1"/>
                </a:solidFill>
              </a:rPr>
              <a:t>WhatUpUpWhat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55DA6-1461-27D5-E63C-A4CD652FEF23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1269699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631852"/>
          </a:xfrm>
        </p:spPr>
        <p:txBody>
          <a:bodyPr/>
          <a:lstStyle/>
          <a:p>
            <a:r>
              <a:rPr lang="en-US" dirty="0"/>
              <a:t>Practical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22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454EEA1-A671-744A-25C2-C19AA5D1384C}"/>
              </a:ext>
            </a:extLst>
          </p:cNvPr>
          <p:cNvSpPr txBox="1">
            <a:spLocks/>
          </p:cNvSpPr>
          <p:nvPr/>
        </p:nvSpPr>
        <p:spPr>
          <a:xfrm>
            <a:off x="2389922" y="2377980"/>
            <a:ext cx="2055468" cy="38213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7 </a:t>
            </a:r>
            <a:r>
              <a:rPr lang="en-US" sz="1400" dirty="0" err="1">
                <a:solidFill>
                  <a:schemeClr val="tx1"/>
                </a:solidFill>
              </a:rPr>
              <a:t>Sln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print("***")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print("****")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print("*****")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8 </a:t>
            </a:r>
            <a:r>
              <a:rPr lang="en-US" sz="1400" dirty="0" err="1">
                <a:solidFill>
                  <a:schemeClr val="tx1"/>
                </a:solidFill>
              </a:rPr>
              <a:t>Sln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    *    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   ***   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  *****  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 ******* 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print("*********")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5ECE262-1084-80A4-B49D-3C527225F090}"/>
              </a:ext>
            </a:extLst>
          </p:cNvPr>
          <p:cNvSpPr txBox="1">
            <a:spLocks/>
          </p:cNvSpPr>
          <p:nvPr/>
        </p:nvSpPr>
        <p:spPr>
          <a:xfrm>
            <a:off x="4185897" y="2377978"/>
            <a:ext cx="1931204" cy="35681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9 </a:t>
            </a:r>
            <a:r>
              <a:rPr lang="en-US" sz="1500" dirty="0" err="1">
                <a:solidFill>
                  <a:schemeClr val="tx1"/>
                </a:solidFill>
              </a:rPr>
              <a:t>Sln</a:t>
            </a:r>
            <a:r>
              <a:rPr lang="en-US" sz="15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  *  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 *** 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*****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*******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print("*********")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*******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*****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 *** 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  *    ")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C05FB1-2DD2-42FC-0B68-3327BCF08771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6739936-6FC7-CC36-62F8-4F3F581689DE}"/>
              </a:ext>
            </a:extLst>
          </p:cNvPr>
          <p:cNvSpPr txBox="1">
            <a:spLocks/>
          </p:cNvSpPr>
          <p:nvPr/>
        </p:nvSpPr>
        <p:spPr>
          <a:xfrm>
            <a:off x="5960771" y="2377979"/>
            <a:ext cx="2055468" cy="38213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10 </a:t>
            </a:r>
            <a:r>
              <a:rPr lang="en-US" sz="1400" dirty="0" err="1">
                <a:solidFill>
                  <a:schemeClr val="tx1"/>
                </a:solidFill>
              </a:rPr>
              <a:t>Sln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print("*****")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    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    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    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print("*****")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11. </a:t>
            </a:r>
            <a:r>
              <a:rPr lang="en-US" sz="1400" dirty="0" err="1">
                <a:solidFill>
                  <a:schemeClr val="tx1"/>
                </a:solidFill>
              </a:rPr>
              <a:t>Sln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   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 * * 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  *  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 * * 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   *")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DC2B8607-119B-F4D9-C758-6DE5DCB56D06}"/>
              </a:ext>
            </a:extLst>
          </p:cNvPr>
          <p:cNvSpPr txBox="1">
            <a:spLocks/>
          </p:cNvSpPr>
          <p:nvPr/>
        </p:nvSpPr>
        <p:spPr>
          <a:xfrm>
            <a:off x="7334717" y="2377978"/>
            <a:ext cx="1931204" cy="35681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12 </a:t>
            </a:r>
            <a:r>
              <a:rPr lang="en-US" sz="1500" dirty="0" err="1">
                <a:solidFill>
                  <a:schemeClr val="tx1"/>
                </a:solidFill>
              </a:rPr>
              <a:t>Sln</a:t>
            </a:r>
            <a:r>
              <a:rPr lang="en-US" sz="15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  *  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 * * 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*   *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*     *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print("*       *")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*     *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*   *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 * * 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  *    ")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8FF4B3A-9BDE-5BEB-EAA3-A439D0EC16DC}"/>
              </a:ext>
            </a:extLst>
          </p:cNvPr>
          <p:cNvSpPr txBox="1">
            <a:spLocks/>
          </p:cNvSpPr>
          <p:nvPr/>
        </p:nvSpPr>
        <p:spPr>
          <a:xfrm>
            <a:off x="9093178" y="2377978"/>
            <a:ext cx="2270757" cy="35681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13. </a:t>
            </a:r>
            <a:r>
              <a:rPr lang="en-US" sz="1500" dirty="0" err="1">
                <a:solidFill>
                  <a:schemeClr val="tx1"/>
                </a:solidFill>
              </a:rPr>
              <a:t>Sln</a:t>
            </a:r>
            <a:r>
              <a:rPr lang="en-US" sz="15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print("*     *     *     *")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*   * *   * *   *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* *   * *   * *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 *     *     *   ")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531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1FB2E-914D-F29F-2D15-E4281DA6E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Debugging Tips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DD77A-9611-7392-DC2D-8CFD508E9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010487"/>
            <a:ext cx="8915399" cy="289317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Use print statements to debug.</a:t>
            </a:r>
          </a:p>
          <a:p>
            <a:r>
              <a:rPr lang="en-US" dirty="0">
                <a:solidFill>
                  <a:schemeClr val="tx1"/>
                </a:solidFill>
              </a:rPr>
              <a:t>Check variable values and types.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6A327-0EE0-8D41-2D5A-92AC094E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C8DC1-4C80-B489-CC61-1EA0561812F1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2865369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1372-A469-A67B-7019-CFDF8AEDE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656" y="2418246"/>
            <a:ext cx="8482061" cy="167545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Any Question?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88C4-2BBD-DFDE-C408-010FACA6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87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7F2F-0EBA-244C-5D09-B81AF6A9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158683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2677F-B37F-817F-75D9-83B184591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893255"/>
            <a:ext cx="8915400" cy="377762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https://www.w3schools.com/python/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https://www.tutorialspoint.com/python/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2D113-41FC-9F33-3603-A3CD6222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8100C-AD33-A2C1-A738-36D643315EE9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274317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sz="4800" dirty="0"/>
              <a:t>Python Operators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039B883-E113-2317-EFFD-3AED1DE1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3044"/>
            <a:ext cx="6410386" cy="369153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Operators are used to perform operations on variables and values.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Examples: +, -, *, /, ==, !=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Types of Operators: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Arithmetic Operators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Comparison (Relational) Operators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Assignment Operators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Logical Operators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Bitwise Operators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Membership Operators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Identity Operators</a:t>
            </a:r>
          </a:p>
        </p:txBody>
      </p:sp>
    </p:spTree>
    <p:extLst>
      <p:ext uri="{BB962C8B-B14F-4D97-AF65-F5344CB8AC3E}">
        <p14:creationId xmlns:p14="http://schemas.microsoft.com/office/powerpoint/2010/main" val="27095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7779" y="0"/>
            <a:ext cx="9056834" cy="2262781"/>
          </a:xfrm>
        </p:spPr>
        <p:txBody>
          <a:bodyPr/>
          <a:lstStyle/>
          <a:p>
            <a:r>
              <a:rPr lang="en-US" sz="4800" dirty="0"/>
              <a:t>1.Arithmetic Operators: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569D0A-C048-5F41-689F-B2E294BE09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2" t="35275" r="27308" b="17933"/>
          <a:stretch/>
        </p:blipFill>
        <p:spPr>
          <a:xfrm>
            <a:off x="3177369" y="2404070"/>
            <a:ext cx="6447341" cy="376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sz="4800" dirty="0"/>
              <a:t>2. Comparison Operators: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999904-1EB4-034F-C379-2626538FFD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7" t="32986" r="26098" b="25517"/>
          <a:stretch/>
        </p:blipFill>
        <p:spPr>
          <a:xfrm>
            <a:off x="3297044" y="2866438"/>
            <a:ext cx="5597912" cy="284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7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1603717"/>
          </a:xfrm>
        </p:spPr>
        <p:txBody>
          <a:bodyPr/>
          <a:lstStyle/>
          <a:p>
            <a:r>
              <a:rPr lang="en-US" sz="4800" dirty="0"/>
              <a:t>3. Assignment Operators: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E2CE24-AA65-75E4-3847-73A61CC15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8" t="24193" r="27207" b="13213"/>
          <a:stretch/>
        </p:blipFill>
        <p:spPr>
          <a:xfrm>
            <a:off x="4121834" y="1813822"/>
            <a:ext cx="6175717" cy="48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1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1666639"/>
          </a:xfrm>
        </p:spPr>
        <p:txBody>
          <a:bodyPr>
            <a:normAutofit/>
          </a:bodyPr>
          <a:lstStyle/>
          <a:p>
            <a:r>
              <a:rPr lang="en-US" sz="3600" dirty="0"/>
              <a:t>4. Logical Operators: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20DEDA-8B06-1A42-B305-F4F5BDE93B23}"/>
              </a:ext>
            </a:extLst>
          </p:cNvPr>
          <p:cNvSpPr txBox="1"/>
          <p:nvPr/>
        </p:nvSpPr>
        <p:spPr>
          <a:xfrm>
            <a:off x="2236763" y="3624572"/>
            <a:ext cx="9017386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5. Membership Operators: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39001E-A2C2-4C4A-E78A-0674F92DBD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6" t="40816" r="28346" b="36240"/>
          <a:stretch/>
        </p:blipFill>
        <p:spPr>
          <a:xfrm>
            <a:off x="4058101" y="1780512"/>
            <a:ext cx="5149621" cy="15727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4F3A54-98B7-99CF-CB92-B817AEEA27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6" t="37326" r="27770" b="30863"/>
          <a:stretch/>
        </p:blipFill>
        <p:spPr>
          <a:xfrm>
            <a:off x="4205815" y="4440176"/>
            <a:ext cx="5219959" cy="218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31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969" y="237332"/>
            <a:ext cx="8915399" cy="2262781"/>
          </a:xfrm>
        </p:spPr>
        <p:txBody>
          <a:bodyPr/>
          <a:lstStyle/>
          <a:p>
            <a:r>
              <a:rPr lang="en-US" sz="4800" dirty="0"/>
              <a:t>6. Bitwise Operators: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924EF7-1A4A-2B50-79FD-6234D2B787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16" t="37744" r="27884" b="23486"/>
          <a:stretch/>
        </p:blipFill>
        <p:spPr>
          <a:xfrm>
            <a:off x="3069691" y="2771591"/>
            <a:ext cx="6052617" cy="309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11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3370" y="102411"/>
            <a:ext cx="8915399" cy="2262781"/>
          </a:xfrm>
        </p:spPr>
        <p:txBody>
          <a:bodyPr/>
          <a:lstStyle/>
          <a:p>
            <a:r>
              <a:rPr lang="en-US" sz="4800" dirty="0"/>
              <a:t>7. Identity Operators: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D2FFA0-37E8-60C5-AC55-2EE245EDA1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6" t="43484" r="27884" b="26758"/>
          <a:stretch/>
        </p:blipFill>
        <p:spPr>
          <a:xfrm>
            <a:off x="2953370" y="3010487"/>
            <a:ext cx="6785610" cy="265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037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2621</TotalTime>
  <Words>1548</Words>
  <Application>Microsoft Office PowerPoint</Application>
  <PresentationFormat>Widescreen</PresentationFormat>
  <Paragraphs>270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Bitter</vt:lpstr>
      <vt:lpstr>Calibri</vt:lpstr>
      <vt:lpstr>Century Gothic</vt:lpstr>
      <vt:lpstr>Wingdings 3</vt:lpstr>
      <vt:lpstr>Wisp</vt:lpstr>
      <vt:lpstr>Python Programming Language</vt:lpstr>
      <vt:lpstr>Today’s Learning Objectives </vt:lpstr>
      <vt:lpstr>Python Operators</vt:lpstr>
      <vt:lpstr>1.Arithmetic Operators:</vt:lpstr>
      <vt:lpstr>2. Comparison Operators:</vt:lpstr>
      <vt:lpstr>3. Assignment Operators:</vt:lpstr>
      <vt:lpstr>4. Logical Operators:</vt:lpstr>
      <vt:lpstr>6. Bitwise Operators:</vt:lpstr>
      <vt:lpstr>7. Identity Operators:</vt:lpstr>
      <vt:lpstr>Operator </vt:lpstr>
      <vt:lpstr>String</vt:lpstr>
      <vt:lpstr>String</vt:lpstr>
      <vt:lpstr>String Slicing</vt:lpstr>
      <vt:lpstr>Check String</vt:lpstr>
      <vt:lpstr>String Function/ Methods</vt:lpstr>
      <vt:lpstr>String Function</vt:lpstr>
      <vt:lpstr>Practical Exercises</vt:lpstr>
      <vt:lpstr>Practical Exercises</vt:lpstr>
      <vt:lpstr>Practical Exercises</vt:lpstr>
      <vt:lpstr>Practical Exercises</vt:lpstr>
      <vt:lpstr>Practical Exercises</vt:lpstr>
      <vt:lpstr>Practical Exercises</vt:lpstr>
      <vt:lpstr>Debugging Tips</vt:lpstr>
      <vt:lpstr>Any Question?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Language</dc:title>
  <dc:creator>Hafsa Sultana</dc:creator>
  <cp:lastModifiedBy>Hafsa Sultana</cp:lastModifiedBy>
  <cp:revision>42</cp:revision>
  <dcterms:created xsi:type="dcterms:W3CDTF">2024-05-18T05:17:24Z</dcterms:created>
  <dcterms:modified xsi:type="dcterms:W3CDTF">2024-05-25T17:43:10Z</dcterms:modified>
</cp:coreProperties>
</file>