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8"/>
  </p:notesMasterIdLst>
  <p:sldIdLst>
    <p:sldId id="256" r:id="rId2"/>
    <p:sldId id="257" r:id="rId3"/>
    <p:sldId id="292" r:id="rId4"/>
    <p:sldId id="294" r:id="rId5"/>
    <p:sldId id="296" r:id="rId6"/>
    <p:sldId id="303" r:id="rId7"/>
    <p:sldId id="304" r:id="rId8"/>
    <p:sldId id="305" r:id="rId9"/>
    <p:sldId id="306" r:id="rId10"/>
    <p:sldId id="310" r:id="rId11"/>
    <p:sldId id="299" r:id="rId12"/>
    <p:sldId id="280" r:id="rId13"/>
    <p:sldId id="302" r:id="rId14"/>
    <p:sldId id="307" r:id="rId15"/>
    <p:sldId id="308" r:id="rId16"/>
    <p:sldId id="309" r:id="rId17"/>
    <p:sldId id="286" r:id="rId18"/>
    <p:sldId id="275" r:id="rId19"/>
    <p:sldId id="287" r:id="rId20"/>
    <p:sldId id="300" r:id="rId21"/>
    <p:sldId id="311" r:id="rId22"/>
    <p:sldId id="301" r:id="rId23"/>
    <p:sldId id="289" r:id="rId24"/>
    <p:sldId id="276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4: Operator, String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Operator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744394"/>
            <a:ext cx="6287501" cy="433284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Precedence: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print((6 + 3) - (6 + 3))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print(100 + 5 * 3)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print(5 + 4 - 7 + 3)</a:t>
            </a:r>
          </a:p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 </a:t>
            </a:r>
            <a:r>
              <a:rPr lang="en-US" dirty="0">
                <a:solidFill>
                  <a:schemeClr val="tx1"/>
                </a:solidFill>
              </a:rPr>
              <a:t>#Example of Python Membership Operator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 = 20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c=b/a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list1 = [1, 2, 3, 4, 5 ]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 ("a: ", a, "b: ", b, "c: ", c, "list1:",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B0C7CD14-EC20-BF73-C5C5-4440BD489459}"/>
              </a:ext>
            </a:extLst>
          </p:cNvPr>
          <p:cNvSpPr txBox="1">
            <a:spLocks/>
          </p:cNvSpPr>
          <p:nvPr/>
        </p:nvSpPr>
        <p:spPr>
          <a:xfrm>
            <a:off x="7301133" y="4131212"/>
            <a:ext cx="3452680" cy="2726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a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b not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c in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str = 'Hello World!’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(str)          # Hello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(str[0])       # H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(str[2:5])     #llo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(str[2:])      # </a:t>
            </a:r>
            <a:r>
              <a:rPr lang="en-US" dirty="0" err="1">
                <a:solidFill>
                  <a:schemeClr val="tx1"/>
                </a:solidFill>
              </a:rPr>
              <a:t>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* 2)      # Hello </a:t>
            </a:r>
            <a:r>
              <a:rPr lang="en-US" dirty="0" err="1">
                <a:solidFill>
                  <a:schemeClr val="tx1"/>
                </a:solidFill>
              </a:rPr>
              <a:t>World!Hello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+ "TEST") # Hello </a:t>
            </a:r>
            <a:r>
              <a:rPr lang="en-US" dirty="0" err="1">
                <a:solidFill>
                  <a:schemeClr val="tx1"/>
                </a:solidFill>
              </a:rPr>
              <a:t>World!TEST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97612"/>
            <a:ext cx="3910061" cy="40092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Accessing Characters: 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message = “Khulna University”</a:t>
            </a:r>
            <a:endParaRPr 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 = message[0] # ‘K'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 = message[-1]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= message[-4:-1]</a:t>
            </a: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print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)    # </a:t>
            </a:r>
            <a:r>
              <a:rPr lang="fr-FR" dirty="0" err="1">
                <a:solidFill>
                  <a:schemeClr val="tx1"/>
                </a:solidFill>
              </a:rPr>
              <a:t>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1E5C0504-BD0F-EDE3-B923-5BE27D70CCF9}"/>
              </a:ext>
            </a:extLst>
          </p:cNvPr>
          <p:cNvSpPr txBox="1">
            <a:spLocks/>
          </p:cNvSpPr>
          <p:nvPr/>
        </p:nvSpPr>
        <p:spPr>
          <a:xfrm>
            <a:off x="6930985" y="2361551"/>
            <a:ext cx="3910061" cy="4009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S1 = message[-10] # ‘U’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message[-17] # ‘K’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print(S1, S2)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length=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(message)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print(length)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 length]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print(“S2 is:  ",S2)</a:t>
            </a:r>
          </a:p>
        </p:txBody>
      </p:sp>
    </p:spTree>
    <p:extLst>
      <p:ext uri="{BB962C8B-B14F-4D97-AF65-F5344CB8AC3E}">
        <p14:creationId xmlns:p14="http://schemas.microsoft.com/office/powerpoint/2010/main" val="10184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 Slicing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672" y="1856935"/>
            <a:ext cx="8915399" cy="4513910"/>
          </a:xfrm>
        </p:spPr>
        <p:txBody>
          <a:bodyPr>
            <a:noAutofit/>
          </a:bodyPr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Extract substrings using colon (:) notation within square brackets.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Syntax: [</a:t>
            </a:r>
            <a:r>
              <a:rPr lang="en-US" sz="1800" dirty="0" err="1">
                <a:solidFill>
                  <a:schemeClr val="tx1"/>
                </a:solidFill>
              </a:rPr>
              <a:t>start:end:step</a:t>
            </a:r>
            <a:r>
              <a:rPr lang="en-US" sz="1800" dirty="0">
                <a:solidFill>
                  <a:schemeClr val="tx1"/>
                </a:solidFill>
              </a:rPr>
              <a:t>]. 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message = "</a:t>
            </a:r>
            <a:r>
              <a:rPr lang="en-US" sz="1800" dirty="0" err="1">
                <a:solidFill>
                  <a:schemeClr val="tx1"/>
                </a:solidFill>
              </a:rPr>
              <a:t>Python_Class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message[1:6] # "</a:t>
            </a:r>
            <a:r>
              <a:rPr lang="en-US" sz="1800" dirty="0" err="1">
                <a:solidFill>
                  <a:schemeClr val="tx1"/>
                </a:solidFill>
              </a:rPr>
              <a:t>ython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6)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message[1:8:2] # "</a:t>
            </a:r>
            <a:r>
              <a:rPr lang="en-US" sz="1800" dirty="0" err="1">
                <a:solidFill>
                  <a:schemeClr val="tx1"/>
                </a:solidFill>
              </a:rPr>
              <a:t>yhnC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8)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</p:txBody>
      </p:sp>
    </p:spTree>
    <p:extLst>
      <p:ext uri="{BB962C8B-B14F-4D97-AF65-F5344CB8AC3E}">
        <p14:creationId xmlns:p14="http://schemas.microsoft.com/office/powerpoint/2010/main" val="21676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800665"/>
          </a:xfrm>
        </p:spPr>
        <p:txBody>
          <a:bodyPr/>
          <a:lstStyle/>
          <a:p>
            <a:r>
              <a:rPr lang="en-US" sz="4800" dirty="0"/>
              <a:t>Check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Example 1: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txt = "Smiling is a kind act and the Sunnah of our beloved Prophet 	Muhammad (PBUH)."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 Sunnah " in txt)    #True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800" b="1" dirty="0">
                <a:solidFill>
                  <a:schemeClr val="tx1"/>
                </a:solidFill>
              </a:rPr>
              <a:t> 2: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print("expensive" not in txt)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print("Sunnah" not in txt)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 = "expensive" not in txt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print("Is expensive in txt ? = ",</a:t>
            </a: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997612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Function/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777484" cy="3759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Strings provide various built-in methods for manipulation: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upper(): </a:t>
            </a:r>
            <a:r>
              <a:rPr lang="en-US" dirty="0">
                <a:solidFill>
                  <a:schemeClr val="tx1"/>
                </a:solidFill>
              </a:rPr>
              <a:t>Convert to uppercase (Ex: message.upper()).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lower(): </a:t>
            </a:r>
            <a:r>
              <a:rPr lang="en-US" dirty="0">
                <a:solidFill>
                  <a:schemeClr val="tx1"/>
                </a:solidFill>
              </a:rPr>
              <a:t>Convert to lowercase (Ex: message.lower()).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strip(): </a:t>
            </a:r>
            <a:r>
              <a:rPr lang="en-US" dirty="0">
                <a:solidFill>
                  <a:schemeClr val="tx1"/>
                </a:solidFill>
              </a:rPr>
              <a:t>Remove leading and trailing whitespaces (Ex: message.strip()).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find(substring): </a:t>
            </a:r>
            <a:r>
              <a:rPr lang="en-US" dirty="0">
                <a:solidFill>
                  <a:schemeClr val="tx1"/>
                </a:solidFill>
              </a:rPr>
              <a:t>Find the index of the first occurrence of a substring (returns -1 if not found).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replace(old, new): </a:t>
            </a:r>
            <a:r>
              <a:rPr lang="en-US" dirty="0">
                <a:solidFill>
                  <a:schemeClr val="tx1"/>
                </a:solidFill>
              </a:rPr>
              <a:t>Replace all occurrences of a substring with another substring.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count():</a:t>
            </a:r>
            <a:r>
              <a:rPr lang="en-US" dirty="0">
                <a:solidFill>
                  <a:schemeClr val="tx1"/>
                </a:solidFill>
              </a:rPr>
              <a:t>	Returns the number of times a specified value occurs in a string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Many more! (Refer to Python documentation for the full list)</a:t>
            </a:r>
          </a:p>
        </p:txBody>
      </p:sp>
    </p:spTree>
    <p:extLst>
      <p:ext uri="{BB962C8B-B14F-4D97-AF65-F5344CB8AC3E}">
        <p14:creationId xmlns:p14="http://schemas.microsoft.com/office/powerpoint/2010/main" val="40810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00664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08456"/>
            <a:ext cx="4557177" cy="435916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  Helping others is a Sunnah  “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#upper():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my_str.upper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#lower():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my_str.lower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#title():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my_str.title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#strip():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my_str.strip</a:t>
            </a:r>
            <a:r>
              <a:rPr lang="en-US" dirty="0">
                <a:solidFill>
                  <a:schemeClr val="tx1"/>
                </a:solidFill>
              </a:rPr>
              <a:t>(" "))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E28A-ED66-2A53-6C81-663628B0FFFA}"/>
              </a:ext>
            </a:extLst>
          </p:cNvPr>
          <p:cNvSpPr txBox="1">
            <a:spLocks/>
          </p:cNvSpPr>
          <p:nvPr/>
        </p:nvSpPr>
        <p:spPr>
          <a:xfrm>
            <a:off x="6096000" y="2912356"/>
            <a:ext cx="5110506" cy="3599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#find():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("Sunnah"))    #22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("Helping"))   #2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#replace():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my_str.replace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Helping","Supporting</a:t>
            </a:r>
            <a:r>
              <a:rPr lang="en-US" dirty="0">
                <a:solidFill>
                  <a:schemeClr val="tx1"/>
                </a:solidFill>
              </a:rPr>
              <a:t>")) 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	#Supporting others is Sunnah.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#count()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my_str.count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"))  #2</a:t>
            </a:r>
          </a:p>
        </p:txBody>
      </p:sp>
    </p:spTree>
    <p:extLst>
      <p:ext uri="{BB962C8B-B14F-4D97-AF65-F5344CB8AC3E}">
        <p14:creationId xmlns:p14="http://schemas.microsoft.com/office/powerpoint/2010/main" val="79431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Reverse a String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Hello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 err="1">
                <a:solidFill>
                  <a:schemeClr val="tx1"/>
                </a:solidFill>
              </a:rPr>
              <a:t>olleH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 Check if a String is a Palindrome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String: "racecar“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>
                <a:solidFill>
                  <a:schemeClr val="tx1"/>
                </a:solidFill>
              </a:rPr>
              <a:t>True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BC7EC-A309-7D1B-06DA-CDE17FD65B87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0788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3. Count the Number of Vowels in a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String: Hello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count vowel: 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1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4. Split a String by a Delimiter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  Enter a string: "</a:t>
            </a:r>
            <a:r>
              <a:rPr lang="en-US" dirty="0" err="1">
                <a:solidFill>
                  <a:schemeClr val="tx1"/>
                </a:solidFill>
              </a:rPr>
              <a:t>apple,banana,orange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 ["apple", "banana", "orange"]     #input_string.split(',')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B61E4-20D3-83BF-34CD-E45AB0165CE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4148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48033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5. You have a dataset with strings. Each string contains: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sentence where the last character indicates the currency type (e.g., ‘$' for dollars, 'E' for euros).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5th, 6th, and 7th characters represent the amount of money.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Your task is to extract the amount of money and the currency type from each string.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840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092" y="1910388"/>
            <a:ext cx="4163280" cy="4232557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Slicing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Functions/ Methods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Exercises,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Missing char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a non-empty string and an int n, return a new string where the char at index n has been removed. The value of n will be a valid index of a char in the original string (i.e. n will be in the range 0..len(str)-1 inclusive).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1) → '</a:t>
            </a:r>
            <a:r>
              <a:rPr lang="en-US" dirty="0" err="1">
                <a:solidFill>
                  <a:schemeClr val="tx1"/>
                </a:solidFill>
              </a:rPr>
              <a:t>ktten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0) → '</a:t>
            </a:r>
            <a:r>
              <a:rPr lang="en-US" dirty="0" err="1">
                <a:solidFill>
                  <a:schemeClr val="tx1"/>
                </a:solidFill>
              </a:rPr>
              <a:t>itten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4) → '</a:t>
            </a:r>
            <a:r>
              <a:rPr lang="en-US" dirty="0" err="1">
                <a:solidFill>
                  <a:schemeClr val="tx1"/>
                </a:solidFill>
              </a:rPr>
              <a:t>kittn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82317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non_start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2 strings, return their concatenation, except omit the first char of each. The strings will be at least length 1.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('Hello', 'There') → '</a:t>
            </a:r>
            <a:r>
              <a:rPr lang="en-US" sz="2000" dirty="0" err="1">
                <a:solidFill>
                  <a:schemeClr val="tx1"/>
                </a:solidFill>
              </a:rPr>
              <a:t>ellohere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('java', 'code') → '</a:t>
            </a:r>
            <a:r>
              <a:rPr lang="en-US" sz="2000" dirty="0" err="1">
                <a:solidFill>
                  <a:schemeClr val="tx1"/>
                </a:solidFill>
              </a:rPr>
              <a:t>avaode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shotl</a:t>
            </a:r>
            <a:r>
              <a:rPr lang="en-US" sz="2000" dirty="0">
                <a:solidFill>
                  <a:schemeClr val="tx1"/>
                </a:solidFill>
              </a:rPr>
              <a:t>', 'java') → '</a:t>
            </a:r>
            <a:r>
              <a:rPr lang="en-US" sz="2000" dirty="0" err="1">
                <a:solidFill>
                  <a:schemeClr val="tx1"/>
                </a:solidFill>
              </a:rPr>
              <a:t>hotlava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Make the sequence : abba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two strings, a and b, return the result of putting them together in the order abba, e.g. "Hi" and "Bye" returns "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".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('Hi', 'Bye') → '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', 'Alice') → '</a:t>
            </a:r>
            <a:r>
              <a:rPr lang="en-US" dirty="0" err="1">
                <a:solidFill>
                  <a:schemeClr val="tx1"/>
                </a:solidFill>
              </a:rPr>
              <a:t>YoAliceAliceYo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('What', 'Up') → '</a:t>
            </a:r>
            <a:r>
              <a:rPr lang="en-US" dirty="0" err="1">
                <a:solidFill>
                  <a:schemeClr val="tx1"/>
                </a:solidFill>
              </a:rPr>
              <a:t>WhatUpUpWhat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6969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631852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54EEA1-A671-744A-25C2-C19AA5D1384C}"/>
              </a:ext>
            </a:extLst>
          </p:cNvPr>
          <p:cNvSpPr txBox="1">
            <a:spLocks/>
          </p:cNvSpPr>
          <p:nvPr/>
        </p:nvSpPr>
        <p:spPr>
          <a:xfrm>
            <a:off x="2389922" y="2377980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8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ECE262-1084-80A4-B49D-3C527225F090}"/>
              </a:ext>
            </a:extLst>
          </p:cNvPr>
          <p:cNvSpPr txBox="1">
            <a:spLocks/>
          </p:cNvSpPr>
          <p:nvPr/>
        </p:nvSpPr>
        <p:spPr>
          <a:xfrm>
            <a:off x="418589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9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05FB1-2DD2-42FC-0B68-3327BCF0877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6739936-6FC7-CC36-62F8-4F3F581689DE}"/>
              </a:ext>
            </a:extLst>
          </p:cNvPr>
          <p:cNvSpPr txBox="1">
            <a:spLocks/>
          </p:cNvSpPr>
          <p:nvPr/>
        </p:nvSpPr>
        <p:spPr>
          <a:xfrm>
            <a:off x="5960771" y="2377979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10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11.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2B8607-119B-F4D9-C758-6DE5DCB56D06}"/>
              </a:ext>
            </a:extLst>
          </p:cNvPr>
          <p:cNvSpPr txBox="1">
            <a:spLocks/>
          </p:cNvSpPr>
          <p:nvPr/>
        </p:nvSpPr>
        <p:spPr>
          <a:xfrm>
            <a:off x="733471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12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FF4B3A-9BDE-5BEB-EAA3-A439D0EC16DC}"/>
              </a:ext>
            </a:extLst>
          </p:cNvPr>
          <p:cNvSpPr txBox="1">
            <a:spLocks/>
          </p:cNvSpPr>
          <p:nvPr/>
        </p:nvSpPr>
        <p:spPr>
          <a:xfrm>
            <a:off x="9093178" y="2377978"/>
            <a:ext cx="2270757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13.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*     *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* *   * *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*   * *   *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    *     *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B2E-914D-F29F-2D15-E4281DA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D77A-9611-7392-DC2D-8CFD508E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010487"/>
            <a:ext cx="8915399" cy="28931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print statements to debug.</a:t>
            </a:r>
          </a:p>
          <a:p>
            <a:r>
              <a:rPr lang="en-US" dirty="0">
                <a:solidFill>
                  <a:schemeClr val="tx1"/>
                </a:solidFill>
              </a:rPr>
              <a:t>Check variable values and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A327-0EE0-8D41-2D5A-92AC094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8DC1-4C80-B489-CC61-1EA0561812F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6536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410386" cy="36915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Operators are used to perform operations on variables and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 +, -, *, /, ==, !=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Types of Operators: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Comparison (Relational)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Logical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Bitwise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Membership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1.Arithmetic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3177369" y="2404070"/>
            <a:ext cx="6447341" cy="3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2. Comparison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9904-1EB4-034F-C379-2626538F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t="32986" r="26098" b="25517"/>
          <a:stretch/>
        </p:blipFill>
        <p:spPr>
          <a:xfrm>
            <a:off x="3297044" y="2866438"/>
            <a:ext cx="5597912" cy="28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03717"/>
          </a:xfrm>
        </p:spPr>
        <p:txBody>
          <a:bodyPr/>
          <a:lstStyle/>
          <a:p>
            <a:r>
              <a:rPr lang="en-US" sz="4800" dirty="0"/>
              <a:t>3. Assignment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CE24-AA65-75E4-3847-73A61CC1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8" t="24193" r="27207" b="13213"/>
          <a:stretch/>
        </p:blipFill>
        <p:spPr>
          <a:xfrm>
            <a:off x="4121834" y="1813822"/>
            <a:ext cx="6175717" cy="4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66639"/>
          </a:xfrm>
        </p:spPr>
        <p:txBody>
          <a:bodyPr>
            <a:normAutofit/>
          </a:bodyPr>
          <a:lstStyle/>
          <a:p>
            <a:r>
              <a:rPr lang="en-US" sz="3600" dirty="0"/>
              <a:t>4. Logical Operators: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DEDA-8B06-1A42-B305-F4F5BDE93B23}"/>
              </a:ext>
            </a:extLst>
          </p:cNvPr>
          <p:cNvSpPr txBox="1"/>
          <p:nvPr/>
        </p:nvSpPr>
        <p:spPr>
          <a:xfrm>
            <a:off x="2236763" y="3624572"/>
            <a:ext cx="901738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5. Membership Operators: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9001E-A2C2-4C4A-E78A-0674F92D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0816" r="28346" b="36240"/>
          <a:stretch/>
        </p:blipFill>
        <p:spPr>
          <a:xfrm>
            <a:off x="4058101" y="1780512"/>
            <a:ext cx="5149621" cy="157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4F3A54-98B7-99CF-CB92-B817AEEA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37326" r="27770" b="30863"/>
          <a:stretch/>
        </p:blipFill>
        <p:spPr>
          <a:xfrm>
            <a:off x="4205815" y="4440176"/>
            <a:ext cx="5219959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969" y="237332"/>
            <a:ext cx="8915399" cy="2262781"/>
          </a:xfrm>
        </p:spPr>
        <p:txBody>
          <a:bodyPr/>
          <a:lstStyle/>
          <a:p>
            <a:r>
              <a:rPr lang="en-US" sz="4800" dirty="0"/>
              <a:t>6. Bitwise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24EF7-1A4A-2B50-79FD-6234D2B7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6" t="37744" r="27884" b="23486"/>
          <a:stretch/>
        </p:blipFill>
        <p:spPr>
          <a:xfrm>
            <a:off x="3069691" y="2771591"/>
            <a:ext cx="6052617" cy="3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70" y="102411"/>
            <a:ext cx="8915399" cy="2262781"/>
          </a:xfrm>
        </p:spPr>
        <p:txBody>
          <a:bodyPr/>
          <a:lstStyle/>
          <a:p>
            <a:r>
              <a:rPr lang="en-US" sz="4800" dirty="0"/>
              <a:t>7. Identity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FFA0-37E8-60C5-AC55-2EE245ED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3484" r="27884" b="26758"/>
          <a:stretch/>
        </p:blipFill>
        <p:spPr>
          <a:xfrm>
            <a:off x="2953370" y="3010487"/>
            <a:ext cx="6785610" cy="2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3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2627</TotalTime>
  <Words>1619</Words>
  <Application>Microsoft Office PowerPoint</Application>
  <PresentationFormat>Widescreen</PresentationFormat>
  <Paragraphs>280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Bitter</vt:lpstr>
      <vt:lpstr>Calibri</vt:lpstr>
      <vt:lpstr>Century Gothic</vt:lpstr>
      <vt:lpstr>Wingdings 3</vt:lpstr>
      <vt:lpstr>Wisp</vt:lpstr>
      <vt:lpstr>Python Programming Language</vt:lpstr>
      <vt:lpstr>Today’s Learning Objectives </vt:lpstr>
      <vt:lpstr>Python Operators</vt:lpstr>
      <vt:lpstr>1.Arithmetic Operators:</vt:lpstr>
      <vt:lpstr>2. Comparison Operators:</vt:lpstr>
      <vt:lpstr>3. Assignment Operators:</vt:lpstr>
      <vt:lpstr>4. Logical Operators:</vt:lpstr>
      <vt:lpstr>6. Bitwise Operators:</vt:lpstr>
      <vt:lpstr>7. Identity Operators:</vt:lpstr>
      <vt:lpstr>Operator </vt:lpstr>
      <vt:lpstr>String</vt:lpstr>
      <vt:lpstr>String</vt:lpstr>
      <vt:lpstr>String Slicing</vt:lpstr>
      <vt:lpstr>Check String</vt:lpstr>
      <vt:lpstr>String Function/ Methods</vt:lpstr>
      <vt:lpstr>String Function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Debugging Tips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44</cp:revision>
  <dcterms:created xsi:type="dcterms:W3CDTF">2024-05-18T05:17:24Z</dcterms:created>
  <dcterms:modified xsi:type="dcterms:W3CDTF">2024-05-29T11:08:28Z</dcterms:modified>
</cp:coreProperties>
</file>