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22"/>
  </p:notesMasterIdLst>
  <p:sldIdLst>
    <p:sldId id="256" r:id="rId2"/>
    <p:sldId id="257" r:id="rId3"/>
    <p:sldId id="292" r:id="rId4"/>
    <p:sldId id="326" r:id="rId5"/>
    <p:sldId id="294" r:id="rId6"/>
    <p:sldId id="337" r:id="rId7"/>
    <p:sldId id="336" r:id="rId8"/>
    <p:sldId id="343" r:id="rId9"/>
    <p:sldId id="345" r:id="rId10"/>
    <p:sldId id="344" r:id="rId11"/>
    <p:sldId id="317" r:id="rId12"/>
    <p:sldId id="318" r:id="rId13"/>
    <p:sldId id="322" r:id="rId14"/>
    <p:sldId id="338" r:id="rId15"/>
    <p:sldId id="278" r:id="rId16"/>
    <p:sldId id="281" r:id="rId17"/>
    <p:sldId id="329" r:id="rId18"/>
    <p:sldId id="340" r:id="rId19"/>
    <p:sldId id="341" r:id="rId20"/>
    <p:sldId id="34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F50F7-979F-417A-9318-F7435AFE106D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774EF-FCC2-4FE8-A59A-6DF8DD72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774EF-FCC2-4FE8-A59A-6DF8DD729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F06-E794-4EFC-981D-77C364B52985}" type="datetime1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A2F5C7-AA4C-441B-82CF-BB169A0A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1352-D31E-478B-BBB3-EC404CB27062}" type="datetime1">
              <a:rPr lang="en-US" smtClean="0"/>
              <a:t>10-Jun-24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5FA-2F59-4FD8-AF9F-C07D99803CC4}" type="datetime1">
              <a:rPr lang="en-US" smtClean="0"/>
              <a:t>10-Jun-24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51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75F4-FB67-4627-9C8C-07FE36C94A78}" type="datetime1">
              <a:rPr lang="en-US" smtClean="0"/>
              <a:t>10-Jun-24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3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6D-C8DC-41F0-B4D1-87E599ACA3EA}" type="datetime1">
              <a:rPr lang="en-US" smtClean="0"/>
              <a:t>10-Jun-24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65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EDA-58A2-49D8-80CE-676D5887B457}" type="datetime1">
              <a:rPr lang="en-US" smtClean="0"/>
              <a:t>10-Jun-24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6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E4F1-A413-4120-B1BE-CFCD0522E21F}" type="datetime1">
              <a:rPr lang="en-US" smtClean="0"/>
              <a:t>10-Jun-24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6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D4D-915C-40C4-B564-6BB76950728A}" type="datetime1">
              <a:rPr lang="en-US" smtClean="0"/>
              <a:t>10-Jun-24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6224-B53B-4FE2-BA7A-AB5C0CD11AE8}" type="datetime1">
              <a:rPr lang="en-US" smtClean="0"/>
              <a:t>10-Jun-24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0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B63-8C3E-45E9-839C-4A497BD5833F}" type="datetime1">
              <a:rPr lang="en-US" smtClean="0"/>
              <a:t>10-Jun-24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7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8A0-1F92-4525-A89A-BE254CA332B1}" type="datetime1">
              <a:rPr lang="en-US" smtClean="0"/>
              <a:t>10-Jun-24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1B7-5274-45A6-92AD-02F8843029E3}" type="datetime1">
              <a:rPr lang="en-US" smtClean="0"/>
              <a:t>10-Jun-24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BBCC-91F7-4ACB-A2E9-66DFDD6A36A5}" type="datetime1">
              <a:rPr lang="en-US" smtClean="0"/>
              <a:t>10-Jun-24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E816-900F-4075-995B-132733144297}" type="datetime1">
              <a:rPr lang="en-US" smtClean="0"/>
              <a:t>10-Jun-24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C048-7AC1-4542-9E95-384F191C2DC9}" type="datetime1">
              <a:rPr lang="en-US" smtClean="0"/>
              <a:t>10-Jun-24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0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C-96A7-4EB4-B1D8-3C308F46B902}" type="datetime1">
              <a:rPr lang="en-US" smtClean="0"/>
              <a:t>10-Jun-24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C177-9F26-4481-A976-C3DABC3516E1}" type="datetime1">
              <a:rPr lang="en-US" smtClean="0"/>
              <a:t>10-Jun-24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ransition>
    <p:fade thruBlk="1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CFB5-CE9A-FA48-D833-2F99C216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897" y="675248"/>
            <a:ext cx="8454685" cy="1603719"/>
          </a:xfrm>
        </p:spPr>
        <p:txBody>
          <a:bodyPr>
            <a:normAutofit/>
          </a:bodyPr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44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</a:rPr>
              <a:t>Python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B196A-62B2-AE64-6C8C-0F876AC15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640" y="4304714"/>
            <a:ext cx="8915399" cy="20257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ts val="7545"/>
              </a:lnSpc>
              <a:spcBef>
                <a:spcPct val="0"/>
              </a:spcBef>
            </a:pPr>
            <a:r>
              <a:rPr lang="en-US" sz="42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+mj-cs"/>
              </a:rPr>
              <a:t>Lecture 9: For Loop and While Loop and Problem Solving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Hafsa Sultana</a:t>
            </a:r>
          </a:p>
          <a:p>
            <a:r>
              <a:rPr lang="en-US" dirty="0">
                <a:solidFill>
                  <a:schemeClr val="tx1"/>
                </a:solidFill>
              </a:rPr>
              <a:t>Computer Science and Engineering</a:t>
            </a:r>
          </a:p>
          <a:p>
            <a:r>
              <a:rPr lang="en-US" dirty="0">
                <a:solidFill>
                  <a:schemeClr val="tx1"/>
                </a:solidFill>
              </a:rPr>
              <a:t>Khulna University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EED7C-66A3-04B6-80A2-47B7708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680" y="0"/>
            <a:ext cx="9492933" cy="1840161"/>
          </a:xfrm>
        </p:spPr>
        <p:txBody>
          <a:bodyPr/>
          <a:lstStyle/>
          <a:p>
            <a:r>
              <a:rPr lang="en-US" sz="4800" dirty="0"/>
              <a:t>Basic Structure of a While Loop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A51FC-CFAD-EC13-C530-A6DF14CAAC7F}"/>
              </a:ext>
            </a:extLst>
          </p:cNvPr>
          <p:cNvSpPr txBox="1"/>
          <p:nvPr/>
        </p:nvSpPr>
        <p:spPr>
          <a:xfrm>
            <a:off x="3024554" y="2146253"/>
            <a:ext cx="8635633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b="1" dirty="0"/>
              <a:t>Syntex: </a:t>
            </a:r>
            <a:r>
              <a:rPr lang="en-US" sz="2000" dirty="0"/>
              <a:t>while expression: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000" dirty="0"/>
              <a:t>				 statement(s)</a:t>
            </a:r>
          </a:p>
          <a:p>
            <a:endParaRPr lang="en-US" sz="2000" dirty="0"/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b="1" dirty="0"/>
              <a:t>Example: </a:t>
            </a:r>
            <a:r>
              <a:rPr lang="en-US" sz="2000" dirty="0"/>
              <a:t>Print 1 to 5 numbers.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b="1" dirty="0"/>
              <a:t>Normal Code : 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(1)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(2)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(3)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(4)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55121-CE82-076F-1766-6C1CB1C3E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428999"/>
            <a:ext cx="5265249" cy="2885575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2000" b="1" dirty="0">
                <a:solidFill>
                  <a:schemeClr val="tx1"/>
                </a:solidFill>
              </a:rPr>
              <a:t>Using Loop:</a:t>
            </a:r>
          </a:p>
          <a:p>
            <a:pPr>
              <a:lnSpc>
                <a:spcPct val="90000"/>
              </a:lnSpc>
            </a:pP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count=1</a:t>
            </a:r>
          </a:p>
          <a:p>
            <a:pPr>
              <a:lnSpc>
                <a:spcPct val="90000"/>
              </a:lnSpc>
            </a:pP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 count&lt;=5:</a:t>
            </a:r>
          </a:p>
          <a:p>
            <a:pPr>
              <a:lnSpc>
                <a:spcPct val="90000"/>
              </a:lnSpc>
            </a:pP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count+=1</a:t>
            </a:r>
          </a:p>
          <a:p>
            <a:pPr>
              <a:lnSpc>
                <a:spcPct val="90000"/>
              </a:lnSpc>
            </a:pP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print (count)</a:t>
            </a:r>
          </a:p>
          <a:p>
            <a:pPr>
              <a:lnSpc>
                <a:spcPct val="90000"/>
              </a:lnSpc>
            </a:pP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 ("End of while loop")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0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Example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8031896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Print Numbers and Indicate Even or Odd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1800" dirty="0">
                <a:solidFill>
                  <a:schemeClr val="tx1"/>
                </a:solidFill>
              </a:rPr>
              <a:t>Write a program that prints numbers from 1 to 100 and indicates whether each number is even or odd.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Solution: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 </a:t>
            </a:r>
            <a:r>
              <a:rPr lang="en-US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in range(1, 101):  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if </a:t>
            </a:r>
            <a:r>
              <a:rPr lang="en-US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 2 == 0:        </a:t>
            </a:r>
          </a:p>
          <a:p>
            <a:pPr lvl="1"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," is even")    </a:t>
            </a:r>
          </a:p>
          <a:p>
            <a:pPr lvl="1"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else:        </a:t>
            </a:r>
          </a:p>
          <a:p>
            <a:pPr lvl="1"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,“  is odd")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Example 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9298" y="2025748"/>
            <a:ext cx="8060788" cy="4594919"/>
          </a:xfrm>
        </p:spPr>
        <p:txBody>
          <a:bodyPr>
            <a:normAutofit fontScale="85000" lnSpcReduction="2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 Guess the Number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Task: Write a program where the user has to guess a secret number between 1 and 10..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secret_number</a:t>
            </a:r>
            <a:r>
              <a:rPr lang="en-US" dirty="0">
                <a:solidFill>
                  <a:schemeClr val="tx1"/>
                </a:solidFill>
              </a:rPr>
              <a:t> = 7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guess = 0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while guess != </a:t>
            </a:r>
            <a:r>
              <a:rPr lang="en-US" dirty="0" err="1">
                <a:solidFill>
                  <a:schemeClr val="tx1"/>
                </a:solidFill>
              </a:rPr>
              <a:t>secret_number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guess = int(input("Guess the number between 1 and 10: "))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if guess &lt; </a:t>
            </a:r>
            <a:r>
              <a:rPr lang="en-US" dirty="0" err="1">
                <a:solidFill>
                  <a:schemeClr val="tx1"/>
                </a:solidFill>
              </a:rPr>
              <a:t>secret_number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  print("Too low!")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guess &gt; </a:t>
            </a:r>
            <a:r>
              <a:rPr lang="en-US" dirty="0" err="1">
                <a:solidFill>
                  <a:schemeClr val="tx1"/>
                </a:solidFill>
              </a:rPr>
              <a:t>secret_number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  print("Too high!")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guess ==0: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break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else: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  print("Congratulations! You guessed it.")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3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Exercise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Title: Multiplication table of 3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number = 3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in range(1, 11):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    print(number, "x",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"=", number *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811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Exercise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297724"/>
            <a:ext cx="7211280" cy="4322944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Title: Print the squares of numbers from 1 to 10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Input: 10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Output: 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1 squared is 1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 squared is 4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3 squared is 9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4 squared is 16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5 squared is 25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6 squared is 36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7 squared is 49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8 squared is 64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9 squared is 81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10 squared is 100</a:t>
            </a:r>
          </a:p>
        </p:txBody>
      </p:sp>
    </p:spTree>
    <p:extLst>
      <p:ext uri="{BB962C8B-B14F-4D97-AF65-F5344CB8AC3E}">
        <p14:creationId xmlns:p14="http://schemas.microsoft.com/office/powerpoint/2010/main" val="416035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372-A469-A67B-7019-CFDF8AED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56" y="2418246"/>
            <a:ext cx="8482061" cy="167545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Any Question?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88C4-2BBD-DFDE-C408-010FACA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7F2F-0EBA-244C-5D09-B81AF6A9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58683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677F-B37F-817F-75D9-83B18459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893255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2D113-41FC-9F33-3603-A3CD6222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100C-AD33-A2C1-A738-36D643315EE9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74317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372-A469-A67B-7019-CFDF8AED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56" y="2418246"/>
            <a:ext cx="8482061" cy="167545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EXAM-2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88C4-2BBD-DFDE-C408-010FACA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9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18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7_Days_in_Week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Write a program that takes an integer input (1-7) and prints the corresponding day of the week. (Star from Sunday)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7_days( 1 )→ ‘Sunday’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7_days( 4 ) → ‘Wednesday’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7_days( 7 )→ ‘Saturday’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498540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19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00"/>
                </a:solidFill>
                <a:latin typeface="Bangla227"/>
              </a:rPr>
              <a:t>Great_number_6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The number 6 is a truly great number. Given two int values, a and b, Print True if one of them is 6. Or if their sum or difference is 6. Note: the function abs(num) computes the absolute value of a number.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love6(6, 4) → True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love6(4, 5) → False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love6(1, 5) → True'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23676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CE4F-8711-054A-FC39-930C853F0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90378"/>
            <a:ext cx="8915399" cy="1348381"/>
          </a:xfrm>
        </p:spPr>
        <p:txBody>
          <a:bodyPr>
            <a:normAutofit/>
          </a:bodyPr>
          <a:lstStyle/>
          <a:p>
            <a:r>
              <a:rPr lang="en-US" sz="4400" dirty="0"/>
              <a:t>Today’s Learning Objectives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45A3-70B4-116F-D677-98AEE1B2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335588"/>
            <a:ext cx="4163280" cy="2216135"/>
          </a:xfrm>
        </p:spPr>
        <p:txBody>
          <a:bodyPr>
            <a:normAutofit/>
          </a:bodyPr>
          <a:lstStyle/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Loop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Loop 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Exercises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</a:t>
            </a: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4AE7-378D-71F6-2878-44B8D68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FD7F6-4076-4F3C-D27E-96E7E95121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65951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20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Bangla727"/>
              </a:rPr>
              <a:t>Diff_21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Given an int n, return the absolute difference between n and 21, except return double the absolute difference if n is over 21.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[Absolute difference  = big  value – small value, the difference is always positive.]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diff21(19) → 2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diff21(10) → 11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diff21(21) →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71662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155" y="0"/>
            <a:ext cx="10081846" cy="2262781"/>
          </a:xfrm>
        </p:spPr>
        <p:txBody>
          <a:bodyPr>
            <a:normAutofit/>
          </a:bodyPr>
          <a:lstStyle/>
          <a:p>
            <a:r>
              <a:rPr lang="en-US" sz="4400" dirty="0"/>
              <a:t>Control Flow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433712"/>
            <a:ext cx="8580536" cy="388086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Control flow statements determine the order in which statements are executed in a program.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They allow you to make decisions and repeat actions.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Types of Control Flow Statements: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Conditional Statements: if, </a:t>
            </a: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, else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Loops: for, while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Other: break, continue, pass</a:t>
            </a:r>
          </a:p>
        </p:txBody>
      </p:sp>
    </p:spTree>
    <p:extLst>
      <p:ext uri="{BB962C8B-B14F-4D97-AF65-F5344CB8AC3E}">
        <p14:creationId xmlns:p14="http://schemas.microsoft.com/office/powerpoint/2010/main" val="27095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049" y="1"/>
            <a:ext cx="9687952" cy="1519310"/>
          </a:xfrm>
        </p:spPr>
        <p:txBody>
          <a:bodyPr>
            <a:normAutofit/>
          </a:bodyPr>
          <a:lstStyle/>
          <a:p>
            <a:r>
              <a:rPr lang="en-US" sz="4400" dirty="0"/>
              <a:t>Introduction to For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1508" y="1927276"/>
            <a:ext cx="5521568" cy="427657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A for loop is used to repeat a block of code a certain number of times.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It iterates over a sequence (like a list or a range).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The following diagram illustrates a loop statement :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Problem: Print "Python is fun!" 7 Times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sz="1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num </a:t>
            </a:r>
            <a:r>
              <a:rPr lang="en-US" sz="1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range(7)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/>
              <a:t>"Python is fun!"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047A5A-89B0-6ACB-8424-603D3A259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1" t="28103" r="22386" b="18290"/>
          <a:stretch/>
        </p:blipFill>
        <p:spPr>
          <a:xfrm>
            <a:off x="7913076" y="1927276"/>
            <a:ext cx="3774831" cy="36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779" y="0"/>
            <a:ext cx="9056834" cy="1840161"/>
          </a:xfrm>
        </p:spPr>
        <p:txBody>
          <a:bodyPr/>
          <a:lstStyle/>
          <a:p>
            <a:r>
              <a:rPr lang="en-US" sz="4800" dirty="0"/>
              <a:t>Basic Structure of a For Loop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A51FC-CFAD-EC13-C530-A6DF14CAAC7F}"/>
              </a:ext>
            </a:extLst>
          </p:cNvPr>
          <p:cNvSpPr txBox="1"/>
          <p:nvPr/>
        </p:nvSpPr>
        <p:spPr>
          <a:xfrm>
            <a:off x="3024554" y="2146253"/>
            <a:ext cx="8635633" cy="424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b="1" dirty="0"/>
              <a:t>Syntex: </a:t>
            </a:r>
            <a:r>
              <a:rPr lang="en-US" sz="2000" dirty="0"/>
              <a:t>for variable in sequence:</a:t>
            </a:r>
          </a:p>
          <a:p>
            <a:pPr marL="0" lvl="1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000" dirty="0"/>
              <a:t>			 # Code to execute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/>
              <a:t>Variable takes on each value in the sequence one at a time.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/>
              <a:t>The indented code block runs for each value.</a:t>
            </a:r>
          </a:p>
          <a:p>
            <a:endParaRPr lang="en-US" sz="2000" dirty="0"/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b="1" dirty="0"/>
              <a:t>Example: </a:t>
            </a:r>
            <a:r>
              <a:rPr lang="en-US" sz="2000" dirty="0"/>
              <a:t>Print 1 to 5 numbers.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b="1" dirty="0"/>
              <a:t>Normal Code : 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(1)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(2)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(3)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(4)</a:t>
            </a:r>
          </a:p>
          <a:p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/>
              <a:t>(5)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55121-CE82-076F-1766-6C1CB1C3E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55193"/>
            <a:ext cx="5265249" cy="2159381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2000" b="1" dirty="0">
                <a:solidFill>
                  <a:schemeClr val="tx1"/>
                </a:solidFill>
              </a:rPr>
              <a:t>Using Loop:</a:t>
            </a:r>
          </a:p>
          <a:p>
            <a:pPr>
              <a:lnSpc>
                <a:spcPct val="90000"/>
              </a:lnSpc>
            </a:pP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num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range(1,6)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(num)</a:t>
            </a: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6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The range() Function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414954"/>
            <a:ext cx="8915399" cy="4205713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accent1"/>
                </a:solidFill>
              </a:rPr>
              <a:t>range()</a:t>
            </a:r>
            <a:r>
              <a:rPr lang="en-US" sz="2000" dirty="0">
                <a:solidFill>
                  <a:schemeClr val="tx1"/>
                </a:solidFill>
              </a:rPr>
              <a:t> function returns a sequence of numbers, starting from 0 by default, increments by 1 (by default), and ends at a specified number.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x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endParaRPr 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x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(1,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x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(1,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,2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2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Looping Through a String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264898"/>
            <a:ext cx="7211280" cy="435576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2000" dirty="0">
                <a:solidFill>
                  <a:schemeClr val="tx1"/>
                </a:solidFill>
              </a:rPr>
              <a:t>Displays if it is not a vowel ('a', 'e', 'I', 'o' or 'u’)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sz="20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str1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'''</a:t>
            </a:r>
          </a:p>
          <a:p>
            <a:pPr lvl="1" algn="l">
              <a:lnSpc>
                <a:spcPct val="9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Beautiful is better than ugly.</a:t>
            </a:r>
          </a:p>
          <a:p>
            <a:pPr lvl="1" algn="l">
              <a:lnSpc>
                <a:spcPct val="9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Explicit is better than implicit.</a:t>
            </a:r>
          </a:p>
          <a:p>
            <a:pPr lvl="1" algn="l">
              <a:lnSpc>
                <a:spcPct val="9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Simple is better than complex.</a:t>
            </a:r>
          </a:p>
          <a:p>
            <a:pPr lvl="1" algn="l">
              <a:lnSpc>
                <a:spcPct val="9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Complex is better than complicated.</a:t>
            </a:r>
          </a:p>
          <a:p>
            <a:pPr lvl="1" algn="l">
              <a:lnSpc>
                <a:spcPct val="9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'''</a:t>
            </a:r>
          </a:p>
          <a:p>
            <a:pPr lvl="1" algn="l">
              <a:lnSpc>
                <a:spcPct val="90000"/>
              </a:lnSpc>
            </a:pPr>
            <a:r>
              <a:rPr lang="en-US" sz="1800" b="0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 char in str1:</a:t>
            </a:r>
          </a:p>
          <a:p>
            <a:pPr lvl="1" algn="l">
              <a:lnSpc>
                <a:spcPct val="90000"/>
              </a:lnSpc>
            </a:pPr>
            <a:r>
              <a:rPr lang="en-US" sz="1800" b="0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if char not in '</a:t>
            </a:r>
            <a:r>
              <a:rPr lang="en-US" sz="1800" b="0" i="0" dirty="0" err="1">
                <a:solidFill>
                  <a:srgbClr val="00B0F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aeiouAEIOU</a:t>
            </a:r>
            <a:r>
              <a:rPr lang="en-US" sz="1800" b="0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':</a:t>
            </a:r>
          </a:p>
          <a:p>
            <a:pPr lvl="1" algn="l">
              <a:lnSpc>
                <a:spcPct val="90000"/>
              </a:lnSpc>
            </a:pPr>
            <a:r>
              <a:rPr lang="en-US" sz="1800" b="0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print (char, end='')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Looping in String Indexing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264898"/>
            <a:ext cx="7211280" cy="435576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sz="20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Input string</a:t>
            </a:r>
          </a:p>
          <a:p>
            <a:pPr algn="just">
              <a:lnSpc>
                <a:spcPct val="90000"/>
              </a:lnSpc>
            </a:pPr>
            <a:r>
              <a:rPr lang="en-US" sz="1800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input_string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input("Enter a string: ")</a:t>
            </a:r>
          </a:p>
          <a:p>
            <a:pPr algn="just">
              <a:lnSpc>
                <a:spcPct val="90000"/>
              </a:lnSpc>
            </a:pP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Using for loop to index the string</a:t>
            </a:r>
          </a:p>
          <a:p>
            <a:pPr algn="just">
              <a:lnSpc>
                <a:spcPct val="90000"/>
              </a:lnSpc>
            </a:pP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 index in range(</a:t>
            </a:r>
            <a:r>
              <a:rPr lang="en-US" sz="1800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input_string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)):</a:t>
            </a:r>
          </a:p>
          <a:p>
            <a:pPr algn="just">
              <a:lnSpc>
                <a:spcPct val="90000"/>
              </a:lnSpc>
            </a:pP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print(index, “ --“,</a:t>
            </a:r>
            <a:r>
              <a:rPr lang="en-US" sz="1800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input_string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[index]")</a:t>
            </a:r>
          </a:p>
          <a:p>
            <a:pPr lvl="1" algn="l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71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If condition in Loop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264898"/>
            <a:ext cx="7905286" cy="4355769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Write a program that prints multiples of 3 between 1 and 20.</a:t>
            </a:r>
          </a:p>
          <a:p>
            <a:pPr algn="just">
              <a:lnSpc>
                <a:spcPct val="90000"/>
              </a:lnSpc>
            </a:pPr>
            <a:endParaRPr lang="en-US" sz="18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 </a:t>
            </a:r>
            <a:r>
              <a:rPr lang="en-US" sz="1800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in range(1, 21):    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 </a:t>
            </a:r>
            <a:r>
              <a:rPr lang="en-US" sz="1800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 3 == 0:       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print(</a:t>
            </a:r>
            <a:r>
              <a:rPr lang="en-US" sz="1800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466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3442</TotalTime>
  <Words>1174</Words>
  <Application>Microsoft Office PowerPoint</Application>
  <PresentationFormat>Widescreen</PresentationFormat>
  <Paragraphs>208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Bangla227</vt:lpstr>
      <vt:lpstr>Bangla727</vt:lpstr>
      <vt:lpstr>Bitter</vt:lpstr>
      <vt:lpstr>Calibri</vt:lpstr>
      <vt:lpstr>Century Gothic</vt:lpstr>
      <vt:lpstr>Consolas</vt:lpstr>
      <vt:lpstr>Wingdings 3</vt:lpstr>
      <vt:lpstr>Wisp</vt:lpstr>
      <vt:lpstr>Python Programming Language</vt:lpstr>
      <vt:lpstr>Today’s Learning Objectives </vt:lpstr>
      <vt:lpstr>Control Flow Statements</vt:lpstr>
      <vt:lpstr>Introduction to For Loops</vt:lpstr>
      <vt:lpstr>Basic Structure of a For Loop</vt:lpstr>
      <vt:lpstr>The range() Function</vt:lpstr>
      <vt:lpstr>Looping Through a String</vt:lpstr>
      <vt:lpstr>Looping in String Indexing</vt:lpstr>
      <vt:lpstr>If condition in Loop</vt:lpstr>
      <vt:lpstr>Basic Structure of a While Loop</vt:lpstr>
      <vt:lpstr>Practical Example 1</vt:lpstr>
      <vt:lpstr>Practical Example 2</vt:lpstr>
      <vt:lpstr>Practical Exercise 3</vt:lpstr>
      <vt:lpstr>Practical Exercise 4</vt:lpstr>
      <vt:lpstr>Any Question?</vt:lpstr>
      <vt:lpstr>References</vt:lpstr>
      <vt:lpstr>EXAM-2</vt:lpstr>
      <vt:lpstr>Problem 1</vt:lpstr>
      <vt:lpstr>Problem 2</vt:lpstr>
      <vt:lpstr>Problem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Language</dc:title>
  <dc:creator>Hafsa Sultana</dc:creator>
  <cp:lastModifiedBy>Hafsa Sultana</cp:lastModifiedBy>
  <cp:revision>71</cp:revision>
  <dcterms:created xsi:type="dcterms:W3CDTF">2024-05-18T05:17:24Z</dcterms:created>
  <dcterms:modified xsi:type="dcterms:W3CDTF">2024-06-10T11:18:28Z</dcterms:modified>
</cp:coreProperties>
</file>