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31"/>
  </p:notesMasterIdLst>
  <p:sldIdLst>
    <p:sldId id="256" r:id="rId2"/>
    <p:sldId id="257" r:id="rId3"/>
    <p:sldId id="324" r:id="rId4"/>
    <p:sldId id="292" r:id="rId5"/>
    <p:sldId id="326" r:id="rId6"/>
    <p:sldId id="294" r:id="rId7"/>
    <p:sldId id="296" r:id="rId8"/>
    <p:sldId id="327" r:id="rId9"/>
    <p:sldId id="312" r:id="rId10"/>
    <p:sldId id="325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8" r:id="rId22"/>
    <p:sldId id="323" r:id="rId23"/>
    <p:sldId id="278" r:id="rId24"/>
    <p:sldId id="281" r:id="rId25"/>
    <p:sldId id="329" r:id="rId26"/>
    <p:sldId id="311" r:id="rId27"/>
    <p:sldId id="330" r:id="rId28"/>
    <p:sldId id="332" r:id="rId29"/>
    <p:sldId id="33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F50F7-979F-417A-9318-F7435AFE106D}" type="datetimeFigureOut">
              <a:rPr lang="en-US" smtClean="0"/>
              <a:t>03-Jun-24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774EF-FCC2-4FE8-A59A-6DF8DD72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774EF-FCC2-4FE8-A59A-6DF8DD7294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7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774EF-FCC2-4FE8-A59A-6DF8DD7294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3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F06-E794-4EFC-981D-77C364B52985}" type="datetime1">
              <a:rPr lang="en-US" smtClean="0"/>
              <a:t>03-Jun-24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A2F5C7-AA4C-441B-82CF-BB169A0A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1352-D31E-478B-BBB3-EC404CB27062}" type="datetime1">
              <a:rPr lang="en-US" smtClean="0"/>
              <a:t>03-Jun-24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5FA-2F59-4FD8-AF9F-C07D99803CC4}" type="datetime1">
              <a:rPr lang="en-US" smtClean="0"/>
              <a:t>03-Jun-24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51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75F4-FB67-4627-9C8C-07FE36C94A78}" type="datetime1">
              <a:rPr lang="en-US" smtClean="0"/>
              <a:t>03-Jun-24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3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6D-C8DC-41F0-B4D1-87E599ACA3EA}" type="datetime1">
              <a:rPr lang="en-US" smtClean="0"/>
              <a:t>03-Jun-24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65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EDA-58A2-49D8-80CE-676D5887B457}" type="datetime1">
              <a:rPr lang="en-US" smtClean="0"/>
              <a:t>03-Jun-24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6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E4F1-A413-4120-B1BE-CFCD0522E21F}" type="datetime1">
              <a:rPr lang="en-US" smtClean="0"/>
              <a:t>03-Jun-24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6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D4D-915C-40C4-B564-6BB76950728A}" type="datetime1">
              <a:rPr lang="en-US" smtClean="0"/>
              <a:t>03-Jun-24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6224-B53B-4FE2-BA7A-AB5C0CD11AE8}" type="datetime1">
              <a:rPr lang="en-US" smtClean="0"/>
              <a:t>03-Jun-24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0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B63-8C3E-45E9-839C-4A497BD5833F}" type="datetime1">
              <a:rPr lang="en-US" smtClean="0"/>
              <a:t>03-Jun-24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7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8A0-1F92-4525-A89A-BE254CA332B1}" type="datetime1">
              <a:rPr lang="en-US" smtClean="0"/>
              <a:t>03-Jun-24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2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1B7-5274-45A6-92AD-02F8843029E3}" type="datetime1">
              <a:rPr lang="en-US" smtClean="0"/>
              <a:t>03-Jun-24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BBCC-91F7-4ACB-A2E9-66DFDD6A36A5}" type="datetime1">
              <a:rPr lang="en-US" smtClean="0"/>
              <a:t>03-Jun-24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E816-900F-4075-995B-132733144297}" type="datetime1">
              <a:rPr lang="en-US" smtClean="0"/>
              <a:t>03-Jun-24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C048-7AC1-4542-9E95-384F191C2DC9}" type="datetime1">
              <a:rPr lang="en-US" smtClean="0"/>
              <a:t>03-Jun-24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0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C-96A7-4EB4-B1D8-3C308F46B902}" type="datetime1">
              <a:rPr lang="en-US" smtClean="0"/>
              <a:t>03-Jun-24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C177-9F26-4481-A976-C3DABC3516E1}" type="datetime1">
              <a:rPr lang="en-US" smtClean="0"/>
              <a:t>03-Jun-24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ransition>
    <p:fade thruBlk="1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CFB5-CE9A-FA48-D833-2F99C216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897" y="675248"/>
            <a:ext cx="8454685" cy="1603719"/>
          </a:xfrm>
        </p:spPr>
        <p:txBody>
          <a:bodyPr>
            <a:normAutofit/>
          </a:bodyPr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44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</a:rPr>
              <a:t>Python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B196A-62B2-AE64-6C8C-0F876AC15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640" y="4304714"/>
            <a:ext cx="8915399" cy="20257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ts val="7545"/>
              </a:lnSpc>
              <a:spcBef>
                <a:spcPct val="0"/>
              </a:spcBef>
            </a:pPr>
            <a:r>
              <a:rPr lang="en-US" sz="42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+mj-cs"/>
              </a:rPr>
              <a:t>Lecture 6: If –Else and Problem Solving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Hafsa Sultana</a:t>
            </a:r>
          </a:p>
          <a:p>
            <a:r>
              <a:rPr lang="en-US" dirty="0">
                <a:solidFill>
                  <a:schemeClr val="tx1"/>
                </a:solidFill>
              </a:rPr>
              <a:t>Computer Science and Engineering</a:t>
            </a:r>
          </a:p>
          <a:p>
            <a:r>
              <a:rPr lang="en-US" dirty="0">
                <a:solidFill>
                  <a:schemeClr val="tx1"/>
                </a:solidFill>
              </a:rPr>
              <a:t>Khulna University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EED7C-66A3-04B6-80A2-47B7708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Short Hand If ... Else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Example: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 = 2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b = 330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print("A") if a &gt; b else print("B")</a:t>
            </a:r>
          </a:p>
        </p:txBody>
      </p:sp>
    </p:spTree>
    <p:extLst>
      <p:ext uri="{BB962C8B-B14F-4D97-AF65-F5344CB8AC3E}">
        <p14:creationId xmlns:p14="http://schemas.microsoft.com/office/powerpoint/2010/main" val="139625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Nested If Statements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227386"/>
            <a:ext cx="7211280" cy="439328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Definition</a:t>
            </a:r>
            <a:r>
              <a:rPr lang="en-US" dirty="0">
                <a:solidFill>
                  <a:schemeClr val="tx1"/>
                </a:solidFill>
              </a:rPr>
              <a:t>: An if statement inside another if statement.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Check if a number is positive and even.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num = 6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num &gt; 0: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if num % 2 == 0: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  print("The number is positive and even")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  print("The number is positive but odd")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number is not positive")</a:t>
            </a:r>
          </a:p>
        </p:txBody>
      </p:sp>
    </p:spTree>
    <p:extLst>
      <p:ext uri="{BB962C8B-B14F-4D97-AF65-F5344CB8AC3E}">
        <p14:creationId xmlns:p14="http://schemas.microsoft.com/office/powerpoint/2010/main" val="2924689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Using Boolean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Boolean operators: </a:t>
            </a:r>
            <a:r>
              <a:rPr lang="en-US" dirty="0">
                <a:solidFill>
                  <a:schemeClr val="tx1"/>
                </a:solidFill>
              </a:rPr>
              <a:t>and, or, not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Example: </a:t>
            </a:r>
            <a:r>
              <a:rPr lang="en-US" dirty="0">
                <a:solidFill>
                  <a:schemeClr val="tx1"/>
                </a:solidFill>
              </a:rPr>
              <a:t>Check if a number is positive and less than 10.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num = 7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num &gt; 0 and num &lt; 10: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number is positive and less than 10")</a:t>
            </a:r>
          </a:p>
        </p:txBody>
      </p:sp>
    </p:spTree>
    <p:extLst>
      <p:ext uri="{BB962C8B-B14F-4D97-AF65-F5344CB8AC3E}">
        <p14:creationId xmlns:p14="http://schemas.microsoft.com/office/powerpoint/2010/main" val="245317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If-Else with Strings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Check if a string is empty.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my_string</a:t>
            </a:r>
            <a:r>
              <a:rPr lang="en-US" dirty="0">
                <a:solidFill>
                  <a:schemeClr val="tx1"/>
                </a:solidFill>
              </a:rPr>
              <a:t> = “”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 err="1">
                <a:solidFill>
                  <a:schemeClr val="tx1"/>
                </a:solidFill>
              </a:rPr>
              <a:t>my_string</a:t>
            </a:r>
            <a:r>
              <a:rPr lang="en-US" dirty="0">
                <a:solidFill>
                  <a:schemeClr val="tx1"/>
                </a:solidFill>
              </a:rPr>
              <a:t> == “”: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string is empty")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string is not empty")</a:t>
            </a:r>
          </a:p>
        </p:txBody>
      </p:sp>
    </p:spTree>
    <p:extLst>
      <p:ext uri="{BB962C8B-B14F-4D97-AF65-F5344CB8AC3E}">
        <p14:creationId xmlns:p14="http://schemas.microsoft.com/office/powerpoint/2010/main" val="2820596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If-Else with Lists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Example: Check if a list contains an item.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my_list</a:t>
            </a:r>
            <a:r>
              <a:rPr lang="en-US" dirty="0">
                <a:solidFill>
                  <a:schemeClr val="tx1"/>
                </a:solidFill>
              </a:rPr>
              <a:t> = [1, 2, 3, 4, 5]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3 in </a:t>
            </a:r>
            <a:r>
              <a:rPr lang="en-US" dirty="0" err="1">
                <a:solidFill>
                  <a:schemeClr val="tx1"/>
                </a:solidFill>
              </a:rPr>
              <a:t>my_list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print("3 is in the list")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print("3 is not in the list")</a:t>
            </a:r>
          </a:p>
        </p:txBody>
      </p:sp>
    </p:spTree>
    <p:extLst>
      <p:ext uri="{BB962C8B-B14F-4D97-AF65-F5344CB8AC3E}">
        <p14:creationId xmlns:p14="http://schemas.microsoft.com/office/powerpoint/2010/main" val="1989576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Example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Check if a user is old enough to vote.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age = 18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age &gt;= 18: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print("You are old enough to vote")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print("You are not old enough to vote")</a:t>
            </a:r>
          </a:p>
        </p:txBody>
      </p:sp>
    </p:spTree>
    <p:extLst>
      <p:ext uri="{BB962C8B-B14F-4D97-AF65-F5344CB8AC3E}">
        <p14:creationId xmlns:p14="http://schemas.microsoft.com/office/powerpoint/2010/main" val="3061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Example 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Determine if the temperature is hot, cold, or just right.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temperature = 25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temperature &gt; 30: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print("It's hot")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temperature &lt; 15: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print("It's cold")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temperature is just right")</a:t>
            </a:r>
          </a:p>
        </p:txBody>
      </p:sp>
    </p:spTree>
    <p:extLst>
      <p:ext uri="{BB962C8B-B14F-4D97-AF65-F5344CB8AC3E}">
        <p14:creationId xmlns:p14="http://schemas.microsoft.com/office/powerpoint/2010/main" val="960438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Common Mistakes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Forgetting the colon: after the condition.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Incorrect indentation.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Using = instead of == for comparison.</a:t>
            </a:r>
          </a:p>
        </p:txBody>
      </p:sp>
    </p:spTree>
    <p:extLst>
      <p:ext uri="{BB962C8B-B14F-4D97-AF65-F5344CB8AC3E}">
        <p14:creationId xmlns:p14="http://schemas.microsoft.com/office/powerpoint/2010/main" val="3030387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Debugging Tips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Use print statements to check variable values.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Carefully read error messages.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Test each condition separately.</a:t>
            </a:r>
          </a:p>
        </p:txBody>
      </p:sp>
    </p:spTree>
    <p:extLst>
      <p:ext uri="{BB962C8B-B14F-4D97-AF65-F5344CB8AC3E}">
        <p14:creationId xmlns:p14="http://schemas.microsoft.com/office/powerpoint/2010/main" val="1742761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Exercise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Title: Guessing Game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Write a program that asks the user to guess a number.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secret_number</a:t>
            </a:r>
            <a:r>
              <a:rPr lang="en-US" dirty="0">
                <a:solidFill>
                  <a:schemeClr val="tx1"/>
                </a:solidFill>
              </a:rPr>
              <a:t> = 7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guess = int(input("Guess the number: "))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guess == </a:t>
            </a:r>
            <a:r>
              <a:rPr lang="en-US" dirty="0" err="1">
                <a:solidFill>
                  <a:schemeClr val="tx1"/>
                </a:solidFill>
              </a:rPr>
              <a:t>secret_number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print("You guessed it!")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print("Try again!").</a:t>
            </a:r>
          </a:p>
        </p:txBody>
      </p:sp>
    </p:spTree>
    <p:extLst>
      <p:ext uri="{BB962C8B-B14F-4D97-AF65-F5344CB8AC3E}">
        <p14:creationId xmlns:p14="http://schemas.microsoft.com/office/powerpoint/2010/main" val="305536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CE4F-8711-054A-FC39-930C853F0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90378"/>
            <a:ext cx="8915399" cy="1348381"/>
          </a:xfrm>
        </p:spPr>
        <p:txBody>
          <a:bodyPr>
            <a:normAutofit/>
          </a:bodyPr>
          <a:lstStyle/>
          <a:p>
            <a:r>
              <a:rPr lang="en-US" sz="4400" dirty="0"/>
              <a:t>Today’s Learning Objectives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45A3-70B4-116F-D677-98AEE1B2E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335588"/>
            <a:ext cx="4163280" cy="2216135"/>
          </a:xfrm>
        </p:spPr>
        <p:txBody>
          <a:bodyPr>
            <a:normAutofit/>
          </a:bodyPr>
          <a:lstStyle/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Making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Conditional Statements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If-Else Constructs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Exercises</a:t>
            </a: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4AE7-378D-71F6-2878-44B8D68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FD7F6-4076-4F3C-D27E-96E7E95121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65951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Exercise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Title: Password Check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Write a program that checks if a password is correct.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password = "python123"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user_input</a:t>
            </a:r>
            <a:r>
              <a:rPr lang="en-US" dirty="0">
                <a:solidFill>
                  <a:schemeClr val="tx1"/>
                </a:solidFill>
              </a:rPr>
              <a:t> = input("Enter the password: 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 err="1">
                <a:solidFill>
                  <a:schemeClr val="tx1"/>
                </a:solidFill>
              </a:rPr>
              <a:t>user_input</a:t>
            </a:r>
            <a:r>
              <a:rPr lang="en-US" dirty="0">
                <a:solidFill>
                  <a:schemeClr val="tx1"/>
                </a:solidFill>
              </a:rPr>
              <a:t> == password: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print("Access granted")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print("Access denied")</a:t>
            </a:r>
          </a:p>
        </p:txBody>
      </p:sp>
    </p:spTree>
    <p:extLst>
      <p:ext uri="{BB962C8B-B14F-4D97-AF65-F5344CB8AC3E}">
        <p14:creationId xmlns:p14="http://schemas.microsoft.com/office/powerpoint/2010/main" val="1248113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Practical Exercise 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625968"/>
            <a:ext cx="8510197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Title: Leap Year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Write a program that checks if a password is correct.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Year = int(input("Enter the number: "))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if((Year % 400 == 0) or  (Year % 100 != 0) and  (Year % 4 == 0)):  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print("Given Year is a leap Year"); 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  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 ("Given Year is not a leap Year") </a:t>
            </a:r>
          </a:p>
        </p:txBody>
      </p:sp>
    </p:spTree>
    <p:extLst>
      <p:ext uri="{BB962C8B-B14F-4D97-AF65-F5344CB8AC3E}">
        <p14:creationId xmlns:p14="http://schemas.microsoft.com/office/powerpoint/2010/main" val="2334693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Recap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5968"/>
            <a:ext cx="7211280" cy="39946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Conditional Statements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If-Else Constructs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and Nested If Statements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Practical Examples</a:t>
            </a:r>
          </a:p>
        </p:txBody>
      </p:sp>
    </p:spTree>
    <p:extLst>
      <p:ext uri="{BB962C8B-B14F-4D97-AF65-F5344CB8AC3E}">
        <p14:creationId xmlns:p14="http://schemas.microsoft.com/office/powerpoint/2010/main" val="1479168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372-A469-A67B-7019-CFDF8AED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656" y="2418246"/>
            <a:ext cx="8482061" cy="167545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Any Question?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88C4-2BBD-DFDE-C408-010FACA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7F2F-0EBA-244C-5D09-B81AF6A9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58683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677F-B37F-817F-75D9-83B18459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893255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2D113-41FC-9F33-3603-A3CD6222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100C-AD33-A2C1-A738-36D643315EE9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743174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372-A469-A67B-7019-CFDF8AED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656" y="2418246"/>
            <a:ext cx="8482061" cy="167545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EXAM-1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88C4-2BBD-DFDE-C408-010FACA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89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26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non_start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Given 2 strings, return their concatenation, except omit the first char of each. The strings will be at least length 1.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non_start</a:t>
            </a:r>
            <a:r>
              <a:rPr lang="en-US" sz="2000" dirty="0">
                <a:solidFill>
                  <a:schemeClr val="tx1"/>
                </a:solidFill>
              </a:rPr>
              <a:t>('Hello', 'There') → '</a:t>
            </a:r>
            <a:r>
              <a:rPr lang="en-US" sz="2000" dirty="0" err="1">
                <a:solidFill>
                  <a:schemeClr val="tx1"/>
                </a:solidFill>
              </a:rPr>
              <a:t>ellohere</a:t>
            </a:r>
            <a:r>
              <a:rPr lang="en-US" sz="2000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non_start</a:t>
            </a:r>
            <a:r>
              <a:rPr lang="en-US" sz="2000" dirty="0">
                <a:solidFill>
                  <a:schemeClr val="tx1"/>
                </a:solidFill>
              </a:rPr>
              <a:t>('java', 'code') → '</a:t>
            </a:r>
            <a:r>
              <a:rPr lang="en-US" sz="2000" dirty="0" err="1">
                <a:solidFill>
                  <a:schemeClr val="tx1"/>
                </a:solidFill>
              </a:rPr>
              <a:t>avaode</a:t>
            </a:r>
            <a:r>
              <a:rPr lang="en-US" sz="2000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non_start</a:t>
            </a:r>
            <a:r>
              <a:rPr lang="en-US" sz="2000" dirty="0">
                <a:solidFill>
                  <a:schemeClr val="tx1"/>
                </a:solidFill>
              </a:rPr>
              <a:t>('</a:t>
            </a:r>
            <a:r>
              <a:rPr lang="en-US" sz="2000" dirty="0" err="1">
                <a:solidFill>
                  <a:schemeClr val="tx1"/>
                </a:solidFill>
              </a:rPr>
              <a:t>shotl</a:t>
            </a:r>
            <a:r>
              <a:rPr lang="en-US" sz="2000" dirty="0">
                <a:solidFill>
                  <a:schemeClr val="tx1"/>
                </a:solidFill>
              </a:rPr>
              <a:t>', 'java') → '</a:t>
            </a:r>
            <a:r>
              <a:rPr lang="en-US" sz="2000" dirty="0" err="1">
                <a:solidFill>
                  <a:schemeClr val="tx1"/>
                </a:solidFill>
              </a:rPr>
              <a:t>hotlava</a:t>
            </a:r>
            <a:r>
              <a:rPr lang="en-US" sz="2000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498540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27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Bangla227"/>
              </a:rPr>
              <a:t>sum_double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Given two int values, return their sum. Unless the two values are the same, then return double their sum.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sum_double</a:t>
            </a:r>
            <a:r>
              <a:rPr lang="en-US" sz="2000" dirty="0">
                <a:solidFill>
                  <a:schemeClr val="tx1"/>
                </a:solidFill>
              </a:rPr>
              <a:t>(1, 2) → 3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sum_double</a:t>
            </a:r>
            <a:r>
              <a:rPr lang="en-US" sz="2000" dirty="0">
                <a:solidFill>
                  <a:schemeClr val="tx1"/>
                </a:solidFill>
              </a:rPr>
              <a:t>(3, 2) → 5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sum_double</a:t>
            </a:r>
            <a:r>
              <a:rPr lang="en-US" sz="2000" dirty="0">
                <a:solidFill>
                  <a:schemeClr val="tx1"/>
                </a:solidFill>
              </a:rPr>
              <a:t>(2, 2) → 8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236765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28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chemeClr val="tx1"/>
                </a:solidFill>
              </a:rPr>
              <a:t>make_tags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The web is built with HTML strings like "&lt;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&gt;Yay&lt;/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&gt;" which draws Yay as italic text. In this example, the "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" tag makes &lt;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 and &lt;/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 which surround the word "Yay". Given tag and word strings, create the HTML string with tags around the word, e.g. "&lt;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&gt;Yay&lt;/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&gt;".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make_tags</a:t>
            </a:r>
            <a:r>
              <a:rPr lang="en-US" sz="2000" dirty="0">
                <a:solidFill>
                  <a:schemeClr val="tx1"/>
                </a:solidFill>
              </a:rPr>
              <a:t>('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', 'Yay') → '&lt;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&gt;Yay&lt;/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&gt;'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make_tags</a:t>
            </a:r>
            <a:r>
              <a:rPr lang="en-US" sz="2000" dirty="0">
                <a:solidFill>
                  <a:schemeClr val="tx1"/>
                </a:solidFill>
              </a:rPr>
              <a:t>('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', 'Hello') → '&lt;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&gt;Hello&lt;/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&gt;'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make_tags</a:t>
            </a:r>
            <a:r>
              <a:rPr lang="en-US" sz="2000" dirty="0">
                <a:solidFill>
                  <a:schemeClr val="tx1"/>
                </a:solidFill>
              </a:rPr>
              <a:t>('cite', 'Yay') → '&lt;cite&gt;Yay&lt;/cite&gt;'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716628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/>
              <a:t>Problem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29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love6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The number 6 is a truly great number. Given two int values, a and b, return True if either one is 6. Or if their sum or difference is 6. Note: the function abs(num) computes the absolute value of a number.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love6(6, 4) → True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love6(4, 5) → False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love6(1, 5) → True'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10820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CE4F-8711-054A-FC39-930C853F0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90378"/>
            <a:ext cx="8915399" cy="1348381"/>
          </a:xfrm>
        </p:spPr>
        <p:txBody>
          <a:bodyPr>
            <a:normAutofit/>
          </a:bodyPr>
          <a:lstStyle/>
          <a:p>
            <a:r>
              <a:rPr lang="en-US" sz="4400" dirty="0"/>
              <a:t>Decision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45A3-70B4-116F-D677-98AEE1B2E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194560"/>
            <a:ext cx="8369521" cy="23571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structures evaluate multiple expressions that produce TRUE or FALSE as outcome.</a:t>
            </a: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4AE7-378D-71F6-2878-44B8D68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FD7F6-4076-4F3C-D27E-96E7E95121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759A65-86E6-DFD6-FA2E-C74DFFD929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7" t="33383" r="35154" b="16604"/>
          <a:stretch/>
        </p:blipFill>
        <p:spPr>
          <a:xfrm>
            <a:off x="4770263" y="3087283"/>
            <a:ext cx="3108960" cy="32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4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155" y="0"/>
            <a:ext cx="10081846" cy="2262781"/>
          </a:xfrm>
        </p:spPr>
        <p:txBody>
          <a:bodyPr>
            <a:normAutofit/>
          </a:bodyPr>
          <a:lstStyle/>
          <a:p>
            <a:r>
              <a:rPr lang="en-US" sz="4400" dirty="0"/>
              <a:t>What are Conditional Statements?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433712"/>
            <a:ext cx="8580536" cy="388086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Definition: </a:t>
            </a:r>
            <a:r>
              <a:rPr lang="en-US" dirty="0">
                <a:solidFill>
                  <a:schemeClr val="tx1"/>
                </a:solidFill>
              </a:rPr>
              <a:t>Instructions that only run when a certain condition is true.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Importance: </a:t>
            </a:r>
            <a:r>
              <a:rPr lang="en-US" dirty="0">
                <a:solidFill>
                  <a:schemeClr val="tx1"/>
                </a:solidFill>
              </a:rPr>
              <a:t>Allows programs to make decisions and execute different code paths.</a:t>
            </a:r>
          </a:p>
          <a:p>
            <a:pPr algn="just">
              <a:lnSpc>
                <a:spcPct val="90000"/>
              </a:lnSpc>
            </a:pPr>
            <a:endParaRPr lang="en-US" b="1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Logical conditions: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Equals: a == b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Not Equals: a != b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Less than: a &lt; b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Less than or equal to: a &lt;= b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Greater than: a &gt; b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Greater than or equal to: a &gt;= b</a:t>
            </a:r>
          </a:p>
        </p:txBody>
      </p:sp>
    </p:spTree>
    <p:extLst>
      <p:ext uri="{BB962C8B-B14F-4D97-AF65-F5344CB8AC3E}">
        <p14:creationId xmlns:p14="http://schemas.microsoft.com/office/powerpoint/2010/main" val="27095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4049" y="1"/>
            <a:ext cx="9687952" cy="1519310"/>
          </a:xfrm>
        </p:spPr>
        <p:txBody>
          <a:bodyPr>
            <a:normAutofit/>
          </a:bodyPr>
          <a:lstStyle/>
          <a:p>
            <a:r>
              <a:rPr lang="en-US" sz="4400" dirty="0"/>
              <a:t>If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1508" y="1927276"/>
            <a:ext cx="5205046" cy="427657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Let us consider an example of a customer entitled to 10% discount if his purchase amount is &gt; 1000; if not, then no discount is applicable.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9537A-3C07-5145-FA4F-9193BEC0A4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7" t="22124" r="37923" b="13574"/>
          <a:stretch/>
        </p:blipFill>
        <p:spPr>
          <a:xfrm>
            <a:off x="8154571" y="1927276"/>
            <a:ext cx="3587261" cy="45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779" y="0"/>
            <a:ext cx="9056834" cy="2262781"/>
          </a:xfrm>
        </p:spPr>
        <p:txBody>
          <a:bodyPr/>
          <a:lstStyle/>
          <a:p>
            <a:r>
              <a:rPr lang="en-US" sz="4800" dirty="0"/>
              <a:t>Simple If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A51FC-CFAD-EC13-C530-A6DF14CAAC7F}"/>
              </a:ext>
            </a:extLst>
          </p:cNvPr>
          <p:cNvSpPr txBox="1"/>
          <p:nvPr/>
        </p:nvSpPr>
        <p:spPr>
          <a:xfrm>
            <a:off x="2616591" y="2588443"/>
            <a:ext cx="70658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b="1" dirty="0"/>
              <a:t>Syntex: </a:t>
            </a:r>
            <a:r>
              <a:rPr lang="en-US" dirty="0"/>
              <a:t>if expression:</a:t>
            </a:r>
          </a:p>
          <a:p>
            <a:r>
              <a:rPr lang="en-US" dirty="0"/>
              <a:t>  			 statement(s)</a:t>
            </a:r>
          </a:p>
          <a:p>
            <a:endParaRPr lang="en-US" dirty="0"/>
          </a:p>
          <a:p>
            <a:r>
              <a:rPr lang="en-US" b="1" dirty="0"/>
              <a:t>if condition:</a:t>
            </a:r>
          </a:p>
          <a:p>
            <a:r>
              <a:rPr lang="en-US" dirty="0"/>
              <a:t>    # code to execute if the condition is true</a:t>
            </a:r>
          </a:p>
          <a:p>
            <a:endParaRPr lang="en-US" dirty="0"/>
          </a:p>
          <a:p>
            <a:r>
              <a:rPr lang="en-US" b="1" dirty="0"/>
              <a:t>Example: </a:t>
            </a:r>
            <a:r>
              <a:rPr lang="en-US" dirty="0"/>
              <a:t>Check if a number is positive</a:t>
            </a:r>
          </a:p>
          <a:p>
            <a:endParaRPr lang="en-US" dirty="0"/>
          </a:p>
          <a:p>
            <a:r>
              <a:rPr lang="en-US" dirty="0"/>
              <a:t>num = 5</a:t>
            </a:r>
          </a:p>
          <a:p>
            <a:r>
              <a:rPr lang="en-US" dirty="0"/>
              <a:t>if num &gt; 0:</a:t>
            </a:r>
          </a:p>
          <a:p>
            <a:r>
              <a:rPr lang="en-US" dirty="0"/>
              <a:t>    print("The number is positive")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If-Else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3044"/>
            <a:ext cx="7211280" cy="3691531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Syntax: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condition: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# code to execute if condition is true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# code to execute if condition is false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Example: </a:t>
            </a:r>
            <a:r>
              <a:rPr lang="en-US" dirty="0">
                <a:solidFill>
                  <a:schemeClr val="tx1"/>
                </a:solidFill>
              </a:rPr>
              <a:t>Check if a number is even or odd.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num = 4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num % 2 == 0: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number is even")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print("The number is odd")</a:t>
            </a:r>
          </a:p>
        </p:txBody>
      </p:sp>
    </p:spTree>
    <p:extLst>
      <p:ext uri="{BB962C8B-B14F-4D97-AF65-F5344CB8AC3E}">
        <p14:creationId xmlns:p14="http://schemas.microsoft.com/office/powerpoint/2010/main" val="123507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If-Else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262782"/>
            <a:ext cx="5119883" cy="4051794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Example: </a:t>
            </a:r>
            <a:r>
              <a:rPr lang="en-US" dirty="0">
                <a:solidFill>
                  <a:schemeClr val="tx1"/>
                </a:solidFill>
              </a:rPr>
              <a:t> The variable age can take different values. If the expression "age &gt; 18" is true, the message you are eligible to vote is displayed otherwise not eligible message should be displayed.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Code: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age=25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print ("age: ", age)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age &gt;=18: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print ("eligible to vote")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print ("not eligible to vote")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68B1B-6B6D-0214-ADAA-6C50F2AC60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9" t="40528" r="37462" b="22233"/>
          <a:stretch/>
        </p:blipFill>
        <p:spPr>
          <a:xfrm>
            <a:off x="7385538" y="3566870"/>
            <a:ext cx="4119074" cy="30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8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99138"/>
          </a:xfrm>
        </p:spPr>
        <p:txBody>
          <a:bodyPr/>
          <a:lstStyle/>
          <a:p>
            <a:r>
              <a:rPr lang="en-US" sz="4800" dirty="0"/>
              <a:t>If-</a:t>
            </a:r>
            <a:r>
              <a:rPr lang="en-US" sz="4800" dirty="0" err="1"/>
              <a:t>Elif</a:t>
            </a:r>
            <a:r>
              <a:rPr lang="en-US" sz="4800" dirty="0"/>
              <a:t>-Else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4554" y="1899139"/>
            <a:ext cx="6775938" cy="4721529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Syntax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condition1: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# code to execute if condition1 is true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condition2: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# code to execute if condition2 is true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# code to execute if both conditions are false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Determine the grade based on marks.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marks = 85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marks &gt;= 90: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print("Grade: A")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marks &gt;= 80: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print("Grade: B")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print("Grade: C")</a:t>
            </a:r>
          </a:p>
        </p:txBody>
      </p:sp>
    </p:spTree>
    <p:extLst>
      <p:ext uri="{BB962C8B-B14F-4D97-AF65-F5344CB8AC3E}">
        <p14:creationId xmlns:p14="http://schemas.microsoft.com/office/powerpoint/2010/main" val="36260145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2952</TotalTime>
  <Words>1550</Words>
  <Application>Microsoft Office PowerPoint</Application>
  <PresentationFormat>Widescreen</PresentationFormat>
  <Paragraphs>267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Bangla227</vt:lpstr>
      <vt:lpstr>Bitter</vt:lpstr>
      <vt:lpstr>Calibri</vt:lpstr>
      <vt:lpstr>Century Gothic</vt:lpstr>
      <vt:lpstr>Wingdings</vt:lpstr>
      <vt:lpstr>Wingdings 3</vt:lpstr>
      <vt:lpstr>Wisp</vt:lpstr>
      <vt:lpstr>Python Programming Language</vt:lpstr>
      <vt:lpstr>Today’s Learning Objectives </vt:lpstr>
      <vt:lpstr>Decision Making</vt:lpstr>
      <vt:lpstr>What are Conditional Statements?</vt:lpstr>
      <vt:lpstr>If Statement</vt:lpstr>
      <vt:lpstr>Simple If Statement</vt:lpstr>
      <vt:lpstr>If-Else Statement</vt:lpstr>
      <vt:lpstr>If-Else Statement</vt:lpstr>
      <vt:lpstr>If-Elif-Else Statement</vt:lpstr>
      <vt:lpstr>Short Hand If ... Else</vt:lpstr>
      <vt:lpstr>Nested If Statements</vt:lpstr>
      <vt:lpstr>Using Boolean Operators</vt:lpstr>
      <vt:lpstr>If-Else with Strings</vt:lpstr>
      <vt:lpstr>If-Else with Lists</vt:lpstr>
      <vt:lpstr>Practical Example 1</vt:lpstr>
      <vt:lpstr>Practical Example 2</vt:lpstr>
      <vt:lpstr>Common Mistakes</vt:lpstr>
      <vt:lpstr>Debugging Tips</vt:lpstr>
      <vt:lpstr>Practical Exercise 3</vt:lpstr>
      <vt:lpstr>Practical Exercise 4</vt:lpstr>
      <vt:lpstr>Practical Exercise 5</vt:lpstr>
      <vt:lpstr>Recap</vt:lpstr>
      <vt:lpstr>Any Question?</vt:lpstr>
      <vt:lpstr>References</vt:lpstr>
      <vt:lpstr>EXAM-1</vt:lpstr>
      <vt:lpstr>Problem 1</vt:lpstr>
      <vt:lpstr>Problem 2</vt:lpstr>
      <vt:lpstr>Problem 3</vt:lpstr>
      <vt:lpstr>Problem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Language</dc:title>
  <dc:creator>Hafsa Sultana</dc:creator>
  <cp:lastModifiedBy>Hafsa Sultana</cp:lastModifiedBy>
  <cp:revision>54</cp:revision>
  <dcterms:created xsi:type="dcterms:W3CDTF">2024-05-18T05:17:24Z</dcterms:created>
  <dcterms:modified xsi:type="dcterms:W3CDTF">2024-06-03T12:50:43Z</dcterms:modified>
</cp:coreProperties>
</file>