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7" r:id="rId4"/>
    <p:sldId id="268" r:id="rId5"/>
    <p:sldId id="265" r:id="rId6"/>
    <p:sldId id="264" r:id="rId7"/>
    <p:sldId id="259" r:id="rId8"/>
    <p:sldId id="266" r:id="rId9"/>
    <p:sldId id="270" r:id="rId10"/>
    <p:sldId id="272" r:id="rId11"/>
    <p:sldId id="260" r:id="rId12"/>
    <p:sldId id="267" r:id="rId13"/>
    <p:sldId id="273" r:id="rId14"/>
    <p:sldId id="275" r:id="rId15"/>
    <p:sldId id="276" r:id="rId16"/>
    <p:sldId id="261" r:id="rId17"/>
    <p:sldId id="262" r:id="rId18"/>
    <p:sldId id="274" r:id="rId19"/>
    <p:sldId id="263" r:id="rId20"/>
    <p:sldId id="271" r:id="rId2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2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40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5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0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naconda.com/download" TargetMode="External"/><Relationship Id="rId4" Type="http://schemas.openxmlformats.org/officeDocument/2006/relationships/hyperlink" Target="https://www.jetbrains.com/pycharm/downloa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30796" y="406145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36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Lecture 1: Introduction to Python</a:t>
            </a:r>
            <a:endParaRPr lang="en-US" sz="36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319599" y="4890100"/>
            <a:ext cx="4889684" cy="1525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00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Hafsa Sultana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Computer Science and Engineering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Khulna University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348BF1D8-FD15-4D95-5C6A-5D49319D96AA}"/>
              </a:ext>
            </a:extLst>
          </p:cNvPr>
          <p:cNvSpPr/>
          <p:nvPr/>
        </p:nvSpPr>
        <p:spPr>
          <a:xfrm>
            <a:off x="6186854" y="1486835"/>
            <a:ext cx="776548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0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  <a:endParaRPr 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74718"/>
            <a:ext cx="70333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Different IDE Tools for Python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188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5486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1. PyCharm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029035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18828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5486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3. Jupyter Notebook</a:t>
            </a:r>
            <a:endParaRPr lang="en-US" sz="2187" dirty="0"/>
          </a:p>
        </p:txBody>
      </p:sp>
      <p:sp>
        <p:nvSpPr>
          <p:cNvPr id="11" name="Shape 9"/>
          <p:cNvSpPr/>
          <p:nvPr/>
        </p:nvSpPr>
        <p:spPr>
          <a:xfrm>
            <a:off x="2037993" y="4191800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421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2. Visual Studio Code (VS Code)</a:t>
            </a:r>
            <a:endParaRPr lang="en-US" sz="2187" dirty="0"/>
          </a:p>
        </p:txBody>
      </p:sp>
      <p:sp>
        <p:nvSpPr>
          <p:cNvPr id="14" name="Shape 12"/>
          <p:cNvSpPr/>
          <p:nvPr/>
        </p:nvSpPr>
        <p:spPr>
          <a:xfrm>
            <a:off x="7426285" y="4191800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4215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4. Spyder</a:t>
            </a:r>
            <a:endParaRPr lang="en-US" sz="2187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1E999E-6C6D-0A0D-FF37-90E1D473A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47" y="2499028"/>
            <a:ext cx="1656546" cy="12408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FE3E94-C6E9-7D4F-1439-81F08561D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5736" y="2519156"/>
            <a:ext cx="1097778" cy="12711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B1EBD7-860B-C528-7D88-FC1AA4901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110" y="4902008"/>
            <a:ext cx="1109572" cy="1104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3F9289-2A26-0BE6-8796-D6F6191E3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3656" y="4662568"/>
            <a:ext cx="2129330" cy="1064665"/>
          </a:xfrm>
          <a:prstGeom prst="rect">
            <a:avLst/>
          </a:prstGeom>
        </p:spPr>
      </p:pic>
      <p:sp>
        <p:nvSpPr>
          <p:cNvPr id="25" name="Shape 3">
            <a:extLst>
              <a:ext uri="{FF2B5EF4-FFF2-40B4-BE49-F238E27FC236}">
                <a16:creationId xmlns:a16="http://schemas.microsoft.com/office/drawing/2014/main" id="{F53C5DDA-455D-4B75-B263-2C95703AF8FA}"/>
              </a:ext>
            </a:extLst>
          </p:cNvPr>
          <p:cNvSpPr/>
          <p:nvPr/>
        </p:nvSpPr>
        <p:spPr>
          <a:xfrm>
            <a:off x="3909595" y="6385262"/>
            <a:ext cx="7033379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07C554F7-EBA2-92FE-3D20-EA9F3D709DC5}"/>
              </a:ext>
            </a:extLst>
          </p:cNvPr>
          <p:cNvSpPr/>
          <p:nvPr/>
        </p:nvSpPr>
        <p:spPr>
          <a:xfrm>
            <a:off x="4196834" y="6565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</a:rPr>
              <a:t>5. Others: Sublime Text,  Atom, Notepad++ etc.</a:t>
            </a:r>
            <a:endParaRPr lang="en-US" sz="2187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D3AEED-5CEC-C3A5-F754-D2934046B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5579" y="6988371"/>
            <a:ext cx="924946" cy="9249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1A0745-C3D4-9927-AF89-06D71EDC4C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661" r="15273"/>
          <a:stretch/>
        </p:blipFill>
        <p:spPr>
          <a:xfrm>
            <a:off x="6772251" y="6988371"/>
            <a:ext cx="1054658" cy="9249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87D9AF-F158-0DD0-2B0D-F108C3830B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8635" y="6982125"/>
            <a:ext cx="1066565" cy="9249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2C7516-4A15-E1F9-B7B1-09048E2F0D5A}"/>
              </a:ext>
            </a:extLst>
          </p:cNvPr>
          <p:cNvSpPr/>
          <p:nvPr/>
        </p:nvSpPr>
        <p:spPr>
          <a:xfrm>
            <a:off x="1251675" y="7616221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3626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03114"/>
            <a:ext cx="102081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Setting Up the Development Environment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307015" y="2346008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81578" y="22901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Install Python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5" y="2659965"/>
            <a:ext cx="8999101" cy="835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first step is to download and install the latest version of Python on your computer.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hlinkClick r:id="rId3"/>
              </a:rPr>
              <a:t>https://www.python.org/downloads/</a:t>
            </a:r>
            <a:r>
              <a:rPr lang="en-US" sz="1750" dirty="0"/>
              <a:t> , </a:t>
            </a:r>
            <a:r>
              <a:rPr lang="en-US" sz="1750" dirty="0">
                <a:hlinkClick r:id="rId4"/>
              </a:rPr>
              <a:t>https://www.jetbrains.com/pycharm/download</a:t>
            </a:r>
            <a:r>
              <a:rPr lang="en-US" sz="1750" dirty="0"/>
              <a:t> ,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hlinkClick r:id="rId5"/>
              </a:rPr>
              <a:t>https://www.anaconda.com/download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03437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8066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84512" y="3848338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Choose an IDE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335661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Integrated Development Environment (IDE) is a software application that provides a comprehensive set of tools for writing, testing, and debugging code. 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80821" y="5706070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Start Coding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19339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Python and your chosen IDE installed, you're ready to start coding and exploring the exciting world of programming!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396F-ED81-03C2-BF77-F2A92A5BABC7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747599" y="1211472"/>
            <a:ext cx="91998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0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Our First Python Program</a:t>
            </a:r>
            <a:endParaRPr lang="en-US" sz="50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11135202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your IDE or text editor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new file named hello.py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Type the following code: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18922-5CE4-2DA5-7596-291236EE6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5" t="24848" r="68425" b="63492"/>
          <a:stretch/>
        </p:blipFill>
        <p:spPr>
          <a:xfrm>
            <a:off x="4605553" y="4114800"/>
            <a:ext cx="5419294" cy="1332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D5F16-766A-CDF2-42ED-873AE088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7" t="24306" r="10038" b="55552"/>
          <a:stretch/>
        </p:blipFill>
        <p:spPr>
          <a:xfrm>
            <a:off x="4048822" y="5631610"/>
            <a:ext cx="6532756" cy="19168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D0E001-7A5F-8283-C577-505A6382934F}"/>
              </a:ext>
            </a:extLst>
          </p:cNvPr>
          <p:cNvSpPr/>
          <p:nvPr/>
        </p:nvSpPr>
        <p:spPr>
          <a:xfrm>
            <a:off x="1747599" y="7682033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98916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747599" y="1211472"/>
            <a:ext cx="91998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 Indentation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11135202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0E722-12F1-2DA6-1F2C-6DC1E6678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2" b="13793"/>
          <a:stretch/>
        </p:blipFill>
        <p:spPr>
          <a:xfrm>
            <a:off x="1513536" y="2721106"/>
            <a:ext cx="12107462" cy="4761185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86DB453-8CE4-1836-E0ED-2C7EB1D2577A}"/>
              </a:ext>
            </a:extLst>
          </p:cNvPr>
          <p:cNvSpPr/>
          <p:nvPr/>
        </p:nvSpPr>
        <p:spPr>
          <a:xfrm>
            <a:off x="2086535" y="4490907"/>
            <a:ext cx="2317531" cy="1916430"/>
          </a:xfrm>
          <a:prstGeom prst="mathMultiply">
            <a:avLst>
              <a:gd name="adj1" fmla="val 871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6DFC2-31F7-F208-6520-38EA5C11D290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8258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747599" y="1211472"/>
            <a:ext cx="91998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 Indentation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11135202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62B04-09D5-5FCC-D0F4-FA741726C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53" b="8404"/>
          <a:stretch/>
        </p:blipFill>
        <p:spPr>
          <a:xfrm>
            <a:off x="1539929" y="2636513"/>
            <a:ext cx="11550541" cy="4873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FAA56F-49AE-EDA8-F5AF-63F38A29D8E8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413933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747599" y="1211472"/>
            <a:ext cx="91998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 Comment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11135202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1A3D8D5-204C-D26E-9AB9-24C3DAFB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65" y="2789844"/>
            <a:ext cx="4526734" cy="136993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C5D9C-D408-4393-A431-C59A38DF6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31" y="2789844"/>
            <a:ext cx="4170980" cy="246595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C8F41-59B7-16A5-9667-39A8290C4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072" y="4886665"/>
            <a:ext cx="4273369" cy="268846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7A79B7-1FB6-ABA3-74DE-6A5D600A91B4}"/>
              </a:ext>
            </a:extLst>
          </p:cNvPr>
          <p:cNvSpPr/>
          <p:nvPr/>
        </p:nvSpPr>
        <p:spPr>
          <a:xfrm>
            <a:off x="1747599" y="7705296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8430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7872"/>
            <a:ext cx="80392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Input and Output (print function)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print()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2460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print() function is used to display output in the console or terminal.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input()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24601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input() function allows the user to provide data or instructions to the program.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94418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Variables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24601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Variables are used to store and manipulate data in your programs.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166586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94418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Strings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24601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Strings are used to represent text in Python, and can be used with the print() and input() functions.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D9AF56-A852-AEC7-253C-FB11A3B2B85A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E5E359-C8D6-52E2-6F18-3BEA8BD4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27860"/>
            <a:ext cx="89317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 and Interactive Coding Exercises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55488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Greeting Message:</a:t>
            </a:r>
            <a:endParaRPr lang="en-US" sz="2187" b="1" dirty="0"/>
          </a:p>
        </p:txBody>
      </p:sp>
      <p:sp>
        <p:nvSpPr>
          <p:cNvPr id="9" name="Text 5"/>
          <p:cNvSpPr/>
          <p:nvPr/>
        </p:nvSpPr>
        <p:spPr>
          <a:xfrm>
            <a:off x="2260163" y="4657844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name = “Sajid”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print("Hello,", name, "!")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#output- Hello Sajid!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955488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Sum of Two Numbers:</a:t>
            </a:r>
            <a:endParaRPr lang="en-US" sz="2187" b="1" dirty="0"/>
          </a:p>
        </p:txBody>
      </p:sp>
      <p:sp>
        <p:nvSpPr>
          <p:cNvPr id="12" name="Text 7"/>
          <p:cNvSpPr/>
          <p:nvPr/>
        </p:nvSpPr>
        <p:spPr>
          <a:xfrm>
            <a:off x="5778222" y="4657844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num1=5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num2=6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sum = num1 + num2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print("Sum:", sum)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#Output = Sum:11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955488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41774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Repeating a Message:</a:t>
            </a:r>
            <a:endParaRPr lang="en-US" sz="2187" b="1" dirty="0"/>
          </a:p>
        </p:txBody>
      </p:sp>
      <p:sp>
        <p:nvSpPr>
          <p:cNvPr id="15" name="Text 9"/>
          <p:cNvSpPr/>
          <p:nvPr/>
        </p:nvSpPr>
        <p:spPr>
          <a:xfrm>
            <a:off x="9296400" y="4657844"/>
            <a:ext cx="369438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 = “Be Honest.”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repeat = 5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print(message * repeat)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#Output: Be </a:t>
            </a:r>
            <a:r>
              <a:rPr lang="en-US" sz="1750" kern="0" spc="-35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Honest.Be</a:t>
            </a: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Honest.Be</a:t>
            </a: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Honest.Be</a:t>
            </a: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kern="0" spc="-35" dirty="0" err="1">
                <a:latin typeface="Open Sans" pitchFamily="34" charset="0"/>
                <a:ea typeface="Open Sans" pitchFamily="34" charset="-122"/>
                <a:cs typeface="Open Sans" pitchFamily="34" charset="-120"/>
              </a:rPr>
              <a:t>Honest.Be</a:t>
            </a:r>
            <a:r>
              <a:rPr lang="en-US" sz="1750" kern="0" spc="-35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Honest.</a:t>
            </a: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4C726-D105-B0DA-0B33-06D3F9C1E105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0D0570B5-BB07-F2CF-C3CF-89A4BC5023D2}"/>
              </a:ext>
            </a:extLst>
          </p:cNvPr>
          <p:cNvSpPr/>
          <p:nvPr/>
        </p:nvSpPr>
        <p:spPr>
          <a:xfrm>
            <a:off x="2988872" y="2501995"/>
            <a:ext cx="8604759" cy="2749597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12820" y="2918578"/>
            <a:ext cx="8556862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6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Practice… Practice… Practice…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E18AF-96DB-1639-6050-CFFE996B2917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32991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42010"/>
            <a:ext cx="85802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Where to Learn More About Python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80724"/>
            <a:ext cx="10554414" cy="5406866"/>
          </a:xfrm>
          <a:prstGeom prst="roundRect">
            <a:avLst>
              <a:gd name="adj" fmla="val 184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1988344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1291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Online Tutorials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129195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Websites like Python.org, w3schools,  Codecademy, and Udemy offer interactive tutorials and courses for learning Python.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3336250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34771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Books and Ebooks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47710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are many great books and ebooks available that provide in-depth coverage of the Python language and its applications.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4684157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Community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82500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Joining online communities like Python subreddit or Python meetup groups can provide valuable support and resources.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6032063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617291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Project-Based Learning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617291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Building your own projects is one of the best ways to solidify your Python skills and learn new concepts.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7333D-6095-649B-8AB2-343F835BCB94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1747599" y="1211472"/>
            <a:ext cx="917790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Today’s Learning Objectives 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5567601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is Programming?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Types of Programming Languages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Why python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Career Opportunities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Different IDE Tools for Python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Environment Set Up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700B20FD-25B7-6A04-F7FC-FFA6B1641C13}"/>
              </a:ext>
            </a:extLst>
          </p:cNvPr>
          <p:cNvSpPr/>
          <p:nvPr/>
        </p:nvSpPr>
        <p:spPr>
          <a:xfrm>
            <a:off x="7588722" y="2420228"/>
            <a:ext cx="5567601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First Python Program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indentation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Comment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and Output (print function)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 and Interactive Coding Exercises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Where to Learn More About Python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4D251-9B9B-8371-5D22-37F8B72A7BD2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02071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0D0570B5-BB07-F2CF-C3CF-89A4BC5023D2}"/>
              </a:ext>
            </a:extLst>
          </p:cNvPr>
          <p:cNvSpPr/>
          <p:nvPr/>
        </p:nvSpPr>
        <p:spPr>
          <a:xfrm>
            <a:off x="2988872" y="2501995"/>
            <a:ext cx="8604759" cy="2749597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36769" y="3225115"/>
            <a:ext cx="8556862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6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# Any Question??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375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36313"/>
            <a:ext cx="56086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is Programming?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3730" y="3290292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50890" y="335488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Problem Solving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650890" y="3810955"/>
            <a:ext cx="287012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Programming is the art of breaking down complex problems into smaller, manageable steps and then writing instructions for the computer to follow to solve those problems.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93462" y="3290292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289715" y="3314987"/>
            <a:ext cx="26479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Creativity and Automatic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Tasking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289714" y="4011309"/>
            <a:ext cx="29327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Programming allows you to bring your ideas to life and create something unique. It is a way to express your creativity and solve various difficult amazing problems automatically.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2006" y="3290292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2493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Logic and Thinking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805357"/>
            <a:ext cx="246058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Programming requires logical thinking and the ability to break down problems into their components. It helps develop critical thinking skills.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40419-516B-9A0A-09CA-603BA984CDDA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36313"/>
            <a:ext cx="56086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Types of Programming Languages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23730" y="3290292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50890" y="335488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Low-Level Languages:</a:t>
            </a:r>
            <a:endParaRPr lang="en-US" sz="2187" b="1" dirty="0"/>
          </a:p>
        </p:txBody>
      </p:sp>
      <p:sp>
        <p:nvSpPr>
          <p:cNvPr id="8" name="Text 6"/>
          <p:cNvSpPr/>
          <p:nvPr/>
        </p:nvSpPr>
        <p:spPr>
          <a:xfrm>
            <a:off x="2532907" y="3805476"/>
            <a:ext cx="276593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Language: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Binary code directly executed by the computer.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Assembly Language: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Uses symbolic code and is closer to machine language.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553485" y="32486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716719" y="3290292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212972" y="3314987"/>
            <a:ext cx="26479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High-Level Languages:</a:t>
            </a:r>
            <a:endParaRPr lang="en-US" sz="2187" b="1" dirty="0"/>
          </a:p>
        </p:txBody>
      </p:sp>
      <p:sp>
        <p:nvSpPr>
          <p:cNvPr id="12" name="Text 10"/>
          <p:cNvSpPr/>
          <p:nvPr/>
        </p:nvSpPr>
        <p:spPr>
          <a:xfrm>
            <a:off x="7212971" y="3815874"/>
            <a:ext cx="5194479" cy="2985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Object-Oriented Languages: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Python, Java, C++ (Based on objects and classes).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Scripting Languages: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Python, JavaScript, PHP (Automate tasks, often interpreted).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Markup Languages: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HTML, XML (Web development)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Concurrency-Oriented Languages: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GO, Rust (to handle parallel computations)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/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667881" y="3290292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A15C7-0264-1E59-5919-634B20D441D6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2599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70333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Why Python?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746560" y="29459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Easy to Learn</a:t>
            </a:r>
            <a:endParaRPr lang="en-US" sz="2187" dirty="0"/>
          </a:p>
        </p:txBody>
      </p:sp>
      <p:sp>
        <p:nvSpPr>
          <p:cNvPr id="8" name="Shape 6"/>
          <p:cNvSpPr/>
          <p:nvPr/>
        </p:nvSpPr>
        <p:spPr>
          <a:xfrm>
            <a:off x="5961101" y="2744510"/>
            <a:ext cx="3350299" cy="851655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407786" y="29540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Interpreted Language</a:t>
            </a:r>
            <a:endParaRPr lang="en-US" sz="2187" dirty="0"/>
          </a:p>
        </p:txBody>
      </p:sp>
      <p:sp>
        <p:nvSpPr>
          <p:cNvPr id="11" name="Shape 9"/>
          <p:cNvSpPr/>
          <p:nvPr/>
        </p:nvSpPr>
        <p:spPr>
          <a:xfrm>
            <a:off x="2037993" y="4222290"/>
            <a:ext cx="3350299" cy="867608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037993" y="4263246"/>
            <a:ext cx="4194625" cy="1256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Works on Different Platforms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(Windows, Mac, Linux etc.)</a:t>
            </a:r>
            <a:endParaRPr lang="en-US" sz="2187" dirty="0"/>
          </a:p>
        </p:txBody>
      </p:sp>
      <p:sp>
        <p:nvSpPr>
          <p:cNvPr id="14" name="Shape 12"/>
          <p:cNvSpPr/>
          <p:nvPr/>
        </p:nvSpPr>
        <p:spPr>
          <a:xfrm>
            <a:off x="5961101" y="4219609"/>
            <a:ext cx="3350299" cy="851655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182886" y="4392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Extensive Standard Library</a:t>
            </a:r>
            <a:endParaRPr lang="en-US" sz="2187" dirty="0"/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D115489B-88CE-F1E2-3C63-DF6377056AEA}"/>
              </a:ext>
            </a:extLst>
          </p:cNvPr>
          <p:cNvSpPr/>
          <p:nvPr/>
        </p:nvSpPr>
        <p:spPr>
          <a:xfrm>
            <a:off x="2037993" y="5756979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860F9447-D143-9AFF-07FF-1663E331FA3A}"/>
              </a:ext>
            </a:extLst>
          </p:cNvPr>
          <p:cNvSpPr/>
          <p:nvPr/>
        </p:nvSpPr>
        <p:spPr>
          <a:xfrm>
            <a:off x="5961101" y="5738345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8065F04B-287B-80B5-716B-EE578168F2B9}"/>
              </a:ext>
            </a:extLst>
          </p:cNvPr>
          <p:cNvSpPr/>
          <p:nvPr/>
        </p:nvSpPr>
        <p:spPr>
          <a:xfrm>
            <a:off x="9901146" y="4199632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E7746FB5-6535-0D44-F502-A822ABB1D5CE}"/>
              </a:ext>
            </a:extLst>
          </p:cNvPr>
          <p:cNvSpPr/>
          <p:nvPr/>
        </p:nvSpPr>
        <p:spPr>
          <a:xfrm>
            <a:off x="9884208" y="5670707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E9B1B24B-B18B-3322-F2DF-967B2107F63B}"/>
              </a:ext>
            </a:extLst>
          </p:cNvPr>
          <p:cNvSpPr/>
          <p:nvPr/>
        </p:nvSpPr>
        <p:spPr>
          <a:xfrm>
            <a:off x="9823477" y="2728557"/>
            <a:ext cx="3350299" cy="867608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0D6769DC-755C-2479-9CED-EA216B42CC64}"/>
              </a:ext>
            </a:extLst>
          </p:cNvPr>
          <p:cNvSpPr/>
          <p:nvPr/>
        </p:nvSpPr>
        <p:spPr>
          <a:xfrm>
            <a:off x="10109881" y="29540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Object-Oriented Language</a:t>
            </a:r>
            <a:endParaRPr lang="en-US" sz="2187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0ECCE24B-9FE6-7DD6-62E5-6139E6BBD92B}"/>
              </a:ext>
            </a:extLst>
          </p:cNvPr>
          <p:cNvSpPr/>
          <p:nvPr/>
        </p:nvSpPr>
        <p:spPr>
          <a:xfrm>
            <a:off x="10396286" y="4361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High-Level Language</a:t>
            </a:r>
            <a:endParaRPr lang="en-US" sz="2187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37DAA30A-CBA9-4EDF-7A0B-0A6248AB8628}"/>
              </a:ext>
            </a:extLst>
          </p:cNvPr>
          <p:cNvSpPr/>
          <p:nvPr/>
        </p:nvSpPr>
        <p:spPr>
          <a:xfrm>
            <a:off x="10187550" y="5930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Developer Community</a:t>
            </a:r>
            <a:endParaRPr lang="en-US" sz="2187" dirty="0"/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1EF94EDF-8B9F-55E2-D748-7F5A249E1BF3}"/>
              </a:ext>
            </a:extLst>
          </p:cNvPr>
          <p:cNvSpPr/>
          <p:nvPr/>
        </p:nvSpPr>
        <p:spPr>
          <a:xfrm>
            <a:off x="6510123" y="5930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Large Community </a:t>
            </a:r>
            <a:endParaRPr lang="en-US" sz="2187" dirty="0"/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AB86FFD-6C6D-5B1A-F162-F03482A2AD6C}"/>
              </a:ext>
            </a:extLst>
          </p:cNvPr>
          <p:cNvSpPr/>
          <p:nvPr/>
        </p:nvSpPr>
        <p:spPr>
          <a:xfrm>
            <a:off x="2897206" y="59443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Open Source</a:t>
            </a:r>
            <a:endParaRPr lang="en-US" sz="2187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B519E-9CFD-E662-1F1A-D0867C24E521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26735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5" name="Text 2"/>
          <p:cNvSpPr/>
          <p:nvPr/>
        </p:nvSpPr>
        <p:spPr>
          <a:xfrm>
            <a:off x="1747599" y="121147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5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1747599" y="2420229"/>
            <a:ext cx="10581035" cy="41413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was created by Guido van Rossum, and released in 1991.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is a versatile and beginner-friendly programming language that can help you create amazing things, from websites to video games.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3 has a simple syntax that is simple to understand and read, making it a good choice for beginners.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is a high-level language that has a large standard library and many third-party libraries available, making it a versatile language that can be used for a wide variety of applications.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3 has good support for data analysis and scientific computing, with libraries such as NumPy and Pandas.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kern="0" spc="-35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2406B-1156-B5C6-CECD-2DFEF4D0CAA2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40997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70333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 Career Opportunities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Web Development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Backend Developer, Full Stack Developer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Science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Scientist, Data Analyst, Machine Learning Engineer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Game Development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Game Developer, Game Scripter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Automation Engineer, DevOps Engineer.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3E6F1D-049C-8CD5-68B9-9C34BD85B6B7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796"/>
            <a:ext cx="70333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 Career Opportunities (Cont..)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Software  Development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Software Engineer, Python Developer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44510"/>
            <a:ext cx="5166122" cy="1650802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97430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Cybersecurity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454717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 Analyst, Penetration Tester, Ethical Hacker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Artificial Intelligence (AI) and Machine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Learning (ML):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2" y="557657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Engineer, ML Engineer, Research Scientist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Education and Training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Instructor, Curriculum Developer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E3925-F844-3844-35D3-503F2011415E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85212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7" name="Shape 4"/>
          <p:cNvSpPr/>
          <p:nvPr/>
        </p:nvSpPr>
        <p:spPr>
          <a:xfrm>
            <a:off x="6319599" y="587549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0D0570B5-BB07-F2CF-C3CF-89A4BC5023D2}"/>
              </a:ext>
            </a:extLst>
          </p:cNvPr>
          <p:cNvSpPr/>
          <p:nvPr/>
        </p:nvSpPr>
        <p:spPr>
          <a:xfrm>
            <a:off x="2988872" y="2501995"/>
            <a:ext cx="8604759" cy="2749597"/>
          </a:xfrm>
          <a:prstGeom prst="roundRect">
            <a:avLst>
              <a:gd name="adj" fmla="val 605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36769" y="3225115"/>
            <a:ext cx="8556862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6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# Let’s Start Coding</a:t>
            </a:r>
            <a:endParaRPr lang="en-US" sz="6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8A00D-5083-C471-EDCE-900A113441DB}"/>
              </a:ext>
            </a:extLst>
          </p:cNvPr>
          <p:cNvSpPr/>
          <p:nvPr/>
        </p:nvSpPr>
        <p:spPr>
          <a:xfrm>
            <a:off x="1747599" y="7573274"/>
            <a:ext cx="2546130" cy="39413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1050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1060</Words>
  <Application>Microsoft Office PowerPoint</Application>
  <PresentationFormat>Custom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Bitter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Hafsa Sultana</cp:lastModifiedBy>
  <cp:revision>13</cp:revision>
  <dcterms:created xsi:type="dcterms:W3CDTF">2024-05-15T05:12:49Z</dcterms:created>
  <dcterms:modified xsi:type="dcterms:W3CDTF">2024-05-20T05:11:22Z</dcterms:modified>
</cp:coreProperties>
</file>