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92" autoAdjust="0"/>
  </p:normalViewPr>
  <p:slideViewPr>
    <p:cSldViewPr>
      <p:cViewPr varScale="1">
        <p:scale>
          <a:sx n="78" d="100"/>
          <a:sy n="78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6DAC-5C65-4CD2-80CD-9D2191757D8E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E17CD-C478-4E47-A895-B1E3AAC9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8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6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82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5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84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1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08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3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9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93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8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6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04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6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7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5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50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6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slide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9069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ü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Lectures </a:t>
            </a:r>
            <a:r>
              <a:rPr lang="en-US" dirty="0"/>
              <a:t>12 </a:t>
            </a:r>
            <a:r>
              <a:rPr lang="en-US" dirty="0" smtClean="0"/>
              <a:t>&amp; 13 &amp; 14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Curve Fitting: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85800"/>
            <a:ext cx="7315200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CSE 2207</a:t>
            </a:r>
          </a:p>
          <a:p>
            <a:r>
              <a:rPr lang="en-US" sz="2000" b="1" dirty="0" smtClean="0"/>
              <a:t>Numerical Methods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7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792162"/>
          </a:xfrm>
        </p:spPr>
        <p:txBody>
          <a:bodyPr>
            <a:noAutofit/>
          </a:bodyPr>
          <a:lstStyle/>
          <a:p>
            <a:r>
              <a:rPr lang="en-US" sz="3400" dirty="0"/>
              <a:t>Least Square Regression: Transcendental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45820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Now consider the population growth equation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𝑙𝑛𝑃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𝑙𝑛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𝑘𝑡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𝑙𝑛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𝑘𝑡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Here we can consider,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𝑙𝑛𝑃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𝑙𝑛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800" dirty="0" smtClean="0"/>
                  <a:t>, then we can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err="1" smtClean="0">
                        <a:latin typeface="Cambria Math"/>
                      </a:rPr>
                      <m:t>𝑎</m:t>
                    </m:r>
                    <m:r>
                      <a:rPr lang="en-US" sz="2800" i="1" dirty="0" err="1" smtClean="0">
                        <a:latin typeface="Cambria Math"/>
                      </a:rPr>
                      <m:t>+</m:t>
                    </m:r>
                    <m:r>
                      <a:rPr lang="en-US" sz="2800" i="1" dirty="0" err="1" smtClean="0">
                        <a:latin typeface="Cambria Math"/>
                      </a:rPr>
                      <m:t>𝑏𝑥</m:t>
                    </m:r>
                  </m:oMath>
                </a14:m>
                <a:r>
                  <a:rPr lang="en-US" sz="2800" dirty="0" smtClean="0"/>
                  <a:t> linear form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Similarly,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𝑃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𝑙𝑛𝑃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𝑙𝑛𝑎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𝑏𝑙𝑛𝑣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Now consider,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𝑝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dirty="0" smtClean="0"/>
                  <a:t>, taking inversion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So, we can consider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2800" b="0" i="0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𝑎𝑛𝑑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458200" cy="5791200"/>
              </a:xfrm>
              <a:blipFill rotWithShape="1">
                <a:blip r:embed="rId3"/>
                <a:stretch>
                  <a:fillRect l="-1441" t="-947" b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2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762000"/>
          </a:xfrm>
        </p:spPr>
        <p:txBody>
          <a:bodyPr>
            <a:noAutofit/>
          </a:bodyPr>
          <a:lstStyle/>
          <a:p>
            <a:r>
              <a:rPr lang="en-US" sz="3400" dirty="0"/>
              <a:t>Least Square Regression: Transcendental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609600"/>
                <a:ext cx="8610600" cy="9144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For the following set of data estimate the value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800" dirty="0" smtClean="0"/>
                  <a:t> when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𝑡</m:t>
                    </m:r>
                    <m:r>
                      <a:rPr lang="en-US" sz="2800" i="1" dirty="0" smtClean="0">
                        <a:latin typeface="Cambria Math"/>
                      </a:rPr>
                      <m:t>=6</m:t>
                    </m:r>
                  </m:oMath>
                </a14:m>
                <a:r>
                  <a:rPr lang="en-US" sz="2800" dirty="0" smtClean="0"/>
                  <a:t>, with the form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𝑇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609600"/>
                <a:ext cx="8610600" cy="914400"/>
              </a:xfrm>
              <a:blipFill rotWithShape="1">
                <a:blip r:embed="rId3"/>
                <a:stretch>
                  <a:fillRect l="-1275" t="-133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9709552"/>
                  </p:ext>
                </p:extLst>
              </p:nvPr>
            </p:nvGraphicFramePr>
            <p:xfrm>
              <a:off x="1524000" y="1447800"/>
              <a:ext cx="6248400" cy="83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1400"/>
                    <a:gridCol w="1041400"/>
                    <a:gridCol w="1041400"/>
                    <a:gridCol w="1041400"/>
                    <a:gridCol w="1041400"/>
                    <a:gridCol w="1041400"/>
                  </a:tblGrid>
                  <a:tr h="4191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91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9709552"/>
                  </p:ext>
                </p:extLst>
              </p:nvPr>
            </p:nvGraphicFramePr>
            <p:xfrm>
              <a:off x="1524000" y="1447800"/>
              <a:ext cx="6248400" cy="83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1400"/>
                    <a:gridCol w="1041400"/>
                    <a:gridCol w="1041400"/>
                    <a:gridCol w="1041400"/>
                    <a:gridCol w="1041400"/>
                    <a:gridCol w="1041400"/>
                  </a:tblGrid>
                  <a:tr h="419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7246" r="-499415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19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8824" r="-499415" b="-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2133600"/>
                <a:ext cx="8305800" cy="687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Let,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𝑇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𝑏𝑓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), </m:t>
                    </m:r>
                    <m:r>
                      <a:rPr lang="en-US" sz="2800" b="0" i="1" smtClean="0">
                        <a:latin typeface="Cambria Math"/>
                      </a:rPr>
                      <m:t>𝑤h𝑒𝑟𝑒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33600"/>
                <a:ext cx="8305800" cy="687304"/>
              </a:xfrm>
              <a:prstGeom prst="rect">
                <a:avLst/>
              </a:prstGeom>
              <a:blipFill rotWithShape="1">
                <a:blip r:embed="rId5"/>
                <a:stretch>
                  <a:fillRect l="-1542" b="-24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743353"/>
                  </p:ext>
                </p:extLst>
              </p:nvPr>
            </p:nvGraphicFramePr>
            <p:xfrm>
              <a:off x="685800" y="3581400"/>
              <a:ext cx="6096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(=</m:t>
                                </m:r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𝒕</m:t>
                                </m:r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err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 dirty="0" err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dirty="0" err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 dirty="0" err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dirty="0" err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(=</m:t>
                              </m:r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US" sz="2400" b="1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 dirty="0" err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 err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 dirty="0" err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err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 dirty="0" err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50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80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96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120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5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145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743353"/>
                  </p:ext>
                </p:extLst>
              </p:nvPr>
            </p:nvGraphicFramePr>
            <p:xfrm>
              <a:off x="685800" y="3581400"/>
              <a:ext cx="60960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00" t="-1333" r="-400000" b="-5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500" t="-1333" r="-300000" b="-5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500" t="-1333" r="-200000" b="-5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500" t="-1333" r="-100000" b="-5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00500" t="-1333" b="-529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50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80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96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120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5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145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159726" y="4077789"/>
            <a:ext cx="6858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1.28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4532811"/>
            <a:ext cx="762000" cy="379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1.65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9726" y="5906589"/>
            <a:ext cx="685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3.49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86600" y="2248929"/>
                <a:ext cx="1828800" cy="46421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𝑛</m:t>
                    </m:r>
                    <m:r>
                      <a:rPr lang="en-US" sz="2200" i="1" dirty="0" smtClean="0">
                        <a:latin typeface="Cambria Math"/>
                      </a:rPr>
                      <m:t>= 5</m:t>
                    </m:r>
                  </m:oMath>
                </a14:m>
                <a:r>
                  <a:rPr lang="en-US" sz="2200" dirty="0" smtClean="0"/>
                  <a:t>, now using linear regression find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𝑎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𝑏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2200" dirty="0" smtClean="0"/>
              </a:p>
              <a:p>
                <a:r>
                  <a:rPr lang="en-US" sz="2200" dirty="0"/>
                  <a:t>T</a:t>
                </a:r>
                <a:r>
                  <a:rPr lang="en-US" sz="2200" dirty="0" smtClean="0"/>
                  <a:t>hen find the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𝑇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𝑎</m:t>
                      </m:r>
                      <m:r>
                        <a:rPr lang="en-US" sz="2200" i="1">
                          <a:latin typeface="Cambria Math"/>
                        </a:rPr>
                        <m:t>+</m:t>
                      </m:r>
                      <m:r>
                        <a:rPr lang="en-US" sz="2200" i="1">
                          <a:latin typeface="Cambria Math"/>
                        </a:rPr>
                        <m:t>𝑏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 smtClean="0"/>
              </a:p>
              <a:p>
                <a:r>
                  <a:rPr lang="en-US" sz="2200" dirty="0" smtClean="0"/>
                  <a:t>Then replace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𝑡</m:t>
                    </m:r>
                    <m:r>
                      <a:rPr lang="en-US" sz="2200" i="1" dirty="0" smtClean="0">
                        <a:latin typeface="Cambria Math"/>
                      </a:rPr>
                      <m:t>=6</m:t>
                    </m:r>
                  </m:oMath>
                </a14:m>
                <a:endParaRPr lang="en-US" sz="2200" dirty="0" smtClean="0"/>
              </a:p>
              <a:p>
                <a:r>
                  <a:rPr lang="en-US" sz="2200" dirty="0"/>
                  <a:t>N</a:t>
                </a:r>
                <a:r>
                  <a:rPr lang="en-US" sz="2200" dirty="0" smtClean="0"/>
                  <a:t>ow tell me what is the value of T=?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248929"/>
                <a:ext cx="1828800" cy="4642168"/>
              </a:xfrm>
              <a:prstGeom prst="rect">
                <a:avLst/>
              </a:prstGeom>
              <a:blipFill rotWithShape="1">
                <a:blip r:embed="rId7"/>
                <a:stretch>
                  <a:fillRect l="-3974" t="-655" r="-331" b="-157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0" y="6324600"/>
                <a:ext cx="133350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∑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324600"/>
                <a:ext cx="13335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967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06685" y="6350726"/>
                <a:ext cx="99060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85" y="6350726"/>
                <a:ext cx="9906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2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89463" y="6324600"/>
                <a:ext cx="129540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∑</m:t>
                      </m:r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463" y="6324600"/>
                <a:ext cx="1295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967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62600" y="6347153"/>
                <a:ext cx="144780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∑</m:t>
                      </m:r>
                      <m:r>
                        <a:rPr lang="en-US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6347153"/>
                <a:ext cx="1447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95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" y="2819400"/>
                <a:ext cx="6553200" cy="76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b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∑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−∑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∑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∑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a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19400"/>
                <a:ext cx="6553200" cy="760721"/>
              </a:xfrm>
              <a:prstGeom prst="rect">
                <a:avLst/>
              </a:prstGeom>
              <a:blipFill rotWithShape="1">
                <a:blip r:embed="rId12"/>
                <a:stretch>
                  <a:fillRect l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352800" y="4077789"/>
            <a:ext cx="6858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1.64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3600" y="4077789"/>
            <a:ext cx="5715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0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8" grpId="0" animBg="1"/>
      <p:bldP spid="9" grpId="0" animBg="1"/>
      <p:bldP spid="10" grpId="0" uiExpand="1" build="p" animBg="1"/>
      <p:bldP spid="12" grpId="0" animBg="1"/>
      <p:bldP spid="13" grpId="0" animBg="1"/>
      <p:bldP spid="14" grpId="0" animBg="1"/>
      <p:bldP spid="15" grpId="0" animBg="1"/>
      <p:bldP spid="11" grpId="0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Least Square Regression: </a:t>
            </a:r>
            <a:r>
              <a:rPr lang="en-US" sz="3600" dirty="0" smtClean="0"/>
              <a:t>Polynomial </a:t>
            </a:r>
            <a:r>
              <a:rPr lang="en-US" sz="3600" dirty="0"/>
              <a:t>Equation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1"/>
            <a:ext cx="8610600" cy="1371600"/>
          </a:xfrm>
        </p:spPr>
        <p:txBody>
          <a:bodyPr/>
          <a:lstStyle/>
          <a:p>
            <a:r>
              <a:rPr lang="en-US" dirty="0" smtClean="0"/>
              <a:t>Linear regression is not always suitable for representing data, polynomial regression can be used in such case to fit the data</a:t>
            </a:r>
            <a:endParaRPr lang="en-US" dirty="0"/>
          </a:p>
        </p:txBody>
      </p:sp>
      <p:pic>
        <p:nvPicPr>
          <p:cNvPr id="5" name="Picture 2" descr="E:\KUET\CSE2207\Pictures\Polynomial Regress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3505200" cy="451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Least Square Regression: Polynomial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" y="990600"/>
                <a:ext cx="8991600" cy="5334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a polynomial equation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order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Let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given data points, so the sum of squares of errors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 we need to estimate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coefficient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So, we have total m following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/>
                        </a:rPr>
                        <m:t>,…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/>
                        </a:rPr>
                        <m:t>,…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" y="990600"/>
                <a:ext cx="8991600" cy="5334000"/>
              </a:xfrm>
              <a:blipFill rotWithShape="1">
                <a:blip r:embed="rId3"/>
                <a:stretch>
                  <a:fillRect l="-1424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:\KUET\CSE2207\Pictures\Polynomial Regress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0" y="-11666538"/>
            <a:ext cx="232410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Least Square Regression: Polynomial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Consider a general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r>
                        <a:rPr lang="en-US" i="1">
                          <a:latin typeface="Cambria Math"/>
                        </a:rPr>
                        <m:t>𝑤h𝑒𝑟𝑒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𝑗</m:t>
                      </m:r>
                      <m:r>
                        <a:rPr lang="en-US" i="1">
                          <a:latin typeface="Cambria Math"/>
                        </a:rPr>
                        <m:t>=0,1,2,…,(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⇒2.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/>
                        </m:sSup>
                      </m:e>
                    </m:nary>
                    <m:r>
                      <a:rPr lang="en-US" b="0" i="1" smtClean="0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  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75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7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Least Square Regression: Polynomial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9154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From (1)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/>
                          </m:sSup>
                        </m:e>
                      </m:nary>
                      <m:r>
                        <a:rPr lang="en-US" i="1">
                          <a:latin typeface="Cambria Math"/>
                        </a:rPr>
                        <m:t>.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𝑤h𝑒𝑟𝑒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=0,1,2,…,(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 (2)</a:t>
                </a:r>
              </a:p>
              <a:p>
                <a:pPr marL="0" indent="0">
                  <a:buNone/>
                </a:pPr>
                <a:r>
                  <a:rPr lang="en-US" dirty="0" smtClean="0"/>
                  <a:t>Substituting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into 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now we 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equations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=0,1,…,(</m:t>
                    </m:r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915400" cy="4906963"/>
              </a:xfrm>
              <a:blipFill rotWithShape="1">
                <a:blip r:embed="rId3"/>
                <a:stretch>
                  <a:fillRect l="-1436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5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90678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Least Square Regression: Polynomial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843" y="1219200"/>
                <a:ext cx="9003957" cy="4906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5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/>
                        </a:rPr>
                        <m:t>+…+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5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500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5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5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500" b="0" i="1" smtClean="0">
                          <a:latin typeface="Cambria Math"/>
                        </a:rPr>
                        <m:t>+…+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5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500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+…+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−2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𝑚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=∑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600" dirty="0" smtClean="0"/>
                  <a:t>We can represent these m equations as matrix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latin typeface="Cambria Math"/>
                        </a:rPr>
                        <m:t>𝐶𝐴</m:t>
                      </m:r>
                      <m:r>
                        <a:rPr lang="en-US" sz="3000" b="0" i="1" dirty="0" smtClean="0">
                          <a:latin typeface="Cambria Math"/>
                        </a:rPr>
                        <m:t>=</m:t>
                      </m:r>
                      <m:r>
                        <a:rPr lang="en-US" sz="3000" b="0" i="1" dirty="0" smtClean="0">
                          <a:latin typeface="Cambria Math"/>
                        </a:rPr>
                        <m:t>𝐵</m:t>
                      </m:r>
                      <m:r>
                        <a:rPr lang="en-US" sz="3000" i="1" dirty="0" smtClean="0">
                          <a:latin typeface="Cambria Math"/>
                        </a:rPr>
                        <m:t> </m:t>
                      </m:r>
                      <m:r>
                        <a:rPr lang="en-US" sz="3000" i="1" dirty="0" smtClean="0">
                          <a:latin typeface="Cambria Math"/>
                        </a:rPr>
                        <m:t>𝑤h𝑒𝑟𝑒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∑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∑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∑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∑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∑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</m:mr>
                            </m:m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∑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∑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∑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∑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∑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  <m:r>
                              <a:rPr lang="en-US" sz="2400" b="0" i="1" smtClean="0">
                                <a:latin typeface="Cambria Math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∑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A</m:t>
                    </m:r>
                    <m:r>
                      <a:rPr lang="en-US" sz="2400" b="0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i="1" dirty="0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𝐵</m:t>
                    </m:r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∑</m:t>
                                  </m:r>
                                  <m:sSubSup>
                                    <m:sSub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43" y="1219200"/>
                <a:ext cx="9003957" cy="4906963"/>
              </a:xfrm>
              <a:blipFill rotWithShape="1">
                <a:blip r:embed="rId3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0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8991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Least Square Regression: Polynomial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10600" cy="83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Fit a second order polynomial to the data in the following table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55441"/>
              </p:ext>
            </p:extLst>
          </p:nvPr>
        </p:nvGraphicFramePr>
        <p:xfrm>
          <a:off x="1524000" y="17729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7250" y="4219190"/>
                <a:ext cx="8253350" cy="202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 We </a:t>
                </a:r>
                <a:r>
                  <a:rPr lang="en-US" sz="2400" dirty="0"/>
                  <a:t>have the following 3 equations </a:t>
                </a:r>
                <a:r>
                  <a:rPr lang="en-US" sz="2400" dirty="0" smtClean="0"/>
                  <a:t>from least square  regression</a:t>
                </a:r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+(∑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/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/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</m:e>
                        <m:sup/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/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</m:e>
                        <m:sup/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=∑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50" y="4219190"/>
                <a:ext cx="8253350" cy="2029210"/>
              </a:xfrm>
              <a:prstGeom prst="rect">
                <a:avLst/>
              </a:prstGeom>
              <a:blipFill rotWithShape="1">
                <a:blip r:embed="rId3"/>
                <a:stretch>
                  <a:fillRect l="-369" t="-2402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2784" y="2826603"/>
                <a:ext cx="777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For second order polynomial,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latin typeface="Cambria Math"/>
                      </a:rPr>
                      <m:t> =3</m:t>
                    </m:r>
                  </m:oMath>
                </a14:m>
                <a:r>
                  <a:rPr lang="en-US" sz="2400" dirty="0" smtClean="0"/>
                  <a:t>, coefficient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. The equation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84" y="2826603"/>
                <a:ext cx="77724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255" t="-4061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5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Least Square Regression: Polynomial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So, now we calculate the required terms from the given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911812"/>
                  </p:ext>
                </p:extLst>
              </p:nvPr>
            </p:nvGraphicFramePr>
            <p:xfrm>
              <a:off x="381000" y="1295400"/>
              <a:ext cx="8305800" cy="2618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657"/>
                    <a:gridCol w="1284739"/>
                    <a:gridCol w="1223329"/>
                    <a:gridCol w="1175657"/>
                    <a:gridCol w="1097280"/>
                    <a:gridCol w="1206138"/>
                    <a:gridCol w="1143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950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∑</m:t>
                                </m:r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∑</m:t>
                                </m:r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∑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911812"/>
                  </p:ext>
                </p:extLst>
              </p:nvPr>
            </p:nvGraphicFramePr>
            <p:xfrm>
              <a:off x="381000" y="1295400"/>
              <a:ext cx="8305800" cy="26182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657"/>
                    <a:gridCol w="1284739"/>
                    <a:gridCol w="1223329"/>
                    <a:gridCol w="1175657"/>
                    <a:gridCol w="1097280"/>
                    <a:gridCol w="1206138"/>
                    <a:gridCol w="1143000"/>
                  </a:tblGrid>
                  <a:tr h="3820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18" t="-1587" r="-605699" b="-593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2381" t="-1587" r="-456667" b="-593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995" t="-1587" r="-377114" b="-593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3472" t="-1587" r="-292746" b="-593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3333" t="-1587" r="-213889" b="-593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93939" t="-1587" r="-94444" b="-593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28877" t="-1587" b="-5936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950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20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18" t="-582540" r="-605699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2381" t="-582540" r="-456667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995" t="-582540" r="-377114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3472" t="-582540" r="-292746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3333" t="-582540" r="-213889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93939" t="-582540" r="-94444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28877" t="-582540" b="-1269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66800" y="35690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35690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=55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5690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=225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56904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=979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356904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96100" y="356904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=380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53400" y="3569043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=1594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" y="4038600"/>
                <a:ext cx="8610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= 5</m:t>
                    </m:r>
                  </m:oMath>
                </a14:m>
                <a:r>
                  <a:rPr lang="en-US" sz="2400" dirty="0" smtClean="0"/>
                  <a:t>, and we get the following 3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+15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+55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=100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+55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+225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=380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55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+225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+979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=1594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038600"/>
                <a:ext cx="8610600" cy="1569660"/>
              </a:xfrm>
              <a:prstGeom prst="rect">
                <a:avLst/>
              </a:prstGeom>
              <a:blipFill rotWithShape="1">
                <a:blip r:embed="rId4"/>
                <a:stretch>
                  <a:fillRect l="-1062" t="-3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4800" y="5562600"/>
                <a:ext cx="82296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Now solve the above equations and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𝑎𝑛𝑑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/>
                  <a:t> which is 3,2,1 respectively</a:t>
                </a:r>
                <a:endParaRPr 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62600"/>
                <a:ext cx="8229600" cy="769441"/>
              </a:xfrm>
              <a:prstGeom prst="rect">
                <a:avLst/>
              </a:prstGeom>
              <a:blipFill rotWithShape="1">
                <a:blip r:embed="rId5"/>
                <a:stretch>
                  <a:fillRect l="-889" t="-476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6262131"/>
                <a:ext cx="9144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And then our desired equation is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𝑦</m:t>
                    </m:r>
                    <m:r>
                      <a:rPr lang="en-US" sz="2200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/>
                      </a:rPr>
                      <m:t>𝑥</m:t>
                    </m:r>
                    <m:r>
                      <a:rPr lang="en-US" sz="220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0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/>
                      </a:rPr>
                      <m:t>⇒</m:t>
                    </m:r>
                    <m:r>
                      <a:rPr lang="en-US" sz="2200" b="0" i="1" dirty="0" smtClean="0">
                        <a:latin typeface="Cambria Math"/>
                      </a:rPr>
                      <m:t>𝑦</m:t>
                    </m:r>
                    <m:r>
                      <a:rPr lang="en-US" sz="2200" b="0" i="1" dirty="0" smtClean="0">
                        <a:latin typeface="Cambria Math"/>
                      </a:rPr>
                      <m:t>=3+2</m:t>
                    </m:r>
                    <m:r>
                      <a:rPr lang="en-US" sz="2200" b="0" i="1" dirty="0" smtClean="0">
                        <a:latin typeface="Cambria Math"/>
                      </a:rPr>
                      <m:t>𝑥</m:t>
                    </m:r>
                    <m:r>
                      <a:rPr lang="en-US" sz="22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62131"/>
                <a:ext cx="9144000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-800" t="-8451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18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8839200" cy="715962"/>
          </a:xfrm>
        </p:spPr>
        <p:txBody>
          <a:bodyPr>
            <a:noAutofit/>
          </a:bodyPr>
          <a:lstStyle/>
          <a:p>
            <a:r>
              <a:rPr lang="en-US" sz="3200" b="1" dirty="0"/>
              <a:t>Least Square Regression: </a:t>
            </a:r>
            <a:r>
              <a:rPr lang="en-US" sz="3200" b="1" dirty="0" smtClean="0"/>
              <a:t>Multiple Linear Equation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In the form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example, profit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depends on the number of units of sold  products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So, here the sum of squares of errors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b="0" i="1" smtClean="0">
                        <a:latin typeface="Cambria Math"/>
                      </a:rPr>
                      <m:t>=−2.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/>
                        </m:sSup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7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6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Curve Fitting: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838200"/>
            <a:ext cx="8725249" cy="2971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The method of establishing relationship </a:t>
            </a:r>
            <a:r>
              <a:rPr lang="en-US" sz="2800" smtClean="0"/>
              <a:t>between dependent </a:t>
            </a:r>
            <a:r>
              <a:rPr lang="en-US" sz="2800" dirty="0" smtClean="0"/>
              <a:t>variable </a:t>
            </a:r>
            <a:r>
              <a:rPr lang="en-US" sz="2800" smtClean="0"/>
              <a:t>and independent </a:t>
            </a:r>
            <a:r>
              <a:rPr lang="en-US" sz="2800" dirty="0" smtClean="0"/>
              <a:t>variable(s) for </a:t>
            </a:r>
            <a:r>
              <a:rPr lang="en-US" sz="2800" b="1" dirty="0" smtClean="0"/>
              <a:t>experiment data</a:t>
            </a:r>
            <a:r>
              <a:rPr lang="en-US" sz="2800" dirty="0" smtClean="0"/>
              <a:t> in a mathematical equation form is known as regression analysis or curve fitting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e</a:t>
            </a:r>
            <a:r>
              <a:rPr lang="en-US" sz="2800" dirty="0" smtClean="0"/>
              <a:t>.g. relationship between maintenance cost of a vehicle as a function of age  (mileage) 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5362653" y="5867400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046275" y="6032863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6518716" y="5537869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7330790" y="5766469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092790" y="5487795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295264" y="4928269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74875" y="4687669"/>
            <a:ext cx="158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Experimental data points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7635590" y="5374584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273390" y="4850674"/>
            <a:ext cx="3467449" cy="15501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33016" y="5867400"/>
            <a:ext cx="222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Assumed line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633016" y="5766163"/>
            <a:ext cx="214448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408715" y="4343400"/>
            <a:ext cx="4381849" cy="2590800"/>
            <a:chOff x="4648200" y="4267200"/>
            <a:chExt cx="4381849" cy="25908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143849" y="6477000"/>
              <a:ext cx="3886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143849" y="4267200"/>
              <a:ext cx="0" cy="2209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48200" y="549806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(x)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876800" y="4953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478249" y="6665016"/>
              <a:ext cx="55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229600" y="6488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2400" y="3920222"/>
            <a:ext cx="44958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500" dirty="0"/>
              <a:t>We prepare a scatter diagram and draw a line which represents the trend of the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500" dirty="0"/>
              <a:t>Our objective is to assume a line so that  the </a:t>
            </a:r>
            <a:r>
              <a:rPr lang="en-US" sz="2500" dirty="0" smtClean="0"/>
              <a:t>avg. error </a:t>
            </a:r>
            <a:r>
              <a:rPr lang="en-US" sz="2500" dirty="0"/>
              <a:t>between </a:t>
            </a:r>
            <a:r>
              <a:rPr lang="en-US" sz="2500" dirty="0" smtClean="0"/>
              <a:t> </a:t>
            </a:r>
            <a:r>
              <a:rPr lang="en-US" sz="2500" dirty="0"/>
              <a:t>plotted data points and the assumed line is minimum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80444" y="6128266"/>
                <a:ext cx="1562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44" y="6128266"/>
                <a:ext cx="156244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endCxn id="9" idx="0"/>
          </p:cNvCxnSpPr>
          <p:nvPr/>
        </p:nvCxnSpPr>
        <p:spPr>
          <a:xfrm>
            <a:off x="8177627" y="5105400"/>
            <a:ext cx="1" cy="3823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95264" y="5127172"/>
                <a:ext cx="1066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264" y="5127172"/>
                <a:ext cx="106645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14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0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/>
      <p:bldP spid="14" grpId="0" animBg="1"/>
      <p:bldP spid="16" grpId="0"/>
      <p:bldP spid="25" grpId="0" build="p"/>
      <p:bldP spid="27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9067800" cy="792162"/>
          </a:xfrm>
        </p:spPr>
        <p:txBody>
          <a:bodyPr>
            <a:noAutofit/>
          </a:bodyPr>
          <a:lstStyle/>
          <a:p>
            <a:r>
              <a:rPr lang="en-US" sz="3200" dirty="0"/>
              <a:t>Least Square Regression: Multiple Linear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9067800" cy="4906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i="1">
                          <a:latin typeface="Cambria Math"/>
                        </a:rPr>
                        <m:t>=−2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.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/>
                          </m:sSup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i="1">
                          <a:latin typeface="Cambria Math"/>
                        </a:rPr>
                        <m:t>=−2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.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/>
                          </m:sSup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9067800" cy="490696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86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9067800" cy="792162"/>
          </a:xfrm>
        </p:spPr>
        <p:txBody>
          <a:bodyPr>
            <a:noAutofit/>
          </a:bodyPr>
          <a:lstStyle/>
          <a:p>
            <a:r>
              <a:rPr lang="en-US" sz="3300" dirty="0"/>
              <a:t>Least Square </a:t>
            </a:r>
            <a:r>
              <a:rPr lang="en-US" sz="3400" dirty="0"/>
              <a:t>Regression</a:t>
            </a:r>
            <a:r>
              <a:rPr lang="en-US" sz="3300" dirty="0"/>
              <a:t>: Multiple Linear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So, we get the following 3 equations,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So, in the matrix form, we can write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7" t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4800" y="5486400"/>
            <a:ext cx="85344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 this regression is a two-dimensional case, we obtain a regression plane not a line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72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792162"/>
          </a:xfrm>
        </p:spPr>
        <p:txBody>
          <a:bodyPr>
            <a:normAutofit/>
          </a:bodyPr>
          <a:lstStyle/>
          <a:p>
            <a:r>
              <a:rPr lang="en-US" sz="3400" dirty="0"/>
              <a:t>Least Square Regression: Multiple Linear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10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the following given data set, find a regression plane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66218"/>
              </p:ext>
            </p:extLst>
          </p:nvPr>
        </p:nvGraphicFramePr>
        <p:xfrm>
          <a:off x="1524000" y="154528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850071"/>
                  </p:ext>
                </p:extLst>
              </p:nvPr>
            </p:nvGraphicFramePr>
            <p:xfrm>
              <a:off x="990600" y="3931163"/>
              <a:ext cx="716280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983"/>
                    <a:gridCol w="807983"/>
                    <a:gridCol w="807983"/>
                    <a:gridCol w="807983"/>
                    <a:gridCol w="867103"/>
                    <a:gridCol w="867104"/>
                    <a:gridCol w="1053663"/>
                    <a:gridCol w="11430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𝑧𝑥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𝑦𝑧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∑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∑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∑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𝑧𝑥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∑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∑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∑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𝑦𝑧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850071"/>
                  </p:ext>
                </p:extLst>
              </p:nvPr>
            </p:nvGraphicFramePr>
            <p:xfrm>
              <a:off x="990600" y="3931163"/>
              <a:ext cx="716280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983"/>
                    <a:gridCol w="807983"/>
                    <a:gridCol w="807983"/>
                    <a:gridCol w="807983"/>
                    <a:gridCol w="867103"/>
                    <a:gridCol w="867104"/>
                    <a:gridCol w="1053663"/>
                    <a:gridCol w="1143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52" t="-1639" r="-783459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515" t="-1639" r="-689394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1639" r="-584211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273" t="-1639" r="-488636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44" t="-1639" r="-354225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0629" t="-1639" r="-251748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1676" t="-1639" r="-108092" b="-6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8877" t="-1639" b="-60983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52" t="-600000" r="-783459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515" t="-600000" r="-68939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600000" r="-584211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2273" t="-600000" r="-488636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44" t="-600000" r="-354225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0629" t="-600000" r="-251748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71676" t="-600000" r="-10809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28877" t="-600000" b="-11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322174" y="61533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3030" y="61533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5030" y="6153320"/>
            <a:ext cx="56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8516" y="6163617"/>
            <a:ext cx="5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=30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2" y="617803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7845" y="61780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=120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2" y="6172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=420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55245" y="615709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=300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43000" y="3043535"/>
                <a:ext cx="6477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Our regression plane is,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𝑧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3535"/>
                <a:ext cx="64770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50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38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Least Square Regression: Multiple Linear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1"/>
                <a:ext cx="87630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=5</m:t>
                    </m:r>
                  </m:oMath>
                </a14:m>
                <a:r>
                  <a:rPr lang="en-US" dirty="0" smtClean="0"/>
                  <a:t>, accordingly we have the following 3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+15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=120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+55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+40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=420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+40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+30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1"/>
                <a:ext cx="8763000" cy="1981200"/>
              </a:xfrm>
              <a:blipFill rotWithShape="1">
                <a:blip r:embed="rId3"/>
                <a:stretch>
                  <a:fillRect l="-1461" t="-2769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3435690"/>
                <a:ext cx="870533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Now solve these 3 equations for the coefficient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𝑎𝑛𝑑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What is that? </a:t>
                </a:r>
                <a:endParaRPr lang="en-US" sz="24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=10,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=2, </m:t>
                      </m:r>
                      <m:r>
                        <a:rPr lang="en-US" sz="2400" b="0" i="1" smtClean="0">
                          <a:latin typeface="Cambria Math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And then our regression function is,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sz="2400" dirty="0" smtClean="0"/>
                  <a:t> that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=10+2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+4</m:t>
                    </m:r>
                    <m:r>
                      <a:rPr lang="en-US" sz="2400" b="0" i="1" smtClean="0">
                        <a:latin typeface="Cambria Math"/>
                      </a:rPr>
                      <m:t>𝑧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435690"/>
                <a:ext cx="8705336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1050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50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Numerical Methods</a:t>
            </a:r>
            <a:r>
              <a:rPr lang="en-US" sz="2800" dirty="0"/>
              <a:t> by E </a:t>
            </a:r>
            <a:r>
              <a:rPr lang="en-US" sz="2800" dirty="0" err="1"/>
              <a:t>Balagurusamy</a:t>
            </a:r>
            <a:endParaRPr lang="en-US" sz="2800" dirty="0"/>
          </a:p>
          <a:p>
            <a:r>
              <a:rPr lang="en-US" sz="2800" b="1" dirty="0"/>
              <a:t>2. Numerical Methods for Engineers </a:t>
            </a:r>
            <a:r>
              <a:rPr lang="en-US" sz="2800" dirty="0"/>
              <a:t>by S.C. </a:t>
            </a:r>
            <a:r>
              <a:rPr lang="en-US" sz="2800" dirty="0" err="1"/>
              <a:t>Chapra</a:t>
            </a:r>
            <a:r>
              <a:rPr lang="en-US" sz="2800" dirty="0"/>
              <a:t>, R.P. </a:t>
            </a:r>
            <a:r>
              <a:rPr lang="en-US" sz="2800" dirty="0" err="1"/>
              <a:t>Canale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64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Curve Fitting: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334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Assume the linear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𝑏𝑥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33400"/>
              </a:xfrm>
              <a:blipFill rotWithShape="1">
                <a:blip r:embed="rId3"/>
                <a:stretch>
                  <a:fillRect l="-1263" t="-10227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Connector 3"/>
          <p:cNvSpPr/>
          <p:nvPr/>
        </p:nvSpPr>
        <p:spPr>
          <a:xfrm>
            <a:off x="5297338" y="5562600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5980960" y="5728063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453401" y="5233069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7265475" y="5461669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027475" y="5182995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229949" y="4623469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9560" y="4382869"/>
            <a:ext cx="158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Experimental data points</a:t>
            </a:r>
            <a:endParaRPr lang="en-US" dirty="0"/>
          </a:p>
        </p:txBody>
      </p:sp>
      <p:sp>
        <p:nvSpPr>
          <p:cNvPr id="11" name="Flowchart: Connector 10"/>
          <p:cNvSpPr/>
          <p:nvPr/>
        </p:nvSpPr>
        <p:spPr>
          <a:xfrm>
            <a:off x="7570275" y="5069784"/>
            <a:ext cx="169675" cy="1510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208075" y="4545874"/>
            <a:ext cx="3467449" cy="15501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27815" y="4724400"/>
            <a:ext cx="222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Assumed line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91200" y="5233069"/>
            <a:ext cx="381000" cy="402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343400" y="4038600"/>
            <a:ext cx="4381849" cy="2590800"/>
            <a:chOff x="4648200" y="4267200"/>
            <a:chExt cx="4381849" cy="25908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43849" y="6477000"/>
              <a:ext cx="3886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43849" y="4267200"/>
              <a:ext cx="0" cy="2209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48200" y="549806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(x)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876800" y="4953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478249" y="6665016"/>
              <a:ext cx="55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229600" y="6488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75243" y="4985266"/>
                <a:ext cx="1562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43" y="4985266"/>
                <a:ext cx="156244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endCxn id="8" idx="0"/>
          </p:cNvCxnSpPr>
          <p:nvPr/>
        </p:nvCxnSpPr>
        <p:spPr>
          <a:xfrm>
            <a:off x="8112312" y="4800600"/>
            <a:ext cx="1" cy="3823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29949" y="4822372"/>
                <a:ext cx="1066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949" y="4822372"/>
                <a:ext cx="106645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71024" y="5105400"/>
                <a:ext cx="668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024" y="5105400"/>
                <a:ext cx="66817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818" r="-30909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43800" y="4191000"/>
                <a:ext cx="750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𝑓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191000"/>
                <a:ext cx="75072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9" r="-5935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1995" y="1676400"/>
                <a:ext cx="833311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The distance  from the point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to the line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is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, i.e.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95" y="1676400"/>
                <a:ext cx="8333117" cy="2246769"/>
              </a:xfrm>
              <a:prstGeom prst="rect">
                <a:avLst/>
              </a:prstGeom>
              <a:blipFill rotWithShape="1">
                <a:blip r:embed="rId8"/>
                <a:stretch>
                  <a:fillRect l="-1463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7148" y="3437377"/>
                <a:ext cx="440485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 smtClean="0"/>
                  <a:t>There are several approaches for minimizing the errors of all data points</a:t>
                </a: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600" dirty="0" smtClean="0"/>
                  <a:t>Minimize the sum of errors,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=∑(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600" dirty="0" smtClean="0"/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sz="2600" dirty="0" smtClean="0"/>
                  <a:t>Minimize the sum of absolute values of errors,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8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  <m:r>
                        <a:rPr lang="en-US" sz="2800" i="1">
                          <a:latin typeface="Cambria Math"/>
                        </a:rPr>
                        <m:t>=∑</m:t>
                      </m:r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−</m:t>
                      </m:r>
                      <m:r>
                        <a:rPr lang="en-US" sz="2800" i="1">
                          <a:latin typeface="Cambria Math"/>
                        </a:rPr>
                        <m:t>𝑎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r>
                        <a:rPr lang="en-US" sz="2800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32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8" y="3437377"/>
                <a:ext cx="4404852" cy="3693319"/>
              </a:xfrm>
              <a:prstGeom prst="rect">
                <a:avLst/>
              </a:prstGeom>
              <a:blipFill rotWithShape="1">
                <a:blip r:embed="rId9"/>
                <a:stretch>
                  <a:fillRect l="-2351" t="-1320" r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3" grpId="0"/>
      <p:bldP spid="22" grpId="0"/>
      <p:bldP spid="24" grpId="0"/>
      <p:bldP spid="25" grpId="0"/>
      <p:bldP spid="26" grpId="0"/>
      <p:bldP spid="29" grpId="0" build="p"/>
      <p:bldP spid="3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/>
              <a:t>Curve Fitting: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620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Minimize the sum of squares of errors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∑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/>
                        </a:rPr>
                        <m:t>=∑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The first 2 approaches are not suitable for getting an unique line, however 3</a:t>
                </a:r>
                <a:r>
                  <a:rPr lang="en-US" sz="2800" baseline="30000" dirty="0" smtClean="0"/>
                  <a:t>rd</a:t>
                </a:r>
                <a:r>
                  <a:rPr lang="en-US" sz="2800" dirty="0" smtClean="0"/>
                  <a:t> one can provide.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The 3</a:t>
                </a:r>
                <a:r>
                  <a:rPr lang="en-US" sz="2800" baseline="30000" dirty="0" smtClean="0"/>
                  <a:t>rd</a:t>
                </a:r>
                <a:r>
                  <a:rPr lang="en-US" sz="2800" dirty="0" smtClean="0"/>
                  <a:t> method is called </a:t>
                </a:r>
                <a:r>
                  <a:rPr lang="en-US" sz="2800" b="1" dirty="0" smtClean="0"/>
                  <a:t>least square regression </a:t>
                </a:r>
                <a:endParaRPr lang="en-US" sz="2800" b="1" dirty="0"/>
              </a:p>
              <a:p>
                <a:pPr marL="0" indent="0">
                  <a:buNone/>
                </a:pPr>
                <a:r>
                  <a:rPr lang="en-US" sz="2800" dirty="0" smtClean="0"/>
                  <a:t>We will discuss least square regression for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Linear equation, 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𝑏𝑥</m:t>
                    </m:r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Transcendental equation, 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𝑏𝑥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Polynomial equation, 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800" dirty="0" smtClean="0"/>
                  <a:t>Multi-variable linear equation, 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𝑧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62000"/>
                <a:ext cx="8686800" cy="5105400"/>
              </a:xfrm>
              <a:blipFill rotWithShape="1">
                <a:blip r:embed="rId3"/>
                <a:stretch>
                  <a:fillRect l="-1474" t="-1074" b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5791200"/>
                <a:ext cx="8839200" cy="9541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Our target is to find the values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 smtClean="0"/>
                  <a:t> so that the corresponding equation (line) best represent the data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791200"/>
                <a:ext cx="88392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377" t="-5031" b="-163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07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Least Square Regression: Linear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Let the sum of squares of individual errors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 points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sz="2800" dirty="0" smtClean="0"/>
                  <a:t>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𝑄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⇒</m:t>
                      </m:r>
                      <m:r>
                        <a:rPr lang="en-US" sz="2800" b="0" i="1" smtClean="0">
                          <a:latin typeface="Cambria Math"/>
                        </a:rPr>
                        <m:t>𝑄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We choose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 smtClean="0"/>
                  <a:t> so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sz="2800" dirty="0" smtClean="0"/>
                  <a:t> is minimized, i.e.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=0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and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𝜕</m:t>
                        </m:r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2.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/>
                        </m:sSup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.(−1)=</m:t>
                    </m:r>
                    <m:r>
                      <a:rPr lang="en-US" sz="2800" i="1">
                        <a:latin typeface="Cambria Math"/>
                      </a:rPr>
                      <m:t>0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⇒∑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𝑛𝑎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/*Here,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∑ </m:t>
                    </m:r>
                  </m:oMath>
                </a14:m>
                <a:r>
                  <a:rPr lang="en-US" sz="2800" dirty="0" smtClean="0"/>
                  <a:t>means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p>
                      <m:e/>
                    </m:nary>
                  </m:oMath>
                </a14:m>
                <a:r>
                  <a:rPr lang="en-US" sz="2800" dirty="0" smtClean="0"/>
                  <a:t> */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867400"/>
              </a:xfrm>
              <a:blipFill rotWithShape="1">
                <a:blip r:embed="rId3"/>
                <a:stretch>
                  <a:fillRect l="-1259" t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3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6038"/>
            <a:ext cx="87630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Least Square Regression: Linear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62000"/>
                <a:ext cx="8686800" cy="5867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Similarly,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2.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/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.(−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∑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𝑛𝑎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(1)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∑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     (2)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Now find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, how?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 dirty="0" smtClean="0">
                          <a:latin typeface="Cambria Math"/>
                        </a:rPr>
                        <m:t>∗∑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𝑎𝑛𝑑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∗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/>
                        </a:rPr>
                        <m:t>𝑡h𝑒𝑛</m:t>
                      </m:r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−(1)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∑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∑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From (1),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62000"/>
                <a:ext cx="8686800" cy="5867400"/>
              </a:xfrm>
              <a:blipFill rotWithShape="1">
                <a:blip r:embed="rId3"/>
                <a:stretch>
                  <a:fillRect l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46671" y="4419600"/>
            <a:ext cx="2895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5257800"/>
            <a:ext cx="3962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Least Square Regression: Linear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Fit a straight line for the following set of data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01918"/>
              </p:ext>
            </p:extLst>
          </p:nvPr>
        </p:nvGraphicFramePr>
        <p:xfrm>
          <a:off x="1066800" y="1397000"/>
          <a:ext cx="6553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50"/>
                <a:gridCol w="819150"/>
                <a:gridCol w="819150"/>
                <a:gridCol w="819150"/>
                <a:gridCol w="819150"/>
                <a:gridCol w="819150"/>
                <a:gridCol w="819150"/>
                <a:gridCol w="819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2133600"/>
                <a:ext cx="7772400" cy="107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So, we know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err="1" smtClean="0">
                        <a:latin typeface="Cambria Math"/>
                      </a:rPr>
                      <m:t>𝑎</m:t>
                    </m:r>
                    <m:r>
                      <a:rPr lang="en-US" sz="2400" i="1" dirty="0" err="1" smtClean="0">
                        <a:latin typeface="Cambria Math"/>
                      </a:rPr>
                      <m:t>+</m:t>
                    </m:r>
                    <m:r>
                      <a:rPr lang="en-US" sz="2400" i="1" dirty="0" err="1" smtClean="0">
                        <a:latin typeface="Cambria Math"/>
                      </a:rPr>
                      <m:t>𝑏𝑥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∑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33600"/>
                <a:ext cx="7772400" cy="1073371"/>
              </a:xfrm>
              <a:prstGeom prst="rect">
                <a:avLst/>
              </a:prstGeom>
              <a:blipFill rotWithShape="1">
                <a:blip r:embed="rId3"/>
                <a:stretch>
                  <a:fillRect l="-1176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985973"/>
                  </p:ext>
                </p:extLst>
              </p:nvPr>
            </p:nvGraphicFramePr>
            <p:xfrm>
              <a:off x="0" y="3206971"/>
              <a:ext cx="6019800" cy="33473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455"/>
                    <a:gridCol w="1504950"/>
                    <a:gridCol w="1354455"/>
                    <a:gridCol w="18059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985973"/>
                  </p:ext>
                </p:extLst>
              </p:nvPr>
            </p:nvGraphicFramePr>
            <p:xfrm>
              <a:off x="0" y="3206971"/>
              <a:ext cx="6019800" cy="33473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455"/>
                    <a:gridCol w="1504950"/>
                    <a:gridCol w="1354455"/>
                    <a:gridCol w="1805940"/>
                  </a:tblGrid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r="-345045" b="-7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9879" r="-210121" b="-7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10314" r="-132735" b="-7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33784" b="-78709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0" y="6161315"/>
                <a:ext cx="1460863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=207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6161315"/>
                <a:ext cx="146086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2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71800" y="6161315"/>
                <a:ext cx="121920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=43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6161315"/>
                <a:ext cx="12192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2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6161315"/>
                <a:ext cx="1295400" cy="381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∑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 dirty="0">
                          <a:latin typeface="Cambria Math"/>
                        </a:rPr>
                        <m:t>=140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61315"/>
                <a:ext cx="1295400" cy="381000"/>
              </a:xfrm>
              <a:prstGeom prst="rect">
                <a:avLst/>
              </a:prstGeom>
              <a:blipFill rotWithShape="1">
                <a:blip r:embed="rId7"/>
                <a:stretch>
                  <a:fillRect b="-125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" y="6179554"/>
                <a:ext cx="1143000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∑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179554"/>
                <a:ext cx="1143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29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0" y="3206971"/>
                <a:ext cx="3048000" cy="2765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Now, n=7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</a:rPr>
                        <m:t>𝑏</m:t>
                      </m:r>
                      <m:r>
                        <a:rPr lang="en-US" sz="220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/>
                            </a:rPr>
                            <m:t>7×207−28×43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/>
                            </a:rPr>
                            <m:t>7×140−</m:t>
                          </m:r>
                          <m:sSup>
                            <m:sSupPr>
                              <m:ctrlP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28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</a:rPr>
                        <m:t>=1.25</m:t>
                      </m:r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</a:rPr>
                        <m:t>𝑎</m:t>
                      </m:r>
                      <m:r>
                        <a:rPr lang="en-US" sz="220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/>
                            </a:rPr>
                            <m:t>43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sz="2200" b="0" i="1" dirty="0" smtClean="0">
                          <a:latin typeface="Cambria Math"/>
                        </a:rPr>
                        <m:t>−1.25×</m:t>
                      </m:r>
                      <m:f>
                        <m:fPr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 smtClean="0">
                              <a:latin typeface="Cambria Math"/>
                            </a:rPr>
                            <m:t>28</m:t>
                          </m:r>
                        </m:num>
                        <m:den>
                          <m:r>
                            <a:rPr lang="en-US" sz="2200" b="0" i="1" dirty="0" smtClean="0">
                              <a:latin typeface="Cambria Math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</a:rPr>
                        <m:t>=1.14</m:t>
                      </m:r>
                    </m:oMath>
                  </m:oMathPara>
                </a14:m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</a:rPr>
                        <m:t>𝑠𝑜</m:t>
                      </m:r>
                      <m:r>
                        <a:rPr lang="en-US" sz="2200" i="1" dirty="0" smtClean="0"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latin typeface="Cambria Math"/>
                        </a:rPr>
                        <m:t>𝑦</m:t>
                      </m:r>
                      <m:r>
                        <a:rPr lang="en-US" sz="2200" i="1" dirty="0" smtClean="0">
                          <a:latin typeface="Cambria Math"/>
                        </a:rPr>
                        <m:t>=1.14+1.25</m:t>
                      </m:r>
                      <m:r>
                        <a:rPr lang="en-US" sz="2200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06971"/>
                <a:ext cx="3048000" cy="2765244"/>
              </a:xfrm>
              <a:prstGeom prst="rect">
                <a:avLst/>
              </a:prstGeom>
              <a:blipFill rotWithShape="1">
                <a:blip r:embed="rId9"/>
                <a:stretch>
                  <a:fillRect l="-2400" t="-1322"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17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  <p:bldP spid="10" grpId="0" animBg="1"/>
      <p:bldP spid="11" grpId="0" animBg="1"/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r>
              <a:rPr lang="en-US" sz="3400" dirty="0"/>
              <a:t>Least Square Regression: </a:t>
            </a:r>
            <a:r>
              <a:rPr lang="en-US" sz="3400" dirty="0" smtClean="0"/>
              <a:t>Transcendental </a:t>
            </a:r>
            <a:r>
              <a:rPr lang="en-US" sz="3400" dirty="0"/>
              <a:t>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4582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Examples of transcendental equations: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Population at time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initial population,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is the growth rate  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Gas low,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𝑃𝑟𝑒𝑠𝑠𝑢𝑟𝑒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𝑒𝑞𝑢𝑎𝑙𝑠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𝑣𝑜𝑙𝑢𝑚𝑒</m:t>
                    </m:r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How can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in the previous equation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in the second equation?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There is an another form of transcendental equation, called saturation-growth rate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 smtClean="0"/>
                  <a:t> , how can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458200" cy="5135563"/>
              </a:xfrm>
              <a:blipFill rotWithShape="1">
                <a:blip r:embed="rId3"/>
                <a:stretch>
                  <a:fillRect l="-1801" t="-2494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1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>
            <a:noAutofit/>
          </a:bodyPr>
          <a:lstStyle/>
          <a:p>
            <a:r>
              <a:rPr lang="en-US" sz="3400" dirty="0"/>
              <a:t>Least Square Regression: Transcendental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90600"/>
                <a:ext cx="8610600" cy="5715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500" dirty="0" smtClean="0"/>
                  <a:t>Consider a conventional transcendental equation in the following 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</a:rPr>
                        <m:t>𝑦</m:t>
                      </m:r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500" dirty="0" smtClean="0"/>
              </a:p>
              <a:p>
                <a:pPr marL="0" indent="0">
                  <a:buNone/>
                </a:pPr>
                <a:r>
                  <a:rPr lang="en-US" sz="2500" b="0" dirty="0" smtClean="0"/>
                  <a:t>now taking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𝑙𝑛𝑦</m:t>
                    </m:r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500" b="0" i="0" smtClean="0">
                        <a:latin typeface="Cambria Math"/>
                      </a:rPr>
                      <m:t>ln</m:t>
                    </m:r>
                    <m:r>
                      <a:rPr lang="en-US" sz="2500" b="0" i="1" smtClean="0">
                        <a:latin typeface="Cambria Math"/>
                      </a:rPr>
                      <m:t>⁡(</m:t>
                    </m:r>
                    <m:r>
                      <a:rPr lang="en-US" sz="2500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500" b="0" i="1" smtClean="0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</a:rPr>
                        <m:t>𝑙𝑛𝑦</m:t>
                      </m:r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𝑙𝑛𝑎</m:t>
                      </m:r>
                      <m:r>
                        <a:rPr lang="en-US" sz="2500" b="0" i="1" smtClean="0">
                          <a:latin typeface="Cambria Math"/>
                        </a:rPr>
                        <m:t>+</m:t>
                      </m:r>
                      <m:r>
                        <a:rPr lang="en-US" sz="2500" b="0" i="1" smtClean="0">
                          <a:latin typeface="Cambria Math"/>
                        </a:rPr>
                        <m:t>𝑏𝑙𝑛𝑥</m:t>
                      </m:r>
                    </m:oMath>
                  </m:oMathPara>
                </a14:m>
                <a:endParaRPr lang="en-US" sz="2500" dirty="0" smtClean="0"/>
              </a:p>
              <a:p>
                <a:pPr marL="0" indent="0">
                  <a:buNone/>
                </a:pPr>
                <a:r>
                  <a:rPr lang="en-US" sz="2500" dirty="0" smtClean="0"/>
                  <a:t>Now consider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𝑦</m:t>
                    </m:r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r>
                      <a:rPr lang="en-US" sz="2500" b="0" i="1" smtClean="0">
                        <a:latin typeface="Cambria Math"/>
                      </a:rPr>
                      <m:t>𝑙𝑛𝑦</m:t>
                    </m:r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r>
                      <a:rPr lang="en-US" sz="2500" b="0" i="1" smtClean="0">
                        <a:latin typeface="Cambria Math"/>
                      </a:rPr>
                      <m:t>𝑎</m:t>
                    </m:r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r>
                      <a:rPr lang="en-US" sz="2500" b="0" i="1" smtClean="0">
                        <a:latin typeface="Cambria Math"/>
                      </a:rPr>
                      <m:t>𝑙𝑛𝑎</m:t>
                    </m:r>
                    <m:r>
                      <a:rPr lang="en-US" sz="2500" b="0" i="1" smtClean="0">
                        <a:latin typeface="Cambria Math"/>
                      </a:rPr>
                      <m:t>, </m:t>
                    </m:r>
                    <m:r>
                      <a:rPr lang="en-US" sz="2500" b="0" i="1" smtClean="0">
                        <a:latin typeface="Cambria Math"/>
                      </a:rPr>
                      <m:t>𝑥</m:t>
                    </m:r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r>
                      <a:rPr lang="en-US" sz="2500" b="0" i="1" smtClean="0">
                        <a:latin typeface="Cambria Math"/>
                      </a:rPr>
                      <m:t>𝑙𝑛𝑥</m:t>
                    </m:r>
                  </m:oMath>
                </a14:m>
                <a:r>
                  <a:rPr lang="en-US" sz="2500" dirty="0" smtClean="0"/>
                  <a:t>, then we find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𝑦</m:t>
                    </m:r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r>
                      <a:rPr lang="en-US" sz="2500" b="0" i="1" smtClean="0">
                        <a:latin typeface="Cambria Math"/>
                      </a:rPr>
                      <m:t>𝑎</m:t>
                    </m:r>
                    <m:r>
                      <a:rPr lang="en-US" sz="2500" b="0" i="1" smtClean="0">
                        <a:latin typeface="Cambria Math"/>
                      </a:rPr>
                      <m:t>+</m:t>
                    </m:r>
                    <m:r>
                      <a:rPr lang="en-US" sz="2500" b="0" i="1" smtClean="0">
                        <a:latin typeface="Cambria Math"/>
                      </a:rPr>
                      <m:t>𝑏𝑥</m:t>
                    </m:r>
                  </m:oMath>
                </a14:m>
                <a:r>
                  <a:rPr lang="en-US" sz="2500" dirty="0" smtClean="0"/>
                  <a:t> which is a linear form and we know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500" dirty="0" smtClean="0"/>
                  <a:t> of this form, that is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𝑏</m:t>
                    </m:r>
                    <m:r>
                      <a:rPr lang="en-US" sz="2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𝑛</m:t>
                        </m:r>
                        <m:r>
                          <a:rPr lang="en-US" sz="2500" i="1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500" i="1">
                            <a:latin typeface="Cambria Math"/>
                          </a:rPr>
                          <m:t>−∑</m:t>
                        </m:r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500" i="1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500" i="1">
                            <a:latin typeface="Cambria Math"/>
                          </a:rPr>
                          <m:t>𝑛</m:t>
                        </m:r>
                        <m:r>
                          <a:rPr lang="en-US" sz="2500" i="1">
                            <a:latin typeface="Cambria Math"/>
                          </a:rPr>
                          <m:t>∑</m:t>
                        </m:r>
                        <m:sSubSup>
                          <m:sSub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5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sz="25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i="1">
                                    <a:latin typeface="Cambria Math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5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𝑎</m:t>
                    </m:r>
                    <m:r>
                      <a:rPr lang="en-US" sz="2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500" i="1">
                            <a:latin typeface="Cambria Math"/>
                          </a:rPr>
                          <m:t>−</m:t>
                        </m:r>
                        <m:r>
                          <a:rPr lang="en-US" sz="2500" i="1">
                            <a:latin typeface="Cambria Math"/>
                          </a:rPr>
                          <m:t>𝑏</m:t>
                        </m:r>
                        <m:r>
                          <a:rPr lang="en-US" sz="2500" i="1">
                            <a:latin typeface="Cambria Math"/>
                          </a:rPr>
                          <m:t>∑</m:t>
                        </m:r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5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500" dirty="0" smtClean="0"/>
              </a:p>
              <a:p>
                <a:pPr marL="0" indent="0">
                  <a:buNone/>
                </a:pPr>
                <a:r>
                  <a:rPr lang="en-US" sz="2500" dirty="0" smtClean="0"/>
                  <a:t>So,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𝑏</m:t>
                    </m:r>
                    <m:r>
                      <a:rPr lang="en-US" sz="25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5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500" b="0" i="1" dirty="0" smtClean="0">
                            <a:latin typeface="Cambria Math"/>
                          </a:rPr>
                          <m:t>∑</m:t>
                        </m:r>
                        <m:r>
                          <a:rPr lang="en-US" sz="2500" b="0" i="1" dirty="0" smtClean="0">
                            <a:latin typeface="Cambria Math"/>
                          </a:rPr>
                          <m:t>𝑙𝑛</m:t>
                        </m:r>
                        <m:sSub>
                          <m:sSubPr>
                            <m:ctrlP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500" b="0" i="1" dirty="0" smtClean="0">
                            <a:latin typeface="Cambria Math"/>
                          </a:rPr>
                          <m:t>𝑙𝑛</m:t>
                        </m:r>
                        <m:sSub>
                          <m:sSubPr>
                            <m:ctrlP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500" b="0" i="1" dirty="0" smtClean="0">
                            <a:latin typeface="Cambria Math"/>
                          </a:rPr>
                          <m:t>−∑</m:t>
                        </m:r>
                        <m:r>
                          <a:rPr lang="en-US" sz="2500" b="0" i="1" dirty="0" smtClean="0">
                            <a:latin typeface="Cambria Math"/>
                          </a:rPr>
                          <m:t>𝑙𝑛</m:t>
                        </m:r>
                        <m:sSub>
                          <m:sSubPr>
                            <m:ctrlP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500" b="0" i="1" dirty="0" smtClean="0">
                            <a:latin typeface="Cambria Math"/>
                          </a:rPr>
                          <m:t>∑</m:t>
                        </m:r>
                        <m:r>
                          <a:rPr lang="en-US" sz="2500" b="0" i="1" dirty="0" smtClean="0">
                            <a:latin typeface="Cambria Math"/>
                          </a:rPr>
                          <m:t>𝑙𝑛</m:t>
                        </m:r>
                        <m:sSub>
                          <m:sSubPr>
                            <m:ctrlP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5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500" b="0" i="1" dirty="0" smtClean="0">
                            <a:latin typeface="Cambria Math"/>
                          </a:rPr>
                          <m:t>∑</m:t>
                        </m:r>
                        <m:r>
                          <a:rPr lang="en-US" sz="2500" b="0" i="1" dirty="0" smtClean="0">
                            <a:latin typeface="Cambria Math"/>
                          </a:rPr>
                          <m:t>𝑙𝑛</m:t>
                        </m:r>
                        <m:sSubSup>
                          <m:sSubSupPr>
                            <m:ctrlP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5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5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sz="2500" b="0" i="1" dirty="0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5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5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∑</m:t>
                                </m:r>
                                <m:r>
                                  <a:rPr lang="en-US" sz="2500" b="0" i="1" dirty="0" smtClean="0">
                                    <a:latin typeface="Cambria Math"/>
                                  </a:rPr>
                                  <m:t>𝑙𝑛</m:t>
                                </m:r>
                                <m:sSub>
                                  <m:sSubPr>
                                    <m:ctrlPr>
                                      <a:rPr lang="en-US" sz="25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500" b="0" i="1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5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𝑙𝑛𝑎</m:t>
                    </m:r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/>
                          </a:rPr>
                          <m:t>∑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𝑙𝑛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500" b="0" i="1" smtClean="0">
                            <a:latin typeface="Cambria Math"/>
                          </a:rPr>
                          <m:t>∑</m:t>
                        </m:r>
                        <m:r>
                          <a:rPr lang="en-US" sz="2500" b="0" i="1" smtClean="0">
                            <a:latin typeface="Cambria Math"/>
                          </a:rPr>
                          <m:t>𝑙𝑛</m:t>
                        </m:r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5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r>
                      <a:rPr lang="en-US" sz="2500" b="0" i="1" smtClean="0">
                        <a:latin typeface="Cambria Math"/>
                      </a:rPr>
                      <m:t>𝑅</m:t>
                    </m:r>
                    <m:r>
                      <a:rPr lang="en-US" sz="2500" b="0" i="1" smtClean="0">
                        <a:latin typeface="Cambria Math"/>
                      </a:rPr>
                      <m:t> (</m:t>
                    </m:r>
                    <m:r>
                      <a:rPr lang="en-US" sz="2500" b="0" i="1" smtClean="0">
                        <a:latin typeface="Cambria Math"/>
                      </a:rPr>
                      <m:t>𝑙𝑒𝑡</m:t>
                    </m:r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500" dirty="0" smtClean="0"/>
              </a:p>
              <a:p>
                <a:pPr marL="0" indent="0">
                  <a:buNone/>
                </a:pPr>
                <a:r>
                  <a:rPr lang="en-US" sz="2500" dirty="0" smtClean="0"/>
                  <a:t>Hence,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𝑎</m:t>
                    </m:r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sup>
                    </m:sSup>
                  </m:oMath>
                </a14:m>
                <a:endParaRPr lang="en-US" sz="2500" dirty="0" smtClean="0"/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pPr marL="0" indent="0">
                  <a:buNone/>
                </a:pPr>
                <a:r>
                  <a:rPr lang="en-US" sz="2500" dirty="0" smtClean="0"/>
                  <a:t> </a:t>
                </a:r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90600"/>
                <a:ext cx="8610600" cy="5715000"/>
              </a:xfrm>
              <a:blipFill rotWithShape="1">
                <a:blip r:embed="rId3"/>
                <a:stretch>
                  <a:fillRect l="-1204" t="-747" r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0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986</Words>
  <Application>Microsoft Office PowerPoint</Application>
  <PresentationFormat>On-screen Show (4:3)</PresentationFormat>
  <Paragraphs>453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Lectures 12 &amp; 13 &amp; 14  Curve Fitting: Regression</vt:lpstr>
      <vt:lpstr>Curve Fitting: Regression</vt:lpstr>
      <vt:lpstr>Curve Fitting: Regression</vt:lpstr>
      <vt:lpstr>Curve Fitting: Regression</vt:lpstr>
      <vt:lpstr>Least Square Regression: Linear Equation</vt:lpstr>
      <vt:lpstr>Least Square Regression: Linear Equation</vt:lpstr>
      <vt:lpstr>Least Square Regression: Linear Equation</vt:lpstr>
      <vt:lpstr>Least Square Regression: Transcendental Equation</vt:lpstr>
      <vt:lpstr>Least Square Regression: Transcendental Equation</vt:lpstr>
      <vt:lpstr>Least Square Regression: Transcendental Equation</vt:lpstr>
      <vt:lpstr>Least Square Regression: Transcendental Equation</vt:lpstr>
      <vt:lpstr>Least Square Regression: Polynomial Equation</vt:lpstr>
      <vt:lpstr>Least Square Regression: Polynomial Equation</vt:lpstr>
      <vt:lpstr>Least Square Regression: Polynomial Equation</vt:lpstr>
      <vt:lpstr>Least Square Regression: Polynomial Equation</vt:lpstr>
      <vt:lpstr>Least Square Regression: Polynomial Equation</vt:lpstr>
      <vt:lpstr>Least Square Regression: Polynomial Equation</vt:lpstr>
      <vt:lpstr>Least Square Regression: Polynomial Equation</vt:lpstr>
      <vt:lpstr>Least Square Regression: Multiple Linear Equation</vt:lpstr>
      <vt:lpstr>Least Square Regression: Multiple Linear Equation</vt:lpstr>
      <vt:lpstr>Least Square Regression: Multiple Linear Equation</vt:lpstr>
      <vt:lpstr>Least Square Regression: Multiple Linear Equation</vt:lpstr>
      <vt:lpstr>Least Square Regression: Multiple Linear Equation</vt:lpstr>
      <vt:lpstr>References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Nawaz</dc:creator>
  <cp:lastModifiedBy>pc</cp:lastModifiedBy>
  <cp:revision>259</cp:revision>
  <dcterms:created xsi:type="dcterms:W3CDTF">2014-01-30T15:34:21Z</dcterms:created>
  <dcterms:modified xsi:type="dcterms:W3CDTF">2023-08-24T09:13:16Z</dcterms:modified>
</cp:coreProperties>
</file>