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6" r:id="rId4"/>
    <p:sldId id="263" r:id="rId5"/>
    <p:sldId id="264" r:id="rId6"/>
    <p:sldId id="267" r:id="rId7"/>
    <p:sldId id="271" r:id="rId8"/>
    <p:sldId id="272" r:id="rId9"/>
    <p:sldId id="27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7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5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dirty="0" smtClean="0"/>
              <a:t>Roots of Nonlinear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vs. Nonlinear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An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can be linear or nonlinear equation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f</a:t>
                </a:r>
                <a:r>
                  <a:rPr lang="en-US" sz="2800" dirty="0" smtClean="0"/>
                  <a:t>(x) is a linear equation, </a:t>
                </a:r>
                <a:r>
                  <a:rPr lang="en-US" sz="2800" b="1" dirty="0" smtClean="0"/>
                  <a:t>if</a:t>
                </a:r>
                <a:r>
                  <a:rPr lang="en-US" sz="2800" dirty="0" smtClean="0"/>
                  <a:t> y (dependent variable) changes in direct proportion to the change of x (independent variable)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e</a:t>
                </a:r>
                <a:r>
                  <a:rPr lang="en-US" sz="2800" dirty="0" smtClean="0"/>
                  <a:t>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=5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+6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f(x) is nonlinear, </a:t>
                </a:r>
                <a:r>
                  <a:rPr lang="en-US" sz="2800" b="1" dirty="0" smtClean="0"/>
                  <a:t>if </a:t>
                </a:r>
                <a:r>
                  <a:rPr lang="en-US" sz="2800" dirty="0" smtClean="0"/>
                  <a:t>the response of y is not in direct or exact proportion to the change of x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3"/>
                <a:stretch>
                  <a:fillRect l="-1236" t="-1213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60438"/>
          </a:xfrm>
        </p:spPr>
        <p:txBody>
          <a:bodyPr/>
          <a:lstStyle/>
          <a:p>
            <a:r>
              <a:rPr lang="en-US" dirty="0" smtClean="0"/>
              <a:t>Types of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5344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An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may belong to one of the following types: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Algebraic equations</a:t>
                </a:r>
                <a:r>
                  <a:rPr lang="en-US" sz="28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can be expressed 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an </a:t>
                </a:r>
                <a:r>
                  <a:rPr lang="en-US" sz="2800" dirty="0" err="1" smtClean="0"/>
                  <a:t>ith</a:t>
                </a:r>
                <a:r>
                  <a:rPr lang="en-US" sz="2800" dirty="0" smtClean="0"/>
                  <a:t> order polynomial in x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+5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b="0" i="1" dirty="0" smtClean="0">
                        <a:latin typeface="Cambria Math"/>
                      </a:rPr>
                      <m:t>−21=0</m:t>
                    </m:r>
                  </m:oMath>
                </a14:m>
                <a:r>
                  <a:rPr lang="en-US" sz="2800" dirty="0" smtClean="0"/>
                  <a:t> (linear),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𝑥𝑦</m:t>
                    </m:r>
                    <m:r>
                      <a:rPr lang="en-US" sz="2800" b="0" i="1" dirty="0" smtClean="0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(nonlinear)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Polynomial equations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can be expressed as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+4=0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Transcendental equations</a:t>
                </a:r>
                <a:r>
                  <a:rPr lang="en-US" sz="28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is non-algebraic and includes trigonometric, exponential or logarithmic functions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</a:rPr>
                      <m:t>𝑠𝑖𝑛𝑥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𝑙𝑜𝑔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−1=0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534400" cy="5257800"/>
              </a:xfrm>
              <a:blipFill rotWithShape="1">
                <a:blip r:embed="rId3"/>
                <a:stretch>
                  <a:fillRect l="-1286" t="-2317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finding roots of nonlinear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values of x which satisfies f(x)=0, are called </a:t>
                </a:r>
                <a:r>
                  <a:rPr lang="en-US" sz="2800" b="1" dirty="0" smtClean="0"/>
                  <a:t>roots</a:t>
                </a:r>
                <a:r>
                  <a:rPr lang="en-US" sz="2800" dirty="0" smtClean="0"/>
                  <a:t> of the equation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Methods of finding nonlinear equations are: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Direct Analytical methods</a:t>
                </a:r>
                <a:r>
                  <a:rPr lang="en-US" sz="2800" dirty="0" smtClean="0"/>
                  <a:t>: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𝑏𝑥</m:t>
                    </m:r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/>
                  <a:t>, solution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±√(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−4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𝑎𝑐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Graphical methods</a:t>
                </a:r>
                <a:r>
                  <a:rPr lang="en-US" sz="2800" dirty="0" smtClean="0"/>
                  <a:t>: plotting the given function and determining the points where it crosses the x-axis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Trial and Error methods</a:t>
                </a:r>
                <a:r>
                  <a:rPr lang="en-US" sz="2800" dirty="0" smtClean="0"/>
                  <a:t>: involves a series of guesses for x, the value of x which causes the function value close to 0, is one of the approximate roots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Iterative Methods</a:t>
                </a:r>
                <a:r>
                  <a:rPr lang="en-US" sz="2800" dirty="0" smtClean="0"/>
                  <a:t>: involves initial guess, iterates to converge to the true solution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029200"/>
              </a:xfrm>
              <a:blipFill rotWithShape="1">
                <a:blip r:embed="rId3"/>
                <a:stretch>
                  <a:fillRect l="-1071" t="-1818" r="-1500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Can be grouped into two categories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Open end methods (Extrapolation methods): </a:t>
            </a:r>
            <a:r>
              <a:rPr lang="en-US" sz="2800" dirty="0"/>
              <a:t>use a single starting value (or two values which not necessarily bracket the root); will be discussed: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Newton-</a:t>
            </a:r>
            <a:r>
              <a:rPr lang="en-US" sz="2800" dirty="0" err="1"/>
              <a:t>Raphson</a:t>
            </a:r>
            <a:r>
              <a:rPr lang="en-US" sz="2800" dirty="0"/>
              <a:t> Method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Secant Method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Bracketing methods (Interpolation methods): </a:t>
            </a:r>
            <a:r>
              <a:rPr lang="en-US" sz="2800" dirty="0" smtClean="0"/>
              <a:t>start with two initial guesses that </a:t>
            </a:r>
            <a:r>
              <a:rPr lang="en-US" sz="2800" b="1" dirty="0" smtClean="0"/>
              <a:t>bracket </a:t>
            </a:r>
            <a:r>
              <a:rPr lang="en-US" sz="2800" dirty="0" smtClean="0"/>
              <a:t>the root, then systematically reduce the width of bracket until the solution is found; the following 2 methods will be discussed:</a:t>
            </a:r>
            <a:r>
              <a:rPr lang="en-US" sz="2800" b="1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Bisection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False Position Method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29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and Stopping an Iterative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For a polynomial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Largest possible root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, this value is taken as the initial approximation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Search interval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max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−2 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sz="2800" dirty="0" smtClean="0"/>
                  <a:t>, means that all roots lies in the interval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(−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1" dirty="0" smtClean="0"/>
                  <a:t>Stopping criteria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𝑖𝑠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𝑡h𝑒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𝑔𝑖𝑣𝑒𝑛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𝑎𝑏𝑠𝑜𝑙𝑢𝑡𝑒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𝑒𝑟𝑟𝑜𝑟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𝑏𝑜𝑢𝑛𝑑𝑎𝑟𝑦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the estimated root at </a:t>
                </a:r>
                <a:r>
                  <a:rPr lang="en-US" sz="2800" dirty="0" err="1" smtClean="0"/>
                  <a:t>ith</a:t>
                </a:r>
                <a:r>
                  <a:rPr lang="en-US" sz="2800" dirty="0" smtClean="0"/>
                  <a:t> iteration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𝑖𝑠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𝑡h𝑒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𝑔𝑖𝑣𝑒𝑛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𝑟𝑒𝑙𝑎𝑡𝑖𝑣𝑒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𝑒𝑟𝑟𝑜𝑟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𝑏𝑜𝑢𝑛𝑑𝑎𝑟𝑦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5181600"/>
              </a:xfrm>
              <a:blipFill rotWithShape="1">
                <a:blip r:embed="rId3"/>
                <a:stretch>
                  <a:fillRect l="-1091" t="-2353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0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181600"/>
            <a:ext cx="8763000" cy="1524000"/>
          </a:xfrm>
          <a:ln>
            <a:solidFill>
              <a:srgbClr val="7030A0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 method of successive approximation is called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Stop, when the difference between two successive roots is within a prescribed limit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28194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81600" y="1143000"/>
            <a:ext cx="0" cy="3276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021977" y="927463"/>
            <a:ext cx="2495006" cy="2677886"/>
          </a:xfrm>
          <a:custGeom>
            <a:avLst/>
            <a:gdLst>
              <a:gd name="connsiteX0" fmla="*/ 0 w 2495006"/>
              <a:gd name="connsiteY0" fmla="*/ 2677886 h 2677886"/>
              <a:gd name="connsiteX1" fmla="*/ 326572 w 2495006"/>
              <a:gd name="connsiteY1" fmla="*/ 1907177 h 2677886"/>
              <a:gd name="connsiteX2" fmla="*/ 1031966 w 2495006"/>
              <a:gd name="connsiteY2" fmla="*/ 731520 h 2677886"/>
              <a:gd name="connsiteX3" fmla="*/ 2495006 w 2495006"/>
              <a:gd name="connsiteY3" fmla="*/ 0 h 26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006" h="2677886">
                <a:moveTo>
                  <a:pt x="0" y="2677886"/>
                </a:moveTo>
                <a:cubicBezTo>
                  <a:pt x="77289" y="2454728"/>
                  <a:pt x="154578" y="2231571"/>
                  <a:pt x="326572" y="1907177"/>
                </a:cubicBezTo>
                <a:cubicBezTo>
                  <a:pt x="498566" y="1582783"/>
                  <a:pt x="670560" y="1049383"/>
                  <a:pt x="1031966" y="731520"/>
                </a:cubicBezTo>
                <a:cubicBezTo>
                  <a:pt x="1393372" y="413657"/>
                  <a:pt x="1944189" y="206828"/>
                  <a:pt x="24950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53400" y="1066800"/>
            <a:ext cx="0" cy="1752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25284" y="927463"/>
            <a:ext cx="972312" cy="2425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30589" y="1371600"/>
            <a:ext cx="0" cy="1447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05601" y="1143000"/>
            <a:ext cx="838199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858000" y="1828800"/>
            <a:ext cx="0" cy="990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10916" y="1219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(x)=0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18404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29200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05800" y="2831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516000" y="3007416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48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0" y="6096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f(x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914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62063" y="9260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f(x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7550331" y="2508069"/>
            <a:ext cx="274320" cy="363911"/>
          </a:xfrm>
          <a:custGeom>
            <a:avLst/>
            <a:gdLst>
              <a:gd name="connsiteX0" fmla="*/ 0 w 274320"/>
              <a:gd name="connsiteY0" fmla="*/ 0 h 363911"/>
              <a:gd name="connsiteX1" fmla="*/ 248195 w 274320"/>
              <a:gd name="connsiteY1" fmla="*/ 91440 h 363911"/>
              <a:gd name="connsiteX2" fmla="*/ 274320 w 274320"/>
              <a:gd name="connsiteY2" fmla="*/ 339634 h 36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363911">
                <a:moveTo>
                  <a:pt x="0" y="0"/>
                </a:moveTo>
                <a:cubicBezTo>
                  <a:pt x="101237" y="17417"/>
                  <a:pt x="202475" y="34834"/>
                  <a:pt x="248195" y="91440"/>
                </a:cubicBezTo>
                <a:cubicBezTo>
                  <a:pt x="293915" y="148046"/>
                  <a:pt x="145869" y="450668"/>
                  <a:pt x="274320" y="3396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96200" y="23738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373868"/>
                <a:ext cx="38241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153400" y="16764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2400" y="990600"/>
                <a:ext cx="4743624" cy="1444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algn="ctr"/>
                <a:r>
                  <a:rPr lang="en-US" sz="2400" b="0" dirty="0" smtClean="0"/>
                  <a:t>So,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4743624" cy="1444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8002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7350604" y="16764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3400" y="2690024"/>
                <a:ext cx="3810000" cy="1230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next approximation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90024"/>
                <a:ext cx="3810000" cy="1230658"/>
              </a:xfrm>
              <a:prstGeom prst="rect">
                <a:avLst/>
              </a:prstGeom>
              <a:blipFill rotWithShape="0">
                <a:blip r:embed="rId5"/>
                <a:stretch>
                  <a:fillRect l="-2560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943600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cxnSp>
        <p:nvCxnSpPr>
          <p:cNvPr id="46" name="Straight Arrow Connector 45"/>
          <p:cNvCxnSpPr>
            <a:stCxn id="44" idx="2"/>
            <a:endCxn id="6" idx="1"/>
          </p:cNvCxnSpPr>
          <p:nvPr/>
        </p:nvCxnSpPr>
        <p:spPr>
          <a:xfrm>
            <a:off x="6112076" y="2579132"/>
            <a:ext cx="236473" cy="255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81000" y="4038600"/>
                <a:ext cx="4343400" cy="1230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general,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38600"/>
                <a:ext cx="4343400" cy="1230658"/>
              </a:xfrm>
              <a:prstGeom prst="rect">
                <a:avLst/>
              </a:prstGeom>
              <a:blipFill rotWithShape="0">
                <a:blip r:embed="rId6"/>
                <a:stretch>
                  <a:fillRect l="-2247" t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2" grpId="0"/>
      <p:bldP spid="43" grpId="0"/>
      <p:bldP spid="44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Newton-</a:t>
            </a:r>
            <a:r>
              <a:rPr lang="en-US" dirty="0" err="1"/>
              <a:t>Raphson</a:t>
            </a:r>
            <a:r>
              <a:rPr lang="en-US" dirty="0"/>
              <a:t> </a:t>
            </a:r>
            <a:r>
              <a:rPr lang="en-US" dirty="0" smtClean="0"/>
              <a:t>Method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Find the root of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−5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+4</m:t>
                    </m:r>
                  </m:oMath>
                </a14:m>
                <a:r>
                  <a:rPr lang="en-US" sz="2800" dirty="0" smtClean="0"/>
                  <a:t> in the vicinity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First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=2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−5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1</a:t>
                </a:r>
                <a:r>
                  <a:rPr lang="en-US" sz="2800" baseline="30000" dirty="0" smtClean="0"/>
                  <a:t>st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𝐿𝑒𝑡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=0</m:t>
                    </m:r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then</m:t>
                    </m:r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and</m:t>
                    </m:r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f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=−5,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we</m:t>
                    </m:r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</a:rPr>
                      <m:t>know</m:t>
                    </m:r>
                    <m:r>
                      <a:rPr lang="en-US" sz="2800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00" b="0" i="0" dirty="0" smtClean="0">
                        <a:latin typeface="Cambria Math"/>
                      </a:rPr>
                      <m:t>=0−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=0.8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=0.8−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0.64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−3.4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=0.988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3</a:t>
                </a:r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=0.988−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0.036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−3.024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=0.9999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What is the root?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b="0" dirty="0"/>
                  <a:t> </a:t>
                </a:r>
                <a:r>
                  <a:rPr lang="en-US" sz="2800" b="0" dirty="0" smtClean="0"/>
                  <a:t>1.0, see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1.0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=0.0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5029200"/>
              </a:xfrm>
              <a:blipFill rotWithShape="0">
                <a:blip r:embed="rId3"/>
                <a:stretch>
                  <a:fillRect l="-1185" t="-109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</a:t>
            </a:r>
            <a:r>
              <a:rPr lang="en-US" dirty="0" err="1"/>
              <a:t>Raphson</a:t>
            </a:r>
            <a:r>
              <a:rPr lang="en-US" dirty="0"/>
              <a:t> </a:t>
            </a:r>
            <a:r>
              <a:rPr lang="en-US" dirty="0" smtClean="0"/>
              <a:t>Method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Division by zero may occur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is zero or close to zero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If the initial guess is too far away from the required root, the process may converge to some other root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Infinite loop may occur in the iteration process, e.g. when tangent to f(x)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 smtClean="0"/>
                  <a:t> cuts the x-axis again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348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6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250</Words>
  <Application>Microsoft Office PowerPoint</Application>
  <PresentationFormat>On-screen Show (4:3)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Lecture 3 Roots of Nonlinear Equations</vt:lpstr>
      <vt:lpstr>Linear vs. Nonlinear Equation</vt:lpstr>
      <vt:lpstr>Types of Equations</vt:lpstr>
      <vt:lpstr>Methods of finding roots of nonlinear equations</vt:lpstr>
      <vt:lpstr>Iterative Methods</vt:lpstr>
      <vt:lpstr>Starting and Stopping an Iterative Process</vt:lpstr>
      <vt:lpstr>Newton-Raphson Method</vt:lpstr>
      <vt:lpstr>Newton-Raphson Method (cont.)</vt:lpstr>
      <vt:lpstr>Newton-Raphson Method (cont.)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Windows User</cp:lastModifiedBy>
  <cp:revision>66</cp:revision>
  <dcterms:created xsi:type="dcterms:W3CDTF">2014-01-30T15:34:21Z</dcterms:created>
  <dcterms:modified xsi:type="dcterms:W3CDTF">2023-08-16T16:04:36Z</dcterms:modified>
</cp:coreProperties>
</file>