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38268-A2F1-460D-AE00-3574D36B285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1CD94-B282-4EE2-BDD4-235E7CBB23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1DCE5-7EFC-4DA5-BDCE-954E2C835C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97E-5449-485B-887D-5CF9CFFA9C47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3C80-9369-4E38-9C84-DF608B732658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769-5EA2-4341-8FF3-64EE621ABB91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9673-1458-4FAE-ADC9-315646E2902F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8F7D-3FA7-45CC-A882-2116ED019D7D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26FE-3C66-4B2F-A848-97875DA3BB6F}" type="datetime1">
              <a:rPr lang="en-GB" smtClean="0"/>
              <a:t>21/08/2017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433B-F5D7-4EE3-9C58-0C7AE08EF0E8}" type="datetime1">
              <a:rPr lang="en-GB" smtClean="0"/>
              <a:t>21/08/2017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1F99-F84A-460C-A543-F88A86E6B6E4}" type="datetime1">
              <a:rPr lang="en-GB" smtClean="0"/>
              <a:t>21/08/2017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53FA-EA8B-4724-ADCC-6A8686E1165B}" type="datetime1">
              <a:rPr lang="en-GB" smtClean="0"/>
              <a:t>21/08/2017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832-D5D6-4C17-8B21-E2A4E22DAB07}" type="datetime1">
              <a:rPr lang="en-GB" smtClean="0"/>
              <a:t>21/08/2017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E2AF-3EA8-4A0F-8291-F89C22E050AC}" type="datetime1">
              <a:rPr lang="en-GB" smtClean="0"/>
              <a:t>21/08/2017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767-C953-4BCF-B027-BFEBFE7383FB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Shaikh Akib Shahriyar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Algorithms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2201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4187-0B0A-430C-890B-35FA80D3438E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283" name="AutoShape 19"/>
          <p:cNvCxnSpPr>
            <a:cxnSpLocks noChangeShapeType="1"/>
            <a:stCxn id="11268" idx="0"/>
            <a:endCxn id="1126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4" name="AutoShape 20"/>
          <p:cNvCxnSpPr>
            <a:cxnSpLocks noChangeShapeType="1"/>
            <a:stCxn id="11267" idx="6"/>
            <a:endCxn id="1126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1285" name="AutoShape 21"/>
          <p:cNvCxnSpPr>
            <a:cxnSpLocks noChangeShapeType="1"/>
            <a:stCxn id="11269" idx="4"/>
            <a:endCxn id="1127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1286" name="AutoShape 22"/>
          <p:cNvCxnSpPr>
            <a:cxnSpLocks noChangeShapeType="1"/>
            <a:stCxn id="11270" idx="7"/>
            <a:endCxn id="1127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7" name="AutoShape 23"/>
          <p:cNvCxnSpPr>
            <a:cxnSpLocks noChangeShapeType="1"/>
            <a:stCxn id="11270" idx="6"/>
            <a:endCxn id="1127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8" name="AutoShape 24"/>
          <p:cNvCxnSpPr>
            <a:cxnSpLocks noChangeShapeType="1"/>
            <a:stCxn id="11272" idx="0"/>
            <a:endCxn id="1127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9" name="AutoShape 25"/>
          <p:cNvCxnSpPr>
            <a:cxnSpLocks noChangeShapeType="1"/>
            <a:stCxn id="11271" idx="6"/>
            <a:endCxn id="1127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0" name="AutoShape 26"/>
          <p:cNvCxnSpPr>
            <a:cxnSpLocks noChangeShapeType="1"/>
            <a:stCxn id="11272" idx="6"/>
            <a:endCxn id="1127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1" name="AutoShape 27"/>
          <p:cNvCxnSpPr>
            <a:cxnSpLocks noChangeShapeType="1"/>
            <a:stCxn id="11274" idx="0"/>
            <a:endCxn id="1127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w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FF3-F120-4C50-8676-F7476CA42250}" type="datetime1">
              <a:rPr lang="en-GB" smtClean="0"/>
              <a:t>21/08/2017</a:t>
            </a:fld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2307" name="AutoShape 19"/>
          <p:cNvCxnSpPr>
            <a:cxnSpLocks noChangeShapeType="1"/>
            <a:stCxn id="12292" idx="0"/>
            <a:endCxn id="1229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8" name="AutoShape 20"/>
          <p:cNvCxnSpPr>
            <a:cxnSpLocks noChangeShapeType="1"/>
            <a:stCxn id="12291" idx="6"/>
            <a:endCxn id="1229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309" name="AutoShape 21"/>
          <p:cNvCxnSpPr>
            <a:cxnSpLocks noChangeShapeType="1"/>
            <a:stCxn id="12293" idx="4"/>
            <a:endCxn id="1229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310" name="AutoShape 22"/>
          <p:cNvCxnSpPr>
            <a:cxnSpLocks noChangeShapeType="1"/>
            <a:stCxn id="12294" idx="7"/>
            <a:endCxn id="1229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311" name="AutoShape 23"/>
          <p:cNvCxnSpPr>
            <a:cxnSpLocks noChangeShapeType="1"/>
            <a:stCxn id="12294" idx="6"/>
            <a:endCxn id="1229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312" name="AutoShape 24"/>
          <p:cNvCxnSpPr>
            <a:cxnSpLocks noChangeShapeType="1"/>
            <a:stCxn id="12296" idx="0"/>
            <a:endCxn id="1229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3" name="AutoShape 25"/>
          <p:cNvCxnSpPr>
            <a:cxnSpLocks noChangeShapeType="1"/>
            <a:stCxn id="12295" idx="6"/>
            <a:endCxn id="1229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26"/>
          <p:cNvCxnSpPr>
            <a:cxnSpLocks noChangeShapeType="1"/>
            <a:stCxn id="12296" idx="6"/>
            <a:endCxn id="1229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5" name="AutoShape 27"/>
          <p:cNvCxnSpPr>
            <a:cxnSpLocks noChangeShapeType="1"/>
            <a:stCxn id="12298" idx="0"/>
            <a:endCxn id="1229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BCF4-9372-453F-8F14-EAA45D942A63}" type="datetime1">
              <a:rPr lang="en-GB" smtClean="0"/>
              <a:t>21/08/2017</a:t>
            </a:fld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3331" name="AutoShape 19"/>
          <p:cNvCxnSpPr>
            <a:cxnSpLocks noChangeShapeType="1"/>
            <a:stCxn id="13316" idx="0"/>
            <a:endCxn id="1331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3332" name="AutoShape 20"/>
          <p:cNvCxnSpPr>
            <a:cxnSpLocks noChangeShapeType="1"/>
            <a:stCxn id="13315" idx="6"/>
            <a:endCxn id="1331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3333" name="AutoShape 21"/>
          <p:cNvCxnSpPr>
            <a:cxnSpLocks noChangeShapeType="1"/>
            <a:stCxn id="13317" idx="4"/>
            <a:endCxn id="1331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3334" name="AutoShape 22"/>
          <p:cNvCxnSpPr>
            <a:cxnSpLocks noChangeShapeType="1"/>
            <a:stCxn id="13318" idx="7"/>
            <a:endCxn id="1331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3335" name="AutoShape 23"/>
          <p:cNvCxnSpPr>
            <a:cxnSpLocks noChangeShapeType="1"/>
            <a:stCxn id="13318" idx="6"/>
            <a:endCxn id="1332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3336" name="AutoShape 24"/>
          <p:cNvCxnSpPr>
            <a:cxnSpLocks noChangeShapeType="1"/>
            <a:stCxn id="13320" idx="0"/>
            <a:endCxn id="1331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7" name="AutoShape 25"/>
          <p:cNvCxnSpPr>
            <a:cxnSpLocks noChangeShapeType="1"/>
            <a:stCxn id="13319" idx="6"/>
            <a:endCxn id="1332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8" name="AutoShape 26"/>
          <p:cNvCxnSpPr>
            <a:cxnSpLocks noChangeShapeType="1"/>
            <a:stCxn id="13320" idx="6"/>
            <a:endCxn id="1332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9" name="AutoShape 27"/>
          <p:cNvCxnSpPr>
            <a:cxnSpLocks noChangeShapeType="1"/>
            <a:stCxn id="13322" idx="0"/>
            <a:endCxn id="1332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E886-D162-4FA0-A4FE-6BA0BA98396A}" type="datetime1">
              <a:rPr lang="en-GB" smtClean="0"/>
              <a:t>21/08/2017</a:t>
            </a:fld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4355" name="AutoShape 19"/>
          <p:cNvCxnSpPr>
            <a:cxnSpLocks noChangeShapeType="1"/>
            <a:stCxn id="14340" idx="0"/>
            <a:endCxn id="1433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4356" name="AutoShape 20"/>
          <p:cNvCxnSpPr>
            <a:cxnSpLocks noChangeShapeType="1"/>
            <a:stCxn id="14339" idx="6"/>
            <a:endCxn id="1434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4357" name="AutoShape 21"/>
          <p:cNvCxnSpPr>
            <a:cxnSpLocks noChangeShapeType="1"/>
            <a:stCxn id="14341" idx="4"/>
            <a:endCxn id="1434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4358" name="AutoShape 22"/>
          <p:cNvCxnSpPr>
            <a:cxnSpLocks noChangeShapeType="1"/>
            <a:stCxn id="14342" idx="7"/>
            <a:endCxn id="1434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4359" name="AutoShape 23"/>
          <p:cNvCxnSpPr>
            <a:cxnSpLocks noChangeShapeType="1"/>
            <a:stCxn id="14342" idx="6"/>
            <a:endCxn id="1434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4360" name="AutoShape 24"/>
          <p:cNvCxnSpPr>
            <a:cxnSpLocks noChangeShapeType="1"/>
            <a:stCxn id="14344" idx="0"/>
            <a:endCxn id="1434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1" name="AutoShape 25"/>
          <p:cNvCxnSpPr>
            <a:cxnSpLocks noChangeShapeType="1"/>
            <a:stCxn id="14343" idx="6"/>
            <a:endCxn id="1434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4362" name="AutoShape 26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3" name="AutoShape 27"/>
          <p:cNvCxnSpPr>
            <a:cxnSpLocks noChangeShapeType="1"/>
            <a:stCxn id="14346" idx="0"/>
            <a:endCxn id="1434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2F62-C206-4467-BE41-57FA67423C37}" type="datetime1">
              <a:rPr lang="en-GB" smtClean="0"/>
              <a:t>21/08/2017</a:t>
            </a:fld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5379" name="AutoShape 19"/>
          <p:cNvCxnSpPr>
            <a:cxnSpLocks noChangeShapeType="1"/>
            <a:stCxn id="15364" idx="0"/>
            <a:endCxn id="1536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5380" name="AutoShape 20"/>
          <p:cNvCxnSpPr>
            <a:cxnSpLocks noChangeShapeType="1"/>
            <a:stCxn id="15363" idx="6"/>
            <a:endCxn id="1536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5381" name="AutoShape 21"/>
          <p:cNvCxnSpPr>
            <a:cxnSpLocks noChangeShapeType="1"/>
            <a:stCxn id="15365" idx="4"/>
            <a:endCxn id="1536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5382" name="AutoShape 22"/>
          <p:cNvCxnSpPr>
            <a:cxnSpLocks noChangeShapeType="1"/>
            <a:stCxn id="15366" idx="7"/>
            <a:endCxn id="1536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5383" name="AutoShape 23"/>
          <p:cNvCxnSpPr>
            <a:cxnSpLocks noChangeShapeType="1"/>
            <a:stCxn id="15366" idx="6"/>
            <a:endCxn id="1536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5384" name="AutoShape 24"/>
          <p:cNvCxnSpPr>
            <a:cxnSpLocks noChangeShapeType="1"/>
            <a:stCxn id="15368" idx="0"/>
            <a:endCxn id="1536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5" name="AutoShape 25"/>
          <p:cNvCxnSpPr>
            <a:cxnSpLocks noChangeShapeType="1"/>
            <a:stCxn id="15367" idx="6"/>
            <a:endCxn id="1536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5386" name="AutoShape 26"/>
          <p:cNvCxnSpPr>
            <a:cxnSpLocks noChangeShapeType="1"/>
            <a:stCxn id="15368" idx="6"/>
            <a:endCxn id="1537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5387" name="AutoShape 27"/>
          <p:cNvCxnSpPr>
            <a:cxnSpLocks noChangeShapeType="1"/>
            <a:stCxn id="15370" idx="0"/>
            <a:endCxn id="1536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CAC-0360-4E9B-80CC-D654510588C5}" type="datetime1">
              <a:rPr lang="en-GB" smtClean="0"/>
              <a:t>21/08/2017</a:t>
            </a:fld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6403" name="AutoShape 19"/>
          <p:cNvCxnSpPr>
            <a:cxnSpLocks noChangeShapeType="1"/>
            <a:stCxn id="16388" idx="0"/>
            <a:endCxn id="1638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404" name="AutoShape 20"/>
          <p:cNvCxnSpPr>
            <a:cxnSpLocks noChangeShapeType="1"/>
            <a:stCxn id="16387" idx="6"/>
            <a:endCxn id="1638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405" name="AutoShape 21"/>
          <p:cNvCxnSpPr>
            <a:cxnSpLocks noChangeShapeType="1"/>
            <a:stCxn id="16389" idx="4"/>
            <a:endCxn id="1639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406" name="AutoShape 22"/>
          <p:cNvCxnSpPr>
            <a:cxnSpLocks noChangeShapeType="1"/>
            <a:stCxn id="16390" idx="7"/>
            <a:endCxn id="1639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407" name="AutoShape 23"/>
          <p:cNvCxnSpPr>
            <a:cxnSpLocks noChangeShapeType="1"/>
            <a:stCxn id="16390" idx="6"/>
            <a:endCxn id="1639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408" name="AutoShape 24"/>
          <p:cNvCxnSpPr>
            <a:cxnSpLocks noChangeShapeType="1"/>
            <a:stCxn id="16392" idx="0"/>
            <a:endCxn id="1639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9" name="AutoShape 25"/>
          <p:cNvCxnSpPr>
            <a:cxnSpLocks noChangeShapeType="1"/>
            <a:stCxn id="16391" idx="6"/>
            <a:endCxn id="1639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410" name="AutoShape 26"/>
          <p:cNvCxnSpPr>
            <a:cxnSpLocks noChangeShapeType="1"/>
            <a:stCxn id="16392" idx="6"/>
            <a:endCxn id="1639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411" name="AutoShape 27"/>
          <p:cNvCxnSpPr>
            <a:cxnSpLocks noChangeShapeType="1"/>
            <a:stCxn id="16394" idx="0"/>
            <a:endCxn id="1639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9558-A967-4D78-9095-3A389AC64DE9}" type="datetime1">
              <a:rPr lang="en-GB" smtClean="0"/>
              <a:t>21/08/2017</a:t>
            </a:fld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7427" name="AutoShape 19"/>
          <p:cNvCxnSpPr>
            <a:cxnSpLocks noChangeShapeType="1"/>
            <a:stCxn id="17412" idx="0"/>
            <a:endCxn id="1741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7428" name="AutoShape 20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7429" name="AutoShape 21"/>
          <p:cNvCxnSpPr>
            <a:cxnSpLocks noChangeShapeType="1"/>
            <a:stCxn id="17413" idx="4"/>
            <a:endCxn id="1741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7430" name="AutoShape 22"/>
          <p:cNvCxnSpPr>
            <a:cxnSpLocks noChangeShapeType="1"/>
            <a:stCxn id="17414" idx="7"/>
            <a:endCxn id="1741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7431" name="AutoShape 23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7432" name="AutoShape 24"/>
          <p:cNvCxnSpPr>
            <a:cxnSpLocks noChangeShapeType="1"/>
            <a:stCxn id="17416" idx="0"/>
            <a:endCxn id="1741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3" name="AutoShape 25"/>
          <p:cNvCxnSpPr>
            <a:cxnSpLocks noChangeShapeType="1"/>
            <a:stCxn id="17415" idx="6"/>
            <a:endCxn id="1741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7434" name="AutoShape 26"/>
          <p:cNvCxnSpPr>
            <a:cxnSpLocks noChangeShapeType="1"/>
            <a:stCxn id="17416" idx="6"/>
            <a:endCxn id="1741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7435" name="AutoShape 27"/>
          <p:cNvCxnSpPr>
            <a:cxnSpLocks noChangeShapeType="1"/>
            <a:stCxn id="17418" idx="0"/>
            <a:endCxn id="1741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F0E5-1454-4B7D-B1D9-518E952439B2}" type="datetime1">
              <a:rPr lang="en-GB" smtClean="0"/>
              <a:t>21/08/2017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8451" name="AutoShape 19"/>
          <p:cNvCxnSpPr>
            <a:cxnSpLocks noChangeShapeType="1"/>
            <a:stCxn id="18436" idx="0"/>
            <a:endCxn id="1843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452" name="AutoShape 20"/>
          <p:cNvCxnSpPr>
            <a:cxnSpLocks noChangeShapeType="1"/>
            <a:stCxn id="18435" idx="6"/>
            <a:endCxn id="1843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453" name="AutoShape 21"/>
          <p:cNvCxnSpPr>
            <a:cxnSpLocks noChangeShapeType="1"/>
            <a:stCxn id="18437" idx="4"/>
            <a:endCxn id="1843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454" name="AutoShape 22"/>
          <p:cNvCxnSpPr>
            <a:cxnSpLocks noChangeShapeType="1"/>
            <a:stCxn id="18438" idx="7"/>
            <a:endCxn id="1843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455" name="AutoShape 23"/>
          <p:cNvCxnSpPr>
            <a:cxnSpLocks noChangeShapeType="1"/>
            <a:stCxn id="18438" idx="6"/>
            <a:endCxn id="1844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456" name="AutoShape 24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7" name="AutoShape 25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458" name="AutoShape 26"/>
          <p:cNvCxnSpPr>
            <a:cxnSpLocks noChangeShapeType="1"/>
            <a:stCxn id="18440" idx="6"/>
            <a:endCxn id="1844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459" name="AutoShape 27"/>
          <p:cNvCxnSpPr>
            <a:cxnSpLocks noChangeShapeType="1"/>
            <a:stCxn id="18442" idx="0"/>
            <a:endCxn id="1844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i="0">
                <a:latin typeface="Times New Roman" pitchFamily="18" charset="0"/>
                <a:cs typeface="Times New Roman" pitchFamily="18" charset="0"/>
              </a:rPr>
              <a:t>Ø</a:t>
            </a:r>
            <a:endParaRPr lang="en-US" sz="2800" b="1" i="0">
              <a:latin typeface="Times New Roman" pitchFamily="18" charset="0"/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27C7-74D3-4982-A8A1-7E29296DE6D3}" type="datetime1">
              <a:rPr lang="en-GB" smtClean="0"/>
              <a:t>21/08/2017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BFS: The Code Again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BFS(G, s)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initialize vertices;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Q = {s};		</a:t>
            </a:r>
            <a:endParaRPr lang="en-US" sz="1800" b="1" i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while (Q not empty) {    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    u = RemoveTop(Q);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 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u-&gt;adj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v-&gt;color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v-&gt;d = u-&gt;d + 1;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v-&gt;p = u;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Enqueue(Q, 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183748" name="Text Box 4"/>
          <p:cNvSpPr txBox="1">
            <a:spLocks noChangeArrowheads="1"/>
          </p:cNvSpPr>
          <p:nvPr/>
        </p:nvSpPr>
        <p:spPr bwMode="auto">
          <a:xfrm>
            <a:off x="4508500" y="5334000"/>
            <a:ext cx="41021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will be the running time?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62400" y="1752600"/>
            <a:ext cx="3995738" cy="457200"/>
            <a:chOff x="2496" y="1104"/>
            <a:chExt cx="2517" cy="288"/>
          </a:xfrm>
        </p:grpSpPr>
        <p:sp>
          <p:nvSpPr>
            <p:cNvPr id="19469" name="Text Box 6"/>
            <p:cNvSpPr txBox="1">
              <a:spLocks noChangeArrowheads="1"/>
            </p:cNvSpPr>
            <p:nvPr/>
          </p:nvSpPr>
          <p:spPr bwMode="auto">
            <a:xfrm>
              <a:off x="2888" y="1104"/>
              <a:ext cx="212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</a:rPr>
                <a:t>Touch every vertex: O(V)</a:t>
              </a:r>
            </a:p>
          </p:txBody>
        </p:sp>
        <p:sp>
          <p:nvSpPr>
            <p:cNvPr id="19470" name="Line 7"/>
            <p:cNvSpPr>
              <a:spLocks noChangeShapeType="1"/>
            </p:cNvSpPr>
            <p:nvPr/>
          </p:nvSpPr>
          <p:spPr bwMode="auto">
            <a:xfrm flipH="1">
              <a:off x="2496" y="1248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038600" y="2813050"/>
            <a:ext cx="4781550" cy="822325"/>
            <a:chOff x="2544" y="1772"/>
            <a:chExt cx="3012" cy="518"/>
          </a:xfrm>
        </p:grpSpPr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3024" y="1772"/>
              <a:ext cx="2532" cy="5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</a:rPr>
                <a:t>u = every vertex, but only once</a:t>
              </a:r>
              <a:br>
                <a:rPr lang="en-US" sz="2400" b="1">
                  <a:solidFill>
                    <a:schemeClr val="tx2"/>
                  </a:solidFill>
                  <a:latin typeface="Times New Roman" pitchFamily="18" charset="0"/>
                </a:rPr>
              </a:br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</a:rPr>
                <a:t>                                  (</a:t>
              </a: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Why?</a:t>
              </a:r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>
              <a:off x="2544" y="1920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52400" y="3429000"/>
            <a:ext cx="2667000" cy="1857375"/>
            <a:chOff x="96" y="2160"/>
            <a:chExt cx="1680" cy="1170"/>
          </a:xfrm>
        </p:grpSpPr>
        <p:sp>
          <p:nvSpPr>
            <p:cNvPr id="19465" name="Text Box 12"/>
            <p:cNvSpPr txBox="1">
              <a:spLocks noChangeArrowheads="1"/>
            </p:cNvSpPr>
            <p:nvPr/>
          </p:nvSpPr>
          <p:spPr bwMode="auto">
            <a:xfrm>
              <a:off x="96" y="2352"/>
              <a:ext cx="1632" cy="97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</a:rPr>
                <a:t>So v = every vertex that appears in some other vert’s adjacency list</a:t>
              </a:r>
            </a:p>
          </p:txBody>
        </p:sp>
        <p:sp>
          <p:nvSpPr>
            <p:cNvPr id="19466" name="Line 13"/>
            <p:cNvSpPr>
              <a:spLocks noChangeShapeType="1"/>
            </p:cNvSpPr>
            <p:nvPr/>
          </p:nvSpPr>
          <p:spPr bwMode="auto">
            <a:xfrm flipV="1">
              <a:off x="912" y="2160"/>
              <a:ext cx="864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3758" name="Text Box 14"/>
          <p:cNvSpPr txBox="1">
            <a:spLocks noChangeArrowheads="1"/>
          </p:cNvSpPr>
          <p:nvPr/>
        </p:nvSpPr>
        <p:spPr bwMode="auto">
          <a:xfrm>
            <a:off x="4508500" y="5715000"/>
            <a:ext cx="38703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0">
                <a:latin typeface="Times New Roman" pitchFamily="18" charset="0"/>
              </a:rPr>
              <a:t>Total running time: O(V+E)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BB7D-12F5-45E7-97EA-7C48D90217C0}" type="datetime1">
              <a:rPr lang="en-GB" smtClean="0"/>
              <a:t>21/08/2017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8" grpId="0" autoUpdateAnimBg="0"/>
      <p:bldP spid="118375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BFS: The Code Again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BFS(G, s)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initialize vertices;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Q = {s};		</a:t>
            </a:r>
            <a:endParaRPr lang="en-US" sz="1800" b="1" i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while (Q not empty) {    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    u = RemoveTop(Q);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 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u-&gt;adj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v-&gt;color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v-&gt;d = u-&gt;d + 1;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v-&gt;p = u;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Enqueue(Q, 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184772" name="Text Box 4"/>
          <p:cNvSpPr txBox="1">
            <a:spLocks noChangeArrowheads="1"/>
          </p:cNvSpPr>
          <p:nvPr/>
        </p:nvSpPr>
        <p:spPr bwMode="auto">
          <a:xfrm>
            <a:off x="4703763" y="4953000"/>
            <a:ext cx="4256087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will be the storage cost </a:t>
            </a:r>
          </a:p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in addition to storing the graph?</a:t>
            </a:r>
          </a:p>
        </p:txBody>
      </p:sp>
      <p:sp>
        <p:nvSpPr>
          <p:cNvPr id="1184773" name="Text Box 5"/>
          <p:cNvSpPr txBox="1">
            <a:spLocks noChangeArrowheads="1"/>
          </p:cNvSpPr>
          <p:nvPr/>
        </p:nvSpPr>
        <p:spPr bwMode="auto">
          <a:xfrm>
            <a:off x="4703763" y="5715000"/>
            <a:ext cx="3571875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0">
                <a:latin typeface="Times New Roman" pitchFamily="18" charset="0"/>
              </a:rPr>
              <a:t>Total space used: </a:t>
            </a:r>
            <a:br>
              <a:rPr lang="en-US" sz="2400" b="1" i="0">
                <a:latin typeface="Times New Roman" pitchFamily="18" charset="0"/>
              </a:rPr>
            </a:br>
            <a:r>
              <a:rPr lang="en-US" sz="2400" b="1" i="0">
                <a:latin typeface="Times New Roman" pitchFamily="18" charset="0"/>
              </a:rPr>
              <a:t>O(max(degree(v))) = O(E)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99E1-E2EF-412D-9744-20FB9A2B806B}" type="datetime1">
              <a:rPr lang="en-GB" smtClean="0"/>
              <a:t>21/08/2017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2" grpId="0" autoUpdateAnimBg="0"/>
      <p:bldP spid="118477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Graphs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graph G = (V, E)</a:t>
            </a:r>
          </a:p>
          <a:p>
            <a:pPr lvl="1"/>
            <a:r>
              <a:rPr lang="en-US" dirty="0" smtClean="0"/>
              <a:t>V = set of vertices, E = set of edges 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Dense</a:t>
            </a:r>
            <a:r>
              <a:rPr lang="en-US" i="1" dirty="0" smtClean="0"/>
              <a:t> </a:t>
            </a:r>
            <a:r>
              <a:rPr lang="en-US" dirty="0" smtClean="0"/>
              <a:t>graph: |E| </a:t>
            </a:r>
            <a:r>
              <a:rPr lang="en-US" dirty="0" smtClean="0">
                <a:sym typeface="Symbol" pitchFamily="18" charset="2"/>
              </a:rPr>
              <a:t> |V|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;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Sparse</a:t>
            </a:r>
            <a:r>
              <a:rPr lang="en-US" dirty="0" smtClean="0">
                <a:sym typeface="Symbol" pitchFamily="18" charset="2"/>
              </a:rPr>
              <a:t> graph: </a:t>
            </a:r>
            <a:r>
              <a:rPr lang="en-US" dirty="0" smtClean="0"/>
              <a:t>|E| </a:t>
            </a:r>
            <a:r>
              <a:rPr lang="en-US" dirty="0" smtClean="0">
                <a:sym typeface="Symbol" pitchFamily="18" charset="2"/>
              </a:rPr>
              <a:t> |V|</a:t>
            </a:r>
            <a:endParaRPr lang="en-US" i="1" dirty="0" smtClean="0"/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Undirected graph:</a:t>
            </a:r>
          </a:p>
          <a:p>
            <a:pPr lvl="2"/>
            <a:r>
              <a:rPr lang="en-US" dirty="0" smtClean="0"/>
              <a:t>Edge (</a:t>
            </a:r>
            <a:r>
              <a:rPr lang="en-US" dirty="0" err="1" smtClean="0"/>
              <a:t>u,v</a:t>
            </a:r>
            <a:r>
              <a:rPr lang="en-US" dirty="0" smtClean="0"/>
              <a:t>) = edge (</a:t>
            </a:r>
            <a:r>
              <a:rPr lang="en-US" dirty="0" err="1" smtClean="0"/>
              <a:t>v,u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 self-loops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Directed</a:t>
            </a:r>
            <a:r>
              <a:rPr lang="en-US" dirty="0" smtClean="0"/>
              <a:t> graph:</a:t>
            </a:r>
          </a:p>
          <a:p>
            <a:pPr lvl="2"/>
            <a:r>
              <a:rPr lang="en-US" dirty="0" smtClean="0"/>
              <a:t>Edge (</a:t>
            </a:r>
            <a:r>
              <a:rPr lang="en-US" dirty="0" err="1" smtClean="0"/>
              <a:t>u,v</a:t>
            </a:r>
            <a:r>
              <a:rPr lang="en-US" dirty="0" smtClean="0"/>
              <a:t>) goes from vertex u to vertex v, notated </a:t>
            </a:r>
            <a:r>
              <a:rPr lang="en-US" dirty="0" err="1" smtClean="0"/>
              <a:t>u</a:t>
            </a:r>
            <a:r>
              <a:rPr lang="en-US" dirty="0" err="1" smtClean="0">
                <a:sym typeface="Symbol" pitchFamily="18" charset="2"/>
              </a:rPr>
              <a:t>v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weighted graph</a:t>
            </a:r>
            <a:r>
              <a:rPr lang="en-US" dirty="0" smtClean="0"/>
              <a:t> associates weights with either the edges or the vertices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0" y="63246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Shaikh</a:t>
            </a:r>
            <a:r>
              <a:rPr lang="en-US" dirty="0" smtClean="0"/>
              <a:t> </a:t>
            </a:r>
            <a:r>
              <a:rPr lang="en-US" dirty="0" err="1" smtClean="0"/>
              <a:t>Akib</a:t>
            </a:r>
            <a:r>
              <a:rPr lang="en-US" dirty="0" smtClean="0"/>
              <a:t> </a:t>
            </a:r>
            <a:r>
              <a:rPr lang="en-US" dirty="0" err="1" smtClean="0"/>
              <a:t>Shahriyar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/>
          <a:p>
            <a:fld id="{76B6D3C5-D4A3-4E35-A383-BAD20DE2196D}" type="datetime1">
              <a:rPr lang="en-GB" smtClean="0"/>
              <a:t>21/08/2017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Properties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BFS calculates the </a:t>
            </a:r>
            <a:r>
              <a:rPr lang="en-US" i="1" smtClean="0">
                <a:solidFill>
                  <a:schemeClr val="tx2"/>
                </a:solidFill>
              </a:rPr>
              <a:t>shortest-path distance</a:t>
            </a:r>
            <a:r>
              <a:rPr lang="en-US" smtClean="0"/>
              <a:t> to the source node</a:t>
            </a:r>
          </a:p>
          <a:p>
            <a:pPr lvl="1"/>
            <a:r>
              <a:rPr lang="en-US" smtClean="0"/>
              <a:t>Shortest-path distance </a:t>
            </a:r>
            <a:r>
              <a:rPr lang="en-US" smtClean="0">
                <a:sym typeface="Symbol" pitchFamily="18" charset="2"/>
              </a:rPr>
              <a:t>(s,v) </a:t>
            </a:r>
            <a:r>
              <a:rPr lang="en-US" smtClean="0"/>
              <a:t>= minimum number of edges from s to v, or </a:t>
            </a:r>
            <a:r>
              <a:rPr lang="en-US" smtClean="0">
                <a:sym typeface="Symbol" pitchFamily="18" charset="2"/>
              </a:rPr>
              <a:t> if v not reachable from s</a:t>
            </a:r>
            <a:endParaRPr lang="en-US" smtClean="0"/>
          </a:p>
          <a:p>
            <a:pPr lvl="1"/>
            <a:r>
              <a:rPr lang="en-US" smtClean="0"/>
              <a:t>Proof given in the book (p. 472-5)</a:t>
            </a:r>
          </a:p>
          <a:p>
            <a:r>
              <a:rPr lang="en-US" smtClean="0">
                <a:sym typeface="Symbol" pitchFamily="18" charset="2"/>
              </a:rPr>
              <a:t>BFS builds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breadth-first tree</a:t>
            </a:r>
            <a:r>
              <a:rPr lang="en-US" smtClean="0">
                <a:sym typeface="Symbol" pitchFamily="18" charset="2"/>
              </a:rPr>
              <a:t>, in which paths to root represent shortest paths in G</a:t>
            </a:r>
          </a:p>
          <a:p>
            <a:pPr lvl="1"/>
            <a:r>
              <a:rPr lang="en-US" smtClean="0">
                <a:sym typeface="Symbol" pitchFamily="18" charset="2"/>
              </a:rPr>
              <a:t>Thus can use BFS to calculate shortest path from one vertex to another in O(V+E)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3AA0-3303-40F7-9BBE-C8677E85EDD8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solidFill>
                  <a:schemeClr val="tx2"/>
                </a:solidFill>
              </a:rPr>
              <a:t>Depth-first search</a:t>
            </a:r>
            <a:r>
              <a:rPr lang="en-US" smtClean="0"/>
              <a:t> is another strategy for exploring a graph</a:t>
            </a:r>
          </a:p>
          <a:p>
            <a:pPr lvl="1"/>
            <a:r>
              <a:rPr lang="en-US" smtClean="0"/>
              <a:t>Explore “deeper” in the graph whenever possible</a:t>
            </a:r>
          </a:p>
          <a:p>
            <a:pPr lvl="1"/>
            <a:r>
              <a:rPr lang="en-US" smtClean="0"/>
              <a:t>Edges are explored out of the most recently discovered vertex </a:t>
            </a:r>
            <a:r>
              <a:rPr lang="en-US" i="1" smtClean="0"/>
              <a:t>v</a:t>
            </a:r>
            <a:r>
              <a:rPr lang="en-US" smtClean="0"/>
              <a:t> that still has unexplored edges</a:t>
            </a:r>
          </a:p>
          <a:p>
            <a:pPr lvl="1"/>
            <a:r>
              <a:rPr lang="en-US" smtClean="0"/>
              <a:t>When all of </a:t>
            </a:r>
            <a:r>
              <a:rPr lang="en-US" i="1" smtClean="0"/>
              <a:t>v</a:t>
            </a:r>
            <a:r>
              <a:rPr lang="en-US" smtClean="0"/>
              <a:t>’s edges have been explored, backtrack to the vertex from which </a:t>
            </a:r>
            <a:r>
              <a:rPr lang="en-US" i="1" smtClean="0"/>
              <a:t>v</a:t>
            </a:r>
            <a:r>
              <a:rPr lang="en-US" smtClean="0"/>
              <a:t> was discovered</a:t>
            </a:r>
          </a:p>
          <a:p>
            <a:pPr lvl="1">
              <a:buFont typeface="Times New Roman" pitchFamily="18" charset="0"/>
              <a:buNone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A210-2D02-47E8-A930-33676C052011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Vertices initially colored white</a:t>
            </a:r>
          </a:p>
          <a:p>
            <a:r>
              <a:rPr lang="en-US" smtClean="0"/>
              <a:t>Then colored gray when discovered</a:t>
            </a:r>
          </a:p>
          <a:p>
            <a:r>
              <a:rPr lang="en-US" smtClean="0"/>
              <a:t>Then black when finished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05CE-AB63-48B2-A14A-C6AA4E1C0C4C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u-&gt;color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(u-&gt;color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u-&gt;d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u-&gt;Adj[]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u-&gt;f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182B-5111-4828-9337-1277ED7DDC6F}" type="datetime1">
              <a:rPr lang="en-GB" smtClean="0"/>
              <a:t>21/08/2017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u-&gt;color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(u-&gt;color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u-&gt;d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u-&gt;Adj[]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u-&gt;f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667000" y="6172200"/>
            <a:ext cx="37004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does </a:t>
            </a:r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u-&gt;d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 represent?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8B15-78D1-4527-893F-4A8F98492FAD}" type="datetime1">
              <a:rPr lang="en-GB" smtClean="0"/>
              <a:t>21/08/2017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u-&gt;color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(u-&gt;color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u-&gt;d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u-&gt;Adj[]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u-&gt;f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667000" y="6172200"/>
            <a:ext cx="37004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does </a:t>
            </a:r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u-&gt;f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 represent?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58C-8F2F-4210-A43D-12BC2D9BE037}" type="datetime1">
              <a:rPr lang="en-GB" smtClean="0"/>
              <a:t>21/08/2017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u-&gt;color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(u-&gt;color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u-&gt;d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u-&gt;Adj[]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u-&gt;f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662113" y="6151563"/>
            <a:ext cx="57626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Will all vertices eventually be colored black?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4BE8-E4ED-4E4D-8FD0-EDB9682A5D54}" type="datetime1">
              <a:rPr lang="en-GB" smtClean="0"/>
              <a:t>21/08/2017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u-&gt;color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(u-&gt;color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u-&gt;d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u-&gt;Adj[]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u-&gt;f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06663" y="6151563"/>
            <a:ext cx="41021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will be the running time?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328B-FB9B-4B1B-9433-5007F2F1A223}" type="datetime1">
              <a:rPr lang="en-GB" smtClean="0"/>
              <a:t>21/08/2017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u-&gt;color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(u-&gt;color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u-&gt;d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u-&gt;Adj[]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u-&gt;f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303338" y="5943600"/>
            <a:ext cx="6567487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Running time: O(n</a:t>
            </a:r>
            <a:r>
              <a:rPr lang="en-US" b="1" baseline="30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) because call DFS_Visit on each vertex, </a:t>
            </a:r>
            <a:br>
              <a:rPr lang="en-US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and the loop over Adj[] can run as many as |V| times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427A-6E35-4908-A8CC-66808682389A}" type="datetime1">
              <a:rPr lang="en-GB" smtClean="0"/>
              <a:t>21/08/2017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u-&gt;color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(u-&gt;color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u-&gt;d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u-&gt;Adj[]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u-&gt;f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747838" y="5943600"/>
            <a:ext cx="5711825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BUT, there is actually a tighter bound.  </a:t>
            </a:r>
            <a:br>
              <a:rPr lang="en-US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How many times will DFS_Visit() actually be called?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7F07-5F46-4805-9DDD-5C5462BF0055}" type="datetime1">
              <a:rPr lang="en-GB" smtClean="0"/>
              <a:t>21/08/2017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Representing Graphs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Assume V = {1, 2, …, </a:t>
            </a:r>
            <a:r>
              <a:rPr lang="en-US" i="1" smtClean="0"/>
              <a:t>n</a:t>
            </a:r>
            <a:r>
              <a:rPr lang="en-US" smtClean="0"/>
              <a:t>}</a:t>
            </a:r>
          </a:p>
          <a:p>
            <a:r>
              <a:rPr lang="en-US" smtClean="0"/>
              <a:t>An </a:t>
            </a:r>
            <a:r>
              <a:rPr lang="en-US" i="1" smtClean="0">
                <a:solidFill>
                  <a:schemeClr val="tx2"/>
                </a:solidFill>
              </a:rPr>
              <a:t>adjacency matrix</a:t>
            </a:r>
            <a:r>
              <a:rPr lang="en-US" i="1" smtClean="0"/>
              <a:t> </a:t>
            </a:r>
            <a:r>
              <a:rPr lang="en-US" smtClean="0"/>
              <a:t>represents the graph as a </a:t>
            </a:r>
            <a:r>
              <a:rPr lang="en-US" i="1" smtClean="0"/>
              <a:t>n </a:t>
            </a:r>
            <a:r>
              <a:rPr lang="en-US" smtClean="0"/>
              <a:t>x </a:t>
            </a:r>
            <a:r>
              <a:rPr lang="en-US" i="1" smtClean="0"/>
              <a:t>n</a:t>
            </a:r>
            <a:r>
              <a:rPr lang="en-US" smtClean="0"/>
              <a:t> matrix A:</a:t>
            </a:r>
          </a:p>
          <a:p>
            <a:pPr lvl="1"/>
            <a:r>
              <a:rPr lang="en-US" smtClean="0"/>
              <a:t>A[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] 	= 1 if edge (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 </a:t>
            </a:r>
            <a:r>
              <a:rPr lang="en-US" smtClean="0"/>
              <a:t>E   (or weight of edge)</a:t>
            </a:r>
            <a:br>
              <a:rPr lang="en-US" smtClean="0"/>
            </a:br>
            <a:r>
              <a:rPr lang="en-US" smtClean="0"/>
              <a:t>		= 0 if edge (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 E</a:t>
            </a:r>
          </a:p>
          <a:p>
            <a:pPr lvl="1"/>
            <a:r>
              <a:rPr lang="en-US" smtClean="0">
                <a:sym typeface="Symbol" pitchFamily="18" charset="2"/>
              </a:rPr>
              <a:t>Storage requirements: O(V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) </a:t>
            </a:r>
          </a:p>
          <a:p>
            <a:pPr lvl="2"/>
            <a:r>
              <a:rPr lang="en-US" smtClean="0">
                <a:sym typeface="Symbol" pitchFamily="18" charset="2"/>
              </a:rPr>
              <a:t>A dense representation</a:t>
            </a:r>
          </a:p>
          <a:p>
            <a:pPr lvl="1"/>
            <a:r>
              <a:rPr lang="en-US" smtClean="0">
                <a:sym typeface="Symbol" pitchFamily="18" charset="2"/>
              </a:rPr>
              <a:t>But, can be very efficient for small graphs</a:t>
            </a:r>
          </a:p>
          <a:p>
            <a:pPr lvl="2"/>
            <a:r>
              <a:rPr lang="en-US" smtClean="0">
                <a:sym typeface="Symbol" pitchFamily="18" charset="2"/>
              </a:rPr>
              <a:t>Especially if store just one bit/edge</a:t>
            </a:r>
          </a:p>
          <a:p>
            <a:pPr lvl="2"/>
            <a:r>
              <a:rPr lang="en-US" smtClean="0">
                <a:sym typeface="Symbol" pitchFamily="18" charset="2"/>
              </a:rPr>
              <a:t>Undirected graph: only need one diagonal of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6645-F7AF-4B6C-915C-C29CCB2638D3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u-&gt;color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(u-&gt;color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u-&gt;d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u-&gt;Adj[]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u-&gt;f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670175" y="5943600"/>
            <a:ext cx="3894138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US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So, running time of DFS = O(V+E)</a:t>
            </a:r>
            <a:endParaRPr lang="en-US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EDA-95F3-4225-9576-781AE5CEEAD5}" type="datetime1">
              <a:rPr lang="en-GB" smtClean="0"/>
              <a:t>21/08/2017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Sort Analysis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343400"/>
          </a:xfrm>
        </p:spPr>
        <p:txBody>
          <a:bodyPr/>
          <a:lstStyle/>
          <a:p>
            <a:r>
              <a:rPr lang="en-US" smtClean="0"/>
              <a:t>This running time argument is an informal example of </a:t>
            </a:r>
            <a:r>
              <a:rPr lang="en-US" i="1" smtClean="0">
                <a:solidFill>
                  <a:schemeClr val="tx2"/>
                </a:solidFill>
              </a:rPr>
              <a:t>amortized analysis</a:t>
            </a:r>
            <a:endParaRPr lang="en-US" smtClean="0">
              <a:solidFill>
                <a:schemeClr val="tx2"/>
              </a:solidFill>
            </a:endParaRPr>
          </a:p>
          <a:p>
            <a:pPr lvl="1"/>
            <a:r>
              <a:rPr lang="en-US" smtClean="0"/>
              <a:t>“Charge” the exploration of edge to the edge:</a:t>
            </a:r>
          </a:p>
          <a:p>
            <a:pPr lvl="2"/>
            <a:r>
              <a:rPr lang="en-US" smtClean="0"/>
              <a:t>Each loop in DFS_Visit can be attributed to an edge in the graph </a:t>
            </a:r>
          </a:p>
          <a:p>
            <a:pPr lvl="2"/>
            <a:r>
              <a:rPr lang="en-US" smtClean="0"/>
              <a:t>Runs once/edge if directed graph, twice if undirected</a:t>
            </a:r>
          </a:p>
          <a:p>
            <a:pPr lvl="2"/>
            <a:r>
              <a:rPr lang="en-US" smtClean="0"/>
              <a:t>Thus loop will run in O(E) time, algorithm O(V+E)</a:t>
            </a:r>
          </a:p>
          <a:p>
            <a:pPr lvl="3"/>
            <a:r>
              <a:rPr lang="en-US" smtClean="0"/>
              <a:t>Considered linear for graph, b/c adj list requires O(V+E) storage</a:t>
            </a:r>
          </a:p>
          <a:p>
            <a:pPr lvl="1"/>
            <a:r>
              <a:rPr lang="en-US" smtClean="0"/>
              <a:t>Important to be comfortable with this kind of reasoning and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815-FC09-4FD1-863F-D1549A8546EB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33803" name="AutoShape 11"/>
          <p:cNvCxnSpPr>
            <a:cxnSpLocks noChangeShapeType="1"/>
            <a:stCxn id="33795" idx="3"/>
            <a:endCxn id="3380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4" name="AutoShape 12"/>
          <p:cNvCxnSpPr>
            <a:cxnSpLocks noChangeShapeType="1"/>
            <a:stCxn id="33801" idx="5"/>
            <a:endCxn id="3380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5" name="AutoShape 13"/>
          <p:cNvCxnSpPr>
            <a:cxnSpLocks noChangeShapeType="1"/>
            <a:stCxn id="33801" idx="6"/>
            <a:endCxn id="3379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6" name="AutoShape 14"/>
          <p:cNvCxnSpPr>
            <a:cxnSpLocks noChangeShapeType="1"/>
            <a:stCxn id="33799" idx="2"/>
            <a:endCxn id="3380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7" name="AutoShape 15"/>
          <p:cNvCxnSpPr>
            <a:cxnSpLocks noChangeShapeType="1"/>
            <a:stCxn id="33800" idx="0"/>
            <a:endCxn id="3379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8" name="AutoShape 16"/>
          <p:cNvCxnSpPr>
            <a:cxnSpLocks noChangeShapeType="1"/>
            <a:stCxn id="33795" idx="5"/>
            <a:endCxn id="3379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9" name="AutoShape 17"/>
          <p:cNvCxnSpPr>
            <a:cxnSpLocks noChangeShapeType="1"/>
            <a:stCxn id="33796" idx="4"/>
            <a:endCxn id="3379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0" name="AutoShape 18"/>
          <p:cNvCxnSpPr>
            <a:cxnSpLocks noChangeShapeType="1"/>
            <a:stCxn id="33795" idx="6"/>
            <a:endCxn id="3379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1" name="AutoShape 19"/>
          <p:cNvCxnSpPr>
            <a:cxnSpLocks noChangeShapeType="1"/>
            <a:stCxn id="33797" idx="2"/>
            <a:endCxn id="3379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2" name="AutoShape 20"/>
          <p:cNvCxnSpPr>
            <a:cxnSpLocks noChangeShapeType="1"/>
            <a:stCxn id="33796" idx="5"/>
            <a:endCxn id="3380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3" name="AutoShape 21"/>
          <p:cNvCxnSpPr>
            <a:cxnSpLocks noChangeShapeType="1"/>
            <a:stCxn id="33797" idx="3"/>
            <a:endCxn id="3380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4" name="AutoShape 22"/>
          <p:cNvCxnSpPr>
            <a:cxnSpLocks noChangeShapeType="1"/>
            <a:stCxn id="33797" idx="4"/>
            <a:endCxn id="3379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5" name="AutoShape 23"/>
          <p:cNvCxnSpPr>
            <a:cxnSpLocks noChangeShapeType="1"/>
            <a:stCxn id="33798" idx="2"/>
            <a:endCxn id="3379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6" name="AutoShape 24"/>
          <p:cNvCxnSpPr>
            <a:cxnSpLocks noChangeShapeType="1"/>
            <a:stCxn id="33802" idx="3"/>
            <a:endCxn id="3379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1DDD-13A9-4E5F-85CC-83094D3F66EE}" type="datetime1">
              <a:rPr lang="en-GB" smtClean="0"/>
              <a:t>21/08/2017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4827" name="AutoShape 11"/>
          <p:cNvCxnSpPr>
            <a:cxnSpLocks noChangeShapeType="1"/>
            <a:stCxn id="34819" idx="3"/>
            <a:endCxn id="348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8" name="AutoShape 12"/>
          <p:cNvCxnSpPr>
            <a:cxnSpLocks noChangeShapeType="1"/>
            <a:stCxn id="34825" idx="5"/>
            <a:endCxn id="348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9" name="AutoShape 13"/>
          <p:cNvCxnSpPr>
            <a:cxnSpLocks noChangeShapeType="1"/>
            <a:stCxn id="34825" idx="6"/>
            <a:endCxn id="348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0" name="AutoShape 14"/>
          <p:cNvCxnSpPr>
            <a:cxnSpLocks noChangeShapeType="1"/>
            <a:stCxn id="34823" idx="2"/>
            <a:endCxn id="348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1" name="AutoShape 15"/>
          <p:cNvCxnSpPr>
            <a:cxnSpLocks noChangeShapeType="1"/>
            <a:stCxn id="34824" idx="0"/>
            <a:endCxn id="348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2" name="AutoShape 16"/>
          <p:cNvCxnSpPr>
            <a:cxnSpLocks noChangeShapeType="1"/>
            <a:stCxn id="34819" idx="5"/>
            <a:endCxn id="348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3" name="AutoShape 17"/>
          <p:cNvCxnSpPr>
            <a:cxnSpLocks noChangeShapeType="1"/>
            <a:stCxn id="34820" idx="4"/>
            <a:endCxn id="348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4" name="AutoShape 18"/>
          <p:cNvCxnSpPr>
            <a:cxnSpLocks noChangeShapeType="1"/>
            <a:stCxn id="34819" idx="6"/>
            <a:endCxn id="348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5" name="AutoShape 19"/>
          <p:cNvCxnSpPr>
            <a:cxnSpLocks noChangeShapeType="1"/>
            <a:stCxn id="34821" idx="2"/>
            <a:endCxn id="348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6" name="AutoShape 20"/>
          <p:cNvCxnSpPr>
            <a:cxnSpLocks noChangeShapeType="1"/>
            <a:stCxn id="34820" idx="5"/>
            <a:endCxn id="348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7" name="AutoShape 21"/>
          <p:cNvCxnSpPr>
            <a:cxnSpLocks noChangeShapeType="1"/>
            <a:stCxn id="34821" idx="3"/>
            <a:endCxn id="348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8" name="AutoShape 22"/>
          <p:cNvCxnSpPr>
            <a:cxnSpLocks noChangeShapeType="1"/>
            <a:stCxn id="34821" idx="4"/>
            <a:endCxn id="348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9" name="AutoShape 23"/>
          <p:cNvCxnSpPr>
            <a:cxnSpLocks noChangeShapeType="1"/>
            <a:stCxn id="34822" idx="2"/>
            <a:endCxn id="348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0" name="AutoShape 24"/>
          <p:cNvCxnSpPr>
            <a:cxnSpLocks noChangeShapeType="1"/>
            <a:stCxn id="34826" idx="3"/>
            <a:endCxn id="348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484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3352-D2F7-4B8E-ADDA-7ECF17AA9FA7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5851" name="AutoShape 11"/>
          <p:cNvCxnSpPr>
            <a:cxnSpLocks noChangeShapeType="1"/>
            <a:stCxn id="35843" idx="3"/>
            <a:endCxn id="358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5852" name="AutoShape 12"/>
          <p:cNvCxnSpPr>
            <a:cxnSpLocks noChangeShapeType="1"/>
            <a:stCxn id="35849" idx="5"/>
            <a:endCxn id="3584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3" name="AutoShape 13"/>
          <p:cNvCxnSpPr>
            <a:cxnSpLocks noChangeShapeType="1"/>
            <a:stCxn id="35849" idx="6"/>
            <a:endCxn id="3584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4" name="AutoShape 14"/>
          <p:cNvCxnSpPr>
            <a:cxnSpLocks noChangeShapeType="1"/>
            <a:stCxn id="35847" idx="2"/>
            <a:endCxn id="3584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5" name="AutoShape 15"/>
          <p:cNvCxnSpPr>
            <a:cxnSpLocks noChangeShapeType="1"/>
            <a:stCxn id="35848" idx="0"/>
            <a:endCxn id="3584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6" name="AutoShape 16"/>
          <p:cNvCxnSpPr>
            <a:cxnSpLocks noChangeShapeType="1"/>
            <a:stCxn id="35843" idx="5"/>
            <a:endCxn id="3584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7" name="AutoShape 17"/>
          <p:cNvCxnSpPr>
            <a:cxnSpLocks noChangeShapeType="1"/>
            <a:stCxn id="35844" idx="4"/>
            <a:endCxn id="3584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8" name="AutoShape 18"/>
          <p:cNvCxnSpPr>
            <a:cxnSpLocks noChangeShapeType="1"/>
            <a:stCxn id="35843" idx="6"/>
            <a:endCxn id="3584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9" name="AutoShape 19"/>
          <p:cNvCxnSpPr>
            <a:cxnSpLocks noChangeShapeType="1"/>
            <a:stCxn id="35845" idx="2"/>
            <a:endCxn id="3584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0" name="AutoShape 20"/>
          <p:cNvCxnSpPr>
            <a:cxnSpLocks noChangeShapeType="1"/>
            <a:stCxn id="35844" idx="5"/>
            <a:endCxn id="3585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1" name="AutoShape 21"/>
          <p:cNvCxnSpPr>
            <a:cxnSpLocks noChangeShapeType="1"/>
            <a:stCxn id="35845" idx="3"/>
            <a:endCxn id="3585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2" name="AutoShape 22"/>
          <p:cNvCxnSpPr>
            <a:cxnSpLocks noChangeShapeType="1"/>
            <a:stCxn id="35845" idx="4"/>
            <a:endCxn id="3584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3" name="AutoShape 23"/>
          <p:cNvCxnSpPr>
            <a:cxnSpLocks noChangeShapeType="1"/>
            <a:stCxn id="35846" idx="2"/>
            <a:endCxn id="3584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4" name="AutoShape 24"/>
          <p:cNvCxnSpPr>
            <a:cxnSpLocks noChangeShapeType="1"/>
            <a:stCxn id="35850" idx="3"/>
            <a:endCxn id="3584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586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05C-AEDB-41BF-AFED-A35C78038466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 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6875" name="AutoShape 11"/>
          <p:cNvCxnSpPr>
            <a:cxnSpLocks noChangeShapeType="1"/>
            <a:stCxn id="36867" idx="3"/>
            <a:endCxn id="3687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6876" name="AutoShape 12"/>
          <p:cNvCxnSpPr>
            <a:cxnSpLocks noChangeShapeType="1"/>
            <a:stCxn id="36873" idx="5"/>
            <a:endCxn id="3687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6877" name="AutoShape 13"/>
          <p:cNvCxnSpPr>
            <a:cxnSpLocks noChangeShapeType="1"/>
            <a:stCxn id="36873" idx="6"/>
            <a:endCxn id="3687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78" name="AutoShape 14"/>
          <p:cNvCxnSpPr>
            <a:cxnSpLocks noChangeShapeType="1"/>
            <a:stCxn id="36871" idx="2"/>
            <a:endCxn id="3687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79" name="AutoShape 15"/>
          <p:cNvCxnSpPr>
            <a:cxnSpLocks noChangeShapeType="1"/>
            <a:stCxn id="36872" idx="0"/>
            <a:endCxn id="3686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0" name="AutoShape 16"/>
          <p:cNvCxnSpPr>
            <a:cxnSpLocks noChangeShapeType="1"/>
            <a:stCxn id="36867" idx="5"/>
            <a:endCxn id="3687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1" name="AutoShape 17"/>
          <p:cNvCxnSpPr>
            <a:cxnSpLocks noChangeShapeType="1"/>
            <a:stCxn id="36868" idx="4"/>
            <a:endCxn id="3687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2" name="AutoShape 18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3" name="AutoShape 19"/>
          <p:cNvCxnSpPr>
            <a:cxnSpLocks noChangeShapeType="1"/>
            <a:stCxn id="36869" idx="2"/>
            <a:endCxn id="3686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4" name="AutoShape 20"/>
          <p:cNvCxnSpPr>
            <a:cxnSpLocks noChangeShapeType="1"/>
            <a:stCxn id="36868" idx="5"/>
            <a:endCxn id="3687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5" name="AutoShape 21"/>
          <p:cNvCxnSpPr>
            <a:cxnSpLocks noChangeShapeType="1"/>
            <a:stCxn id="36869" idx="3"/>
            <a:endCxn id="3687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6" name="AutoShape 22"/>
          <p:cNvCxnSpPr>
            <a:cxnSpLocks noChangeShapeType="1"/>
            <a:stCxn id="36869" idx="4"/>
            <a:endCxn id="3687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7" name="AutoShape 23"/>
          <p:cNvCxnSpPr>
            <a:cxnSpLocks noChangeShapeType="1"/>
            <a:stCxn id="36870" idx="2"/>
            <a:endCxn id="3687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8" name="AutoShape 24"/>
          <p:cNvCxnSpPr>
            <a:cxnSpLocks noChangeShapeType="1"/>
            <a:stCxn id="36874" idx="3"/>
            <a:endCxn id="3687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689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484-F9FB-47CE-B93E-9CA18924578A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7899" name="AutoShape 11"/>
          <p:cNvCxnSpPr>
            <a:cxnSpLocks noChangeShapeType="1"/>
            <a:stCxn id="37891" idx="3"/>
            <a:endCxn id="3789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7900" name="AutoShape 12"/>
          <p:cNvCxnSpPr>
            <a:cxnSpLocks noChangeShapeType="1"/>
            <a:stCxn id="37897" idx="5"/>
            <a:endCxn id="3789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7901" name="AutoShape 13"/>
          <p:cNvCxnSpPr>
            <a:cxnSpLocks noChangeShapeType="1"/>
            <a:stCxn id="37897" idx="6"/>
            <a:endCxn id="3789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2" name="AutoShape 14"/>
          <p:cNvCxnSpPr>
            <a:cxnSpLocks noChangeShapeType="1"/>
            <a:stCxn id="37895" idx="2"/>
            <a:endCxn id="3789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3" name="AutoShape 15"/>
          <p:cNvCxnSpPr>
            <a:cxnSpLocks noChangeShapeType="1"/>
            <a:stCxn id="37896" idx="0"/>
            <a:endCxn id="3789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4" name="AutoShape 16"/>
          <p:cNvCxnSpPr>
            <a:cxnSpLocks noChangeShapeType="1"/>
            <a:stCxn id="37891" idx="5"/>
            <a:endCxn id="3789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5" name="AutoShape 17"/>
          <p:cNvCxnSpPr>
            <a:cxnSpLocks noChangeShapeType="1"/>
            <a:stCxn id="37892" idx="4"/>
            <a:endCxn id="3789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6" name="AutoShape 18"/>
          <p:cNvCxnSpPr>
            <a:cxnSpLocks noChangeShapeType="1"/>
            <a:stCxn id="37891" idx="6"/>
            <a:endCxn id="3789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7" name="AutoShape 19"/>
          <p:cNvCxnSpPr>
            <a:cxnSpLocks noChangeShapeType="1"/>
            <a:stCxn id="37893" idx="2"/>
            <a:endCxn id="3789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8" name="AutoShape 20"/>
          <p:cNvCxnSpPr>
            <a:cxnSpLocks noChangeShapeType="1"/>
            <a:stCxn id="37892" idx="5"/>
            <a:endCxn id="3789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9" name="AutoShape 21"/>
          <p:cNvCxnSpPr>
            <a:cxnSpLocks noChangeShapeType="1"/>
            <a:stCxn id="37893" idx="3"/>
            <a:endCxn id="3789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0" name="AutoShape 22"/>
          <p:cNvCxnSpPr>
            <a:cxnSpLocks noChangeShapeType="1"/>
            <a:stCxn id="37893" idx="4"/>
            <a:endCxn id="3789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1" name="AutoShape 23"/>
          <p:cNvCxnSpPr>
            <a:cxnSpLocks noChangeShapeType="1"/>
            <a:stCxn id="37894" idx="2"/>
            <a:endCxn id="3789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2" name="AutoShape 24"/>
          <p:cNvCxnSpPr>
            <a:cxnSpLocks noChangeShapeType="1"/>
            <a:stCxn id="37898" idx="3"/>
            <a:endCxn id="3789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9795-769E-4C3A-BA42-C42437A31FAE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 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8923" name="AutoShape 11"/>
          <p:cNvCxnSpPr>
            <a:cxnSpLocks noChangeShapeType="1"/>
            <a:stCxn id="38915" idx="3"/>
            <a:endCxn id="3892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8924" name="AutoShape 12"/>
          <p:cNvCxnSpPr>
            <a:cxnSpLocks noChangeShapeType="1"/>
            <a:stCxn id="38921" idx="5"/>
            <a:endCxn id="3892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8925" name="AutoShape 13"/>
          <p:cNvCxnSpPr>
            <a:cxnSpLocks noChangeShapeType="1"/>
            <a:stCxn id="38921" idx="6"/>
            <a:endCxn id="3891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8926" name="AutoShape 14"/>
          <p:cNvCxnSpPr>
            <a:cxnSpLocks noChangeShapeType="1"/>
            <a:stCxn id="38919" idx="2"/>
            <a:endCxn id="3892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27" name="AutoShape 15"/>
          <p:cNvCxnSpPr>
            <a:cxnSpLocks noChangeShapeType="1"/>
            <a:stCxn id="38920" idx="0"/>
            <a:endCxn id="3891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28" name="AutoShape 16"/>
          <p:cNvCxnSpPr>
            <a:cxnSpLocks noChangeShapeType="1"/>
            <a:stCxn id="38915" idx="5"/>
            <a:endCxn id="3891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29" name="AutoShape 17"/>
          <p:cNvCxnSpPr>
            <a:cxnSpLocks noChangeShapeType="1"/>
            <a:stCxn id="38916" idx="4"/>
            <a:endCxn id="3891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0" name="AutoShape 18"/>
          <p:cNvCxnSpPr>
            <a:cxnSpLocks noChangeShapeType="1"/>
            <a:stCxn id="38915" idx="6"/>
            <a:endCxn id="3891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1" name="AutoShape 19"/>
          <p:cNvCxnSpPr>
            <a:cxnSpLocks noChangeShapeType="1"/>
            <a:stCxn id="38917" idx="2"/>
            <a:endCxn id="3891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2" name="AutoShape 20"/>
          <p:cNvCxnSpPr>
            <a:cxnSpLocks noChangeShapeType="1"/>
            <a:stCxn id="38916" idx="5"/>
            <a:endCxn id="3892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3" name="AutoShape 21"/>
          <p:cNvCxnSpPr>
            <a:cxnSpLocks noChangeShapeType="1"/>
            <a:stCxn id="38917" idx="3"/>
            <a:endCxn id="3892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4" name="AutoShape 22"/>
          <p:cNvCxnSpPr>
            <a:cxnSpLocks noChangeShapeType="1"/>
            <a:stCxn id="38917" idx="4"/>
            <a:endCxn id="3891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5" name="AutoShape 23"/>
          <p:cNvCxnSpPr>
            <a:cxnSpLocks noChangeShapeType="1"/>
            <a:stCxn id="38918" idx="2"/>
            <a:endCxn id="3891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6" name="AutoShape 24"/>
          <p:cNvCxnSpPr>
            <a:cxnSpLocks noChangeShapeType="1"/>
            <a:stCxn id="38922" idx="3"/>
            <a:endCxn id="3891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4EA7-454B-4E85-8467-F7874A745785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9947" name="AutoShape 11"/>
          <p:cNvCxnSpPr>
            <a:cxnSpLocks noChangeShapeType="1"/>
            <a:stCxn id="39939" idx="3"/>
            <a:endCxn id="3994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48" name="AutoShape 12"/>
          <p:cNvCxnSpPr>
            <a:cxnSpLocks noChangeShapeType="1"/>
            <a:stCxn id="39945" idx="5"/>
            <a:endCxn id="3994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49" name="AutoShape 13"/>
          <p:cNvCxnSpPr>
            <a:cxnSpLocks noChangeShapeType="1"/>
            <a:stCxn id="39945" idx="6"/>
            <a:endCxn id="3994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50" name="AutoShape 14"/>
          <p:cNvCxnSpPr>
            <a:cxnSpLocks noChangeShapeType="1"/>
            <a:stCxn id="39943" idx="2"/>
            <a:endCxn id="3994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1" name="AutoShape 15"/>
          <p:cNvCxnSpPr>
            <a:cxnSpLocks noChangeShapeType="1"/>
            <a:stCxn id="39944" idx="0"/>
            <a:endCxn id="3993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16"/>
          <p:cNvCxnSpPr>
            <a:cxnSpLocks noChangeShapeType="1"/>
            <a:stCxn id="39939" idx="5"/>
            <a:endCxn id="3994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3" name="AutoShape 17"/>
          <p:cNvCxnSpPr>
            <a:cxnSpLocks noChangeShapeType="1"/>
            <a:stCxn id="39940" idx="4"/>
            <a:endCxn id="3994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4" name="AutoShape 18"/>
          <p:cNvCxnSpPr>
            <a:cxnSpLocks noChangeShapeType="1"/>
            <a:stCxn id="39939" idx="6"/>
            <a:endCxn id="3994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5" name="AutoShape 19"/>
          <p:cNvCxnSpPr>
            <a:cxnSpLocks noChangeShapeType="1"/>
            <a:stCxn id="39941" idx="2"/>
            <a:endCxn id="3994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6" name="AutoShape 20"/>
          <p:cNvCxnSpPr>
            <a:cxnSpLocks noChangeShapeType="1"/>
            <a:stCxn id="39940" idx="5"/>
            <a:endCxn id="3994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7" name="AutoShape 21"/>
          <p:cNvCxnSpPr>
            <a:cxnSpLocks noChangeShapeType="1"/>
            <a:stCxn id="39941" idx="3"/>
            <a:endCxn id="3994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8" name="AutoShape 22"/>
          <p:cNvCxnSpPr>
            <a:cxnSpLocks noChangeShapeType="1"/>
            <a:stCxn id="39941" idx="4"/>
            <a:endCxn id="3994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9" name="AutoShape 23"/>
          <p:cNvCxnSpPr>
            <a:cxnSpLocks noChangeShapeType="1"/>
            <a:stCxn id="39942" idx="2"/>
            <a:endCxn id="3994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0" name="AutoShape 24"/>
          <p:cNvCxnSpPr>
            <a:cxnSpLocks noChangeShapeType="1"/>
            <a:stCxn id="39946" idx="3"/>
            <a:endCxn id="3994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516F-9416-4E1C-9491-3942823DC300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40971" name="AutoShape 11"/>
          <p:cNvCxnSpPr>
            <a:cxnSpLocks noChangeShapeType="1"/>
            <a:stCxn id="40963" idx="3"/>
            <a:endCxn id="409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0972" name="AutoShape 12"/>
          <p:cNvCxnSpPr>
            <a:cxnSpLocks noChangeShapeType="1"/>
            <a:stCxn id="40969" idx="5"/>
            <a:endCxn id="409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0973" name="AutoShape 13"/>
          <p:cNvCxnSpPr>
            <a:cxnSpLocks noChangeShapeType="1"/>
            <a:stCxn id="40969" idx="6"/>
            <a:endCxn id="409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0974" name="AutoShape 14"/>
          <p:cNvCxnSpPr>
            <a:cxnSpLocks noChangeShapeType="1"/>
            <a:stCxn id="40967" idx="2"/>
            <a:endCxn id="409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5" name="AutoShape 15"/>
          <p:cNvCxnSpPr>
            <a:cxnSpLocks noChangeShapeType="1"/>
            <a:stCxn id="40968" idx="0"/>
            <a:endCxn id="409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6" name="AutoShape 16"/>
          <p:cNvCxnSpPr>
            <a:cxnSpLocks noChangeShapeType="1"/>
            <a:stCxn id="40963" idx="5"/>
            <a:endCxn id="409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7" name="AutoShape 17"/>
          <p:cNvCxnSpPr>
            <a:cxnSpLocks noChangeShapeType="1"/>
            <a:stCxn id="40964" idx="4"/>
            <a:endCxn id="409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8" name="AutoShape 18"/>
          <p:cNvCxnSpPr>
            <a:cxnSpLocks noChangeShapeType="1"/>
            <a:stCxn id="40963" idx="6"/>
            <a:endCxn id="4096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0979" name="AutoShape 19"/>
          <p:cNvCxnSpPr>
            <a:cxnSpLocks noChangeShapeType="1"/>
            <a:stCxn id="40965" idx="2"/>
            <a:endCxn id="4096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80" name="AutoShape 20"/>
          <p:cNvCxnSpPr>
            <a:cxnSpLocks noChangeShapeType="1"/>
            <a:stCxn id="40964" idx="5"/>
            <a:endCxn id="409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81" name="AutoShape 21"/>
          <p:cNvCxnSpPr>
            <a:cxnSpLocks noChangeShapeType="1"/>
            <a:stCxn id="40965" idx="3"/>
            <a:endCxn id="409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82" name="AutoShape 22"/>
          <p:cNvCxnSpPr>
            <a:cxnSpLocks noChangeShapeType="1"/>
            <a:stCxn id="40965" idx="4"/>
            <a:endCxn id="409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83" name="AutoShape 23"/>
          <p:cNvCxnSpPr>
            <a:cxnSpLocks noChangeShapeType="1"/>
            <a:stCxn id="40966" idx="2"/>
            <a:endCxn id="409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84" name="AutoShape 24"/>
          <p:cNvCxnSpPr>
            <a:cxnSpLocks noChangeShapeType="1"/>
            <a:stCxn id="40970" idx="3"/>
            <a:endCxn id="409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B23-7E9A-4FC6-ACD7-708D7C492049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Review: Graph Searching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Given: a graph G = (V, E), directed or undirected</a:t>
            </a:r>
          </a:p>
          <a:p>
            <a:r>
              <a:rPr lang="en-US" smtClean="0"/>
              <a:t>Goal: methodically explore every vertex and every edge</a:t>
            </a:r>
          </a:p>
          <a:p>
            <a:r>
              <a:rPr lang="en-US" smtClean="0"/>
              <a:t>Ultimately: build a tree on the graph</a:t>
            </a:r>
          </a:p>
          <a:p>
            <a:pPr lvl="1"/>
            <a:r>
              <a:rPr lang="en-US" smtClean="0"/>
              <a:t>Pick a vertex as the root</a:t>
            </a:r>
          </a:p>
          <a:p>
            <a:pPr lvl="1"/>
            <a:r>
              <a:rPr lang="en-US" smtClean="0"/>
              <a:t>Choose certain edges to produce a tree</a:t>
            </a:r>
          </a:p>
          <a:p>
            <a:pPr lvl="1"/>
            <a:r>
              <a:rPr lang="en-US" smtClean="0"/>
              <a:t>Note: might also build a </a:t>
            </a:r>
            <a:r>
              <a:rPr lang="en-US" i="1" smtClean="0">
                <a:solidFill>
                  <a:schemeClr val="tx2"/>
                </a:solidFill>
              </a:rPr>
              <a:t>forest</a:t>
            </a:r>
            <a:r>
              <a:rPr lang="en-US" smtClean="0"/>
              <a:t> if graph is not connected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E42-8874-49A2-8C0A-9769FADF9144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41995" name="AutoShape 11"/>
          <p:cNvCxnSpPr>
            <a:cxnSpLocks noChangeShapeType="1"/>
            <a:stCxn id="41987" idx="3"/>
            <a:endCxn id="4199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996" name="AutoShape 12"/>
          <p:cNvCxnSpPr>
            <a:cxnSpLocks noChangeShapeType="1"/>
            <a:stCxn id="41993" idx="5"/>
            <a:endCxn id="4199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997" name="AutoShape 13"/>
          <p:cNvCxnSpPr>
            <a:cxnSpLocks noChangeShapeType="1"/>
            <a:stCxn id="41993" idx="6"/>
            <a:endCxn id="4199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998" name="AutoShape 14"/>
          <p:cNvCxnSpPr>
            <a:cxnSpLocks noChangeShapeType="1"/>
            <a:stCxn id="41991" idx="2"/>
            <a:endCxn id="4199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9" name="AutoShape 15"/>
          <p:cNvCxnSpPr>
            <a:cxnSpLocks noChangeShapeType="1"/>
            <a:stCxn id="41992" idx="0"/>
            <a:endCxn id="4198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0" name="AutoShape 16"/>
          <p:cNvCxnSpPr>
            <a:cxnSpLocks noChangeShapeType="1"/>
            <a:stCxn id="41987" idx="5"/>
            <a:endCxn id="4199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1" name="AutoShape 17"/>
          <p:cNvCxnSpPr>
            <a:cxnSpLocks noChangeShapeType="1"/>
            <a:stCxn id="41988" idx="4"/>
            <a:endCxn id="4199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2" name="AutoShape 18"/>
          <p:cNvCxnSpPr>
            <a:cxnSpLocks noChangeShapeType="1"/>
            <a:stCxn id="41987" idx="6"/>
            <a:endCxn id="4198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2003" name="AutoShape 19"/>
          <p:cNvCxnSpPr>
            <a:cxnSpLocks noChangeShapeType="1"/>
            <a:stCxn id="41989" idx="2"/>
            <a:endCxn id="4198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4" name="AutoShape 20"/>
          <p:cNvCxnSpPr>
            <a:cxnSpLocks noChangeShapeType="1"/>
            <a:stCxn id="41988" idx="5"/>
            <a:endCxn id="4199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5" name="AutoShape 21"/>
          <p:cNvCxnSpPr>
            <a:cxnSpLocks noChangeShapeType="1"/>
            <a:stCxn id="41989" idx="3"/>
            <a:endCxn id="4199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6" name="AutoShape 22"/>
          <p:cNvCxnSpPr>
            <a:cxnSpLocks noChangeShapeType="1"/>
            <a:stCxn id="41989" idx="4"/>
            <a:endCxn id="4199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7" name="AutoShape 23"/>
          <p:cNvCxnSpPr>
            <a:cxnSpLocks noChangeShapeType="1"/>
            <a:stCxn id="41990" idx="2"/>
            <a:endCxn id="4199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8" name="AutoShape 24"/>
          <p:cNvCxnSpPr>
            <a:cxnSpLocks noChangeShapeType="1"/>
            <a:stCxn id="41994" idx="3"/>
            <a:endCxn id="4199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201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2339-E7CA-44A0-B773-3E8B0C3FA282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  </a:t>
            </a:r>
          </a:p>
        </p:txBody>
      </p:sp>
      <p:cxnSp>
        <p:nvCxnSpPr>
          <p:cNvPr id="43019" name="AutoShape 11"/>
          <p:cNvCxnSpPr>
            <a:cxnSpLocks noChangeShapeType="1"/>
            <a:stCxn id="43011" idx="3"/>
            <a:endCxn id="4301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3020" name="AutoShape 12"/>
          <p:cNvCxnSpPr>
            <a:cxnSpLocks noChangeShapeType="1"/>
            <a:stCxn id="43017" idx="5"/>
            <a:endCxn id="4301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3021" name="AutoShape 13"/>
          <p:cNvCxnSpPr>
            <a:cxnSpLocks noChangeShapeType="1"/>
            <a:stCxn id="43017" idx="6"/>
            <a:endCxn id="4301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3022" name="AutoShape 14"/>
          <p:cNvCxnSpPr>
            <a:cxnSpLocks noChangeShapeType="1"/>
            <a:stCxn id="43015" idx="2"/>
            <a:endCxn id="4301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23" name="AutoShape 15"/>
          <p:cNvCxnSpPr>
            <a:cxnSpLocks noChangeShapeType="1"/>
            <a:stCxn id="43016" idx="0"/>
            <a:endCxn id="4301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24" name="AutoShape 16"/>
          <p:cNvCxnSpPr>
            <a:cxnSpLocks noChangeShapeType="1"/>
            <a:stCxn id="43011" idx="5"/>
            <a:endCxn id="4301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25" name="AutoShape 17"/>
          <p:cNvCxnSpPr>
            <a:cxnSpLocks noChangeShapeType="1"/>
            <a:stCxn id="43012" idx="4"/>
            <a:endCxn id="4301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26" name="AutoShape 18"/>
          <p:cNvCxnSpPr>
            <a:cxnSpLocks noChangeShapeType="1"/>
            <a:stCxn id="43011" idx="6"/>
            <a:endCxn id="4301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3027" name="AutoShape 19"/>
          <p:cNvCxnSpPr>
            <a:cxnSpLocks noChangeShapeType="1"/>
            <a:stCxn id="43013" idx="2"/>
            <a:endCxn id="4301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28" name="AutoShape 20"/>
          <p:cNvCxnSpPr>
            <a:cxnSpLocks noChangeShapeType="1"/>
            <a:stCxn id="43012" idx="5"/>
            <a:endCxn id="4301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3029" name="AutoShape 21"/>
          <p:cNvCxnSpPr>
            <a:cxnSpLocks noChangeShapeType="1"/>
            <a:stCxn id="43013" idx="3"/>
            <a:endCxn id="4301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30" name="AutoShape 22"/>
          <p:cNvCxnSpPr>
            <a:cxnSpLocks noChangeShapeType="1"/>
            <a:stCxn id="43013" idx="4"/>
            <a:endCxn id="4301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31" name="AutoShape 23"/>
          <p:cNvCxnSpPr>
            <a:cxnSpLocks noChangeShapeType="1"/>
            <a:stCxn id="43014" idx="2"/>
            <a:endCxn id="4301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32" name="AutoShape 24"/>
          <p:cNvCxnSpPr>
            <a:cxnSpLocks noChangeShapeType="1"/>
            <a:stCxn id="43018" idx="3"/>
            <a:endCxn id="4301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1220636" name="Text Box 28"/>
          <p:cNvSpPr txBox="1">
            <a:spLocks noChangeArrowheads="1"/>
          </p:cNvSpPr>
          <p:nvPr/>
        </p:nvSpPr>
        <p:spPr bwMode="auto">
          <a:xfrm>
            <a:off x="1970088" y="5603875"/>
            <a:ext cx="5557837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is the structure of the grey vertices?  </a:t>
            </a:r>
            <a:b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do they represent?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DFD-E816-4393-863B-AA8C66085D6B}" type="datetime1">
              <a:rPr lang="en-GB" smtClean="0"/>
              <a:t>21/08/2017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3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44043" name="AutoShape 11"/>
          <p:cNvCxnSpPr>
            <a:cxnSpLocks noChangeShapeType="1"/>
            <a:stCxn id="44035" idx="3"/>
            <a:endCxn id="4404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44" name="AutoShape 12"/>
          <p:cNvCxnSpPr>
            <a:cxnSpLocks noChangeShapeType="1"/>
            <a:stCxn id="44041" idx="5"/>
            <a:endCxn id="4404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45" name="AutoShape 13"/>
          <p:cNvCxnSpPr>
            <a:cxnSpLocks noChangeShapeType="1"/>
            <a:stCxn id="44041" idx="6"/>
            <a:endCxn id="4403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46" name="AutoShape 14"/>
          <p:cNvCxnSpPr>
            <a:cxnSpLocks noChangeShapeType="1"/>
            <a:stCxn id="44039" idx="2"/>
            <a:endCxn id="4404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7" name="AutoShape 15"/>
          <p:cNvCxnSpPr>
            <a:cxnSpLocks noChangeShapeType="1"/>
            <a:stCxn id="44040" idx="0"/>
            <a:endCxn id="4403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8" name="AutoShape 16"/>
          <p:cNvCxnSpPr>
            <a:cxnSpLocks noChangeShapeType="1"/>
            <a:stCxn id="44035" idx="5"/>
            <a:endCxn id="4403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9" name="AutoShape 17"/>
          <p:cNvCxnSpPr>
            <a:cxnSpLocks noChangeShapeType="1"/>
            <a:stCxn id="44036" idx="4"/>
            <a:endCxn id="4403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0" name="AutoShape 18"/>
          <p:cNvCxnSpPr>
            <a:cxnSpLocks noChangeShapeType="1"/>
            <a:stCxn id="44035" idx="6"/>
            <a:endCxn id="4403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1" name="AutoShape 19"/>
          <p:cNvCxnSpPr>
            <a:cxnSpLocks noChangeShapeType="1"/>
            <a:stCxn id="44037" idx="2"/>
            <a:endCxn id="4403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2" name="AutoShape 20"/>
          <p:cNvCxnSpPr>
            <a:cxnSpLocks noChangeShapeType="1"/>
            <a:stCxn id="44036" idx="5"/>
            <a:endCxn id="440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3" name="AutoShape 21"/>
          <p:cNvCxnSpPr>
            <a:cxnSpLocks noChangeShapeType="1"/>
            <a:stCxn id="44037" idx="3"/>
            <a:endCxn id="440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4" name="AutoShape 22"/>
          <p:cNvCxnSpPr>
            <a:cxnSpLocks noChangeShapeType="1"/>
            <a:stCxn id="44037" idx="4"/>
            <a:endCxn id="4403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5" name="AutoShape 23"/>
          <p:cNvCxnSpPr>
            <a:cxnSpLocks noChangeShapeType="1"/>
            <a:stCxn id="44038" idx="2"/>
            <a:endCxn id="4403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6" name="AutoShape 24"/>
          <p:cNvCxnSpPr>
            <a:cxnSpLocks noChangeShapeType="1"/>
            <a:stCxn id="44042" idx="3"/>
            <a:endCxn id="4403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489-FED9-4903-A047-C777166D0655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45067" name="AutoShape 11"/>
          <p:cNvCxnSpPr>
            <a:cxnSpLocks noChangeShapeType="1"/>
            <a:stCxn id="45059" idx="3"/>
            <a:endCxn id="450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5068" name="AutoShape 12"/>
          <p:cNvCxnSpPr>
            <a:cxnSpLocks noChangeShapeType="1"/>
            <a:stCxn id="45065" idx="5"/>
            <a:endCxn id="450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5069" name="AutoShape 13"/>
          <p:cNvCxnSpPr>
            <a:cxnSpLocks noChangeShapeType="1"/>
            <a:stCxn id="45065" idx="6"/>
            <a:endCxn id="450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5070" name="AutoShape 14"/>
          <p:cNvCxnSpPr>
            <a:cxnSpLocks noChangeShapeType="1"/>
            <a:stCxn id="45063" idx="2"/>
            <a:endCxn id="450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1" name="AutoShape 15"/>
          <p:cNvCxnSpPr>
            <a:cxnSpLocks noChangeShapeType="1"/>
            <a:stCxn id="45064" idx="0"/>
            <a:endCxn id="450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2" name="AutoShape 16"/>
          <p:cNvCxnSpPr>
            <a:cxnSpLocks noChangeShapeType="1"/>
            <a:stCxn id="45059" idx="5"/>
            <a:endCxn id="450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3" name="AutoShape 17"/>
          <p:cNvCxnSpPr>
            <a:cxnSpLocks noChangeShapeType="1"/>
            <a:stCxn id="45060" idx="4"/>
            <a:endCxn id="450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4" name="AutoShape 18"/>
          <p:cNvCxnSpPr>
            <a:cxnSpLocks noChangeShapeType="1"/>
            <a:stCxn id="45059" idx="6"/>
            <a:endCxn id="450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5075" name="AutoShape 19"/>
          <p:cNvCxnSpPr>
            <a:cxnSpLocks noChangeShapeType="1"/>
            <a:stCxn id="45061" idx="2"/>
            <a:endCxn id="450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6" name="AutoShape 20"/>
          <p:cNvCxnSpPr>
            <a:cxnSpLocks noChangeShapeType="1"/>
            <a:stCxn id="45060" idx="5"/>
            <a:endCxn id="450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5077" name="AutoShape 21"/>
          <p:cNvCxnSpPr>
            <a:cxnSpLocks noChangeShapeType="1"/>
            <a:stCxn id="45061" idx="3"/>
            <a:endCxn id="450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8" name="AutoShape 22"/>
          <p:cNvCxnSpPr>
            <a:cxnSpLocks noChangeShapeType="1"/>
            <a:stCxn id="45061" idx="4"/>
            <a:endCxn id="450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9" name="AutoShape 23"/>
          <p:cNvCxnSpPr>
            <a:cxnSpLocks noChangeShapeType="1"/>
            <a:stCxn id="45062" idx="2"/>
            <a:endCxn id="450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80" name="AutoShape 24"/>
          <p:cNvCxnSpPr>
            <a:cxnSpLocks noChangeShapeType="1"/>
            <a:stCxn id="45066" idx="3"/>
            <a:endCxn id="450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DC01-4854-4DC3-9977-EDB79483AA8C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46091" name="AutoShape 11"/>
          <p:cNvCxnSpPr>
            <a:cxnSpLocks noChangeShapeType="1"/>
            <a:stCxn id="46083" idx="3"/>
            <a:endCxn id="4608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6092" name="AutoShape 12"/>
          <p:cNvCxnSpPr>
            <a:cxnSpLocks noChangeShapeType="1"/>
            <a:stCxn id="46089" idx="5"/>
            <a:endCxn id="4608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6093" name="AutoShape 13"/>
          <p:cNvCxnSpPr>
            <a:cxnSpLocks noChangeShapeType="1"/>
            <a:stCxn id="46089" idx="6"/>
            <a:endCxn id="4608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6094" name="AutoShape 14"/>
          <p:cNvCxnSpPr>
            <a:cxnSpLocks noChangeShapeType="1"/>
            <a:stCxn id="46087" idx="2"/>
            <a:endCxn id="4608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5" name="AutoShape 15"/>
          <p:cNvCxnSpPr>
            <a:cxnSpLocks noChangeShapeType="1"/>
            <a:stCxn id="46088" idx="0"/>
            <a:endCxn id="460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6" name="AutoShape 16"/>
          <p:cNvCxnSpPr>
            <a:cxnSpLocks noChangeShapeType="1"/>
            <a:stCxn id="46083" idx="5"/>
            <a:endCxn id="4608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7" name="AutoShape 17"/>
          <p:cNvCxnSpPr>
            <a:cxnSpLocks noChangeShapeType="1"/>
            <a:stCxn id="46084" idx="4"/>
            <a:endCxn id="4608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8" name="AutoShape 18"/>
          <p:cNvCxnSpPr>
            <a:cxnSpLocks noChangeShapeType="1"/>
            <a:stCxn id="46083" idx="6"/>
            <a:endCxn id="4608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6099" name="AutoShape 19"/>
          <p:cNvCxnSpPr>
            <a:cxnSpLocks noChangeShapeType="1"/>
            <a:stCxn id="46085" idx="2"/>
            <a:endCxn id="4608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0" name="AutoShape 20"/>
          <p:cNvCxnSpPr>
            <a:cxnSpLocks noChangeShapeType="1"/>
            <a:stCxn id="46084" idx="5"/>
            <a:endCxn id="4609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6101" name="AutoShape 21"/>
          <p:cNvCxnSpPr>
            <a:cxnSpLocks noChangeShapeType="1"/>
            <a:stCxn id="46085" idx="3"/>
            <a:endCxn id="4609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2" name="AutoShape 22"/>
          <p:cNvCxnSpPr>
            <a:cxnSpLocks noChangeShapeType="1"/>
            <a:stCxn id="46085" idx="4"/>
            <a:endCxn id="4608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3" name="AutoShape 23"/>
          <p:cNvCxnSpPr>
            <a:cxnSpLocks noChangeShapeType="1"/>
            <a:stCxn id="46086" idx="2"/>
            <a:endCxn id="4608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4" name="AutoShape 24"/>
          <p:cNvCxnSpPr>
            <a:cxnSpLocks noChangeShapeType="1"/>
            <a:stCxn id="46090" idx="3"/>
            <a:endCxn id="4608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A70-17C0-42F9-A438-B8436DBCE0A4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47115" name="AutoShape 11"/>
          <p:cNvCxnSpPr>
            <a:cxnSpLocks noChangeShapeType="1"/>
            <a:stCxn id="47107" idx="3"/>
            <a:endCxn id="471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7116" name="AutoShape 12"/>
          <p:cNvCxnSpPr>
            <a:cxnSpLocks noChangeShapeType="1"/>
            <a:stCxn id="47113" idx="5"/>
            <a:endCxn id="471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7117" name="AutoShape 13"/>
          <p:cNvCxnSpPr>
            <a:cxnSpLocks noChangeShapeType="1"/>
            <a:stCxn id="47113" idx="6"/>
            <a:endCxn id="471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7118" name="AutoShape 14"/>
          <p:cNvCxnSpPr>
            <a:cxnSpLocks noChangeShapeType="1"/>
            <a:stCxn id="47111" idx="2"/>
            <a:endCxn id="471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19" name="AutoShape 15"/>
          <p:cNvCxnSpPr>
            <a:cxnSpLocks noChangeShapeType="1"/>
            <a:stCxn id="47112" idx="0"/>
            <a:endCxn id="471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20" name="AutoShape 16"/>
          <p:cNvCxnSpPr>
            <a:cxnSpLocks noChangeShapeType="1"/>
            <a:stCxn id="47107" idx="5"/>
            <a:endCxn id="471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21" name="AutoShape 17"/>
          <p:cNvCxnSpPr>
            <a:cxnSpLocks noChangeShapeType="1"/>
            <a:stCxn id="47108" idx="4"/>
            <a:endCxn id="471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22" name="AutoShape 18"/>
          <p:cNvCxnSpPr>
            <a:cxnSpLocks noChangeShapeType="1"/>
            <a:stCxn id="47107" idx="6"/>
            <a:endCxn id="471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7123" name="AutoShape 19"/>
          <p:cNvCxnSpPr>
            <a:cxnSpLocks noChangeShapeType="1"/>
            <a:stCxn id="47109" idx="2"/>
            <a:endCxn id="471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24" name="AutoShape 20"/>
          <p:cNvCxnSpPr>
            <a:cxnSpLocks noChangeShapeType="1"/>
            <a:stCxn id="47108" idx="5"/>
            <a:endCxn id="471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7125" name="AutoShape 21"/>
          <p:cNvCxnSpPr>
            <a:cxnSpLocks noChangeShapeType="1"/>
            <a:stCxn id="47109" idx="3"/>
            <a:endCxn id="471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26" name="AutoShape 22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27" name="AutoShape 23"/>
          <p:cNvCxnSpPr>
            <a:cxnSpLocks noChangeShapeType="1"/>
            <a:stCxn id="47110" idx="2"/>
            <a:endCxn id="471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28" name="AutoShape 24"/>
          <p:cNvCxnSpPr>
            <a:cxnSpLocks noChangeShapeType="1"/>
            <a:stCxn id="47114" idx="3"/>
            <a:endCxn id="471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4945-C237-410D-A857-967A37CD0620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  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48139" name="AutoShape 11"/>
          <p:cNvCxnSpPr>
            <a:cxnSpLocks noChangeShapeType="1"/>
            <a:stCxn id="48131" idx="3"/>
            <a:endCxn id="4813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8140" name="AutoShape 12"/>
          <p:cNvCxnSpPr>
            <a:cxnSpLocks noChangeShapeType="1"/>
            <a:stCxn id="48137" idx="5"/>
            <a:endCxn id="4813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8141" name="AutoShape 13"/>
          <p:cNvCxnSpPr>
            <a:cxnSpLocks noChangeShapeType="1"/>
            <a:stCxn id="48137" idx="6"/>
            <a:endCxn id="4813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8142" name="AutoShape 14"/>
          <p:cNvCxnSpPr>
            <a:cxnSpLocks noChangeShapeType="1"/>
            <a:stCxn id="48135" idx="2"/>
            <a:endCxn id="4813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3" name="AutoShape 15"/>
          <p:cNvCxnSpPr>
            <a:cxnSpLocks noChangeShapeType="1"/>
            <a:stCxn id="48136" idx="0"/>
            <a:endCxn id="4813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4" name="AutoShape 16"/>
          <p:cNvCxnSpPr>
            <a:cxnSpLocks noChangeShapeType="1"/>
            <a:stCxn id="48131" idx="5"/>
            <a:endCxn id="4813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5" name="AutoShape 17"/>
          <p:cNvCxnSpPr>
            <a:cxnSpLocks noChangeShapeType="1"/>
            <a:stCxn id="48132" idx="4"/>
            <a:endCxn id="4813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6" name="AutoShape 18"/>
          <p:cNvCxnSpPr>
            <a:cxnSpLocks noChangeShapeType="1"/>
            <a:stCxn id="48131" idx="6"/>
            <a:endCxn id="4813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8147" name="AutoShape 19"/>
          <p:cNvCxnSpPr>
            <a:cxnSpLocks noChangeShapeType="1"/>
            <a:stCxn id="48133" idx="2"/>
            <a:endCxn id="4813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8" name="AutoShape 20"/>
          <p:cNvCxnSpPr>
            <a:cxnSpLocks noChangeShapeType="1"/>
            <a:stCxn id="48132" idx="5"/>
            <a:endCxn id="4813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8149" name="AutoShape 21"/>
          <p:cNvCxnSpPr>
            <a:cxnSpLocks noChangeShapeType="1"/>
            <a:stCxn id="48133" idx="3"/>
            <a:endCxn id="4813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0" name="AutoShape 22"/>
          <p:cNvCxnSpPr>
            <a:cxnSpLocks noChangeShapeType="1"/>
            <a:stCxn id="48133" idx="4"/>
            <a:endCxn id="4813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8151" name="AutoShape 23"/>
          <p:cNvCxnSpPr>
            <a:cxnSpLocks noChangeShapeType="1"/>
            <a:stCxn id="48134" idx="2"/>
            <a:endCxn id="4813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2" name="AutoShape 24"/>
          <p:cNvCxnSpPr>
            <a:cxnSpLocks noChangeShapeType="1"/>
            <a:stCxn id="48138" idx="3"/>
            <a:endCxn id="4813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6D7-01F5-43ED-9EA3-28A74AFEA211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49163" name="AutoShape 11"/>
          <p:cNvCxnSpPr>
            <a:cxnSpLocks noChangeShapeType="1"/>
            <a:stCxn id="49155" idx="3"/>
            <a:endCxn id="4916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9164" name="AutoShape 12"/>
          <p:cNvCxnSpPr>
            <a:cxnSpLocks noChangeShapeType="1"/>
            <a:stCxn id="49161" idx="5"/>
            <a:endCxn id="4916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9165" name="AutoShape 13"/>
          <p:cNvCxnSpPr>
            <a:cxnSpLocks noChangeShapeType="1"/>
            <a:stCxn id="49161" idx="6"/>
            <a:endCxn id="4915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9166" name="AutoShape 14"/>
          <p:cNvCxnSpPr>
            <a:cxnSpLocks noChangeShapeType="1"/>
            <a:stCxn id="49159" idx="2"/>
            <a:endCxn id="4916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7" name="AutoShape 15"/>
          <p:cNvCxnSpPr>
            <a:cxnSpLocks noChangeShapeType="1"/>
            <a:stCxn id="49160" idx="0"/>
            <a:endCxn id="4915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8" name="AutoShape 16"/>
          <p:cNvCxnSpPr>
            <a:cxnSpLocks noChangeShapeType="1"/>
            <a:stCxn id="49155" idx="5"/>
            <a:endCxn id="4915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9" name="AutoShape 17"/>
          <p:cNvCxnSpPr>
            <a:cxnSpLocks noChangeShapeType="1"/>
            <a:stCxn id="49156" idx="4"/>
            <a:endCxn id="4915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70" name="AutoShape 18"/>
          <p:cNvCxnSpPr>
            <a:cxnSpLocks noChangeShapeType="1"/>
            <a:stCxn id="49155" idx="6"/>
            <a:endCxn id="4915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9171" name="AutoShape 19"/>
          <p:cNvCxnSpPr>
            <a:cxnSpLocks noChangeShapeType="1"/>
            <a:stCxn id="49157" idx="2"/>
            <a:endCxn id="4915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72" name="AutoShape 20"/>
          <p:cNvCxnSpPr>
            <a:cxnSpLocks noChangeShapeType="1"/>
            <a:stCxn id="49156" idx="5"/>
            <a:endCxn id="4916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9173" name="AutoShape 21"/>
          <p:cNvCxnSpPr>
            <a:cxnSpLocks noChangeShapeType="1"/>
            <a:stCxn id="49157" idx="3"/>
            <a:endCxn id="4916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74" name="AutoShape 22"/>
          <p:cNvCxnSpPr>
            <a:cxnSpLocks noChangeShapeType="1"/>
            <a:stCxn id="49157" idx="4"/>
            <a:endCxn id="4915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9175" name="AutoShape 23"/>
          <p:cNvCxnSpPr>
            <a:cxnSpLocks noChangeShapeType="1"/>
            <a:stCxn id="49158" idx="2"/>
            <a:endCxn id="4915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76" name="AutoShape 24"/>
          <p:cNvCxnSpPr>
            <a:cxnSpLocks noChangeShapeType="1"/>
            <a:stCxn id="49162" idx="3"/>
            <a:endCxn id="4915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531-096A-448B-A1F8-ED060D4C0572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0187" name="AutoShape 11"/>
          <p:cNvCxnSpPr>
            <a:cxnSpLocks noChangeShapeType="1"/>
            <a:stCxn id="50179" idx="3"/>
            <a:endCxn id="5018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0188" name="AutoShape 12"/>
          <p:cNvCxnSpPr>
            <a:cxnSpLocks noChangeShapeType="1"/>
            <a:stCxn id="50185" idx="5"/>
            <a:endCxn id="5018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0189" name="AutoShape 13"/>
          <p:cNvCxnSpPr>
            <a:cxnSpLocks noChangeShapeType="1"/>
            <a:stCxn id="50185" idx="6"/>
            <a:endCxn id="5018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0190" name="AutoShape 14"/>
          <p:cNvCxnSpPr>
            <a:cxnSpLocks noChangeShapeType="1"/>
            <a:stCxn id="50183" idx="2"/>
            <a:endCxn id="5018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1" name="AutoShape 15"/>
          <p:cNvCxnSpPr>
            <a:cxnSpLocks noChangeShapeType="1"/>
            <a:stCxn id="50184" idx="0"/>
            <a:endCxn id="5017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2" name="AutoShape 16"/>
          <p:cNvCxnSpPr>
            <a:cxnSpLocks noChangeShapeType="1"/>
            <a:stCxn id="50179" idx="5"/>
            <a:endCxn id="5018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3" name="AutoShape 17"/>
          <p:cNvCxnSpPr>
            <a:cxnSpLocks noChangeShapeType="1"/>
            <a:stCxn id="50180" idx="4"/>
            <a:endCxn id="5018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4" name="AutoShape 18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0195" name="AutoShape 19"/>
          <p:cNvCxnSpPr>
            <a:cxnSpLocks noChangeShapeType="1"/>
            <a:stCxn id="50181" idx="2"/>
            <a:endCxn id="5018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6" name="AutoShape 20"/>
          <p:cNvCxnSpPr>
            <a:cxnSpLocks noChangeShapeType="1"/>
            <a:stCxn id="50180" idx="5"/>
            <a:endCxn id="5018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0197" name="AutoShape 21"/>
          <p:cNvCxnSpPr>
            <a:cxnSpLocks noChangeShapeType="1"/>
            <a:stCxn id="50181" idx="3"/>
            <a:endCxn id="5018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8" name="AutoShape 22"/>
          <p:cNvCxnSpPr>
            <a:cxnSpLocks noChangeShapeType="1"/>
            <a:stCxn id="50181" idx="4"/>
            <a:endCxn id="5018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0199" name="AutoShape 23"/>
          <p:cNvCxnSpPr>
            <a:cxnSpLocks noChangeShapeType="1"/>
            <a:stCxn id="50182" idx="2"/>
            <a:endCxn id="5018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00" name="AutoShape 24"/>
          <p:cNvCxnSpPr>
            <a:cxnSpLocks noChangeShapeType="1"/>
            <a:stCxn id="50186" idx="3"/>
            <a:endCxn id="5018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439C-5A04-41B3-9CD9-37BEEE9C150F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DFS introduces an important distinction among edges in the original graph: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Tree edge</a:t>
            </a:r>
            <a:r>
              <a:rPr lang="en-US" smtClean="0"/>
              <a:t>: encounter new (white) vertex </a:t>
            </a:r>
          </a:p>
          <a:p>
            <a:pPr lvl="2"/>
            <a:r>
              <a:rPr lang="en-US" smtClean="0"/>
              <a:t>The tree edges form a spanning forest</a:t>
            </a:r>
          </a:p>
          <a:p>
            <a:pPr lvl="2"/>
            <a:r>
              <a:rPr lang="en-US" i="1" smtClean="0">
                <a:solidFill>
                  <a:schemeClr val="accent1"/>
                </a:solidFill>
              </a:rPr>
              <a:t>Can tree edges form cycles?  Why or why not?</a:t>
            </a:r>
            <a:endParaRPr lang="en-US" smtClean="0">
              <a:solidFill>
                <a:schemeClr val="accent1"/>
              </a:solidFill>
            </a:endParaRPr>
          </a:p>
          <a:p>
            <a:pPr lvl="1"/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C9F-EA71-4F24-9581-16DEE1C16407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Breadth-First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“Explore” a graph, turning it into a tree</a:t>
            </a:r>
          </a:p>
          <a:p>
            <a:pPr lvl="1"/>
            <a:r>
              <a:rPr lang="en-US" smtClean="0"/>
              <a:t>One vertex at a time</a:t>
            </a:r>
          </a:p>
          <a:p>
            <a:pPr lvl="1"/>
            <a:r>
              <a:rPr lang="en-US" smtClean="0"/>
              <a:t>Expand frontier of explored vertices across the </a:t>
            </a:r>
            <a:r>
              <a:rPr lang="en-US" i="1" smtClean="0">
                <a:solidFill>
                  <a:schemeClr val="tx2"/>
                </a:solidFill>
              </a:rPr>
              <a:t>breadth</a:t>
            </a:r>
            <a:r>
              <a:rPr lang="en-US" smtClean="0"/>
              <a:t> of the frontier</a:t>
            </a:r>
          </a:p>
          <a:p>
            <a:r>
              <a:rPr lang="en-US" smtClean="0"/>
              <a:t>Builds a tree over the graph</a:t>
            </a:r>
          </a:p>
          <a:p>
            <a:pPr lvl="1"/>
            <a:r>
              <a:rPr lang="en-US" smtClean="0"/>
              <a:t>Pick a </a:t>
            </a:r>
            <a:r>
              <a:rPr lang="en-US" i="1" smtClean="0">
                <a:solidFill>
                  <a:schemeClr val="tx2"/>
                </a:solidFill>
              </a:rPr>
              <a:t>source vertex</a:t>
            </a:r>
            <a:r>
              <a:rPr lang="en-US" smtClean="0"/>
              <a:t> to be the root</a:t>
            </a:r>
          </a:p>
          <a:p>
            <a:pPr lvl="1"/>
            <a:r>
              <a:rPr lang="en-US" smtClean="0"/>
              <a:t>Find (“discover”) its children, then their children,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EC-C3AE-447A-BA31-40D8D68EDC2A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2235" name="AutoShape 11"/>
          <p:cNvCxnSpPr>
            <a:cxnSpLocks noChangeShapeType="1"/>
            <a:stCxn id="52227" idx="3"/>
            <a:endCxn id="5223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2236" name="AutoShape 12"/>
          <p:cNvCxnSpPr>
            <a:cxnSpLocks noChangeShapeType="1"/>
            <a:stCxn id="52233" idx="5"/>
            <a:endCxn id="5223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2237" name="AutoShape 13"/>
          <p:cNvCxnSpPr>
            <a:cxnSpLocks noChangeShapeType="1"/>
            <a:stCxn id="52233" idx="6"/>
            <a:endCxn id="5223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2238" name="AutoShape 14"/>
          <p:cNvCxnSpPr>
            <a:cxnSpLocks noChangeShapeType="1"/>
            <a:stCxn id="52231" idx="2"/>
            <a:endCxn id="5223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39" name="AutoShape 15"/>
          <p:cNvCxnSpPr>
            <a:cxnSpLocks noChangeShapeType="1"/>
            <a:stCxn id="52232" idx="0"/>
            <a:endCxn id="5222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0" name="AutoShape 16"/>
          <p:cNvCxnSpPr>
            <a:cxnSpLocks noChangeShapeType="1"/>
            <a:stCxn id="52227" idx="5"/>
            <a:endCxn id="5223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1" name="AutoShape 17"/>
          <p:cNvCxnSpPr>
            <a:cxnSpLocks noChangeShapeType="1"/>
            <a:stCxn id="52228" idx="4"/>
            <a:endCxn id="5223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2" name="AutoShape 18"/>
          <p:cNvCxnSpPr>
            <a:cxnSpLocks noChangeShapeType="1"/>
            <a:stCxn id="52227" idx="6"/>
            <a:endCxn id="5222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2243" name="AutoShape 19"/>
          <p:cNvCxnSpPr>
            <a:cxnSpLocks noChangeShapeType="1"/>
            <a:stCxn id="52229" idx="2"/>
            <a:endCxn id="5222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4" name="AutoShape 20"/>
          <p:cNvCxnSpPr>
            <a:cxnSpLocks noChangeShapeType="1"/>
            <a:stCxn id="52228" idx="5"/>
            <a:endCxn id="5223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2245" name="AutoShape 21"/>
          <p:cNvCxnSpPr>
            <a:cxnSpLocks noChangeShapeType="1"/>
            <a:stCxn id="52229" idx="3"/>
            <a:endCxn id="5223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6" name="AutoShape 22"/>
          <p:cNvCxnSpPr>
            <a:cxnSpLocks noChangeShapeType="1"/>
            <a:stCxn id="52229" idx="4"/>
            <a:endCxn id="5223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2247" name="AutoShape 23"/>
          <p:cNvCxnSpPr>
            <a:cxnSpLocks noChangeShapeType="1"/>
            <a:stCxn id="52230" idx="2"/>
            <a:endCxn id="5223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8" name="AutoShape 24"/>
          <p:cNvCxnSpPr>
            <a:cxnSpLocks noChangeShapeType="1"/>
            <a:stCxn id="52234" idx="3"/>
            <a:endCxn id="5223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724-3073-4372-B612-A956C4230015}" type="datetime1">
              <a:rPr lang="en-GB" smtClean="0"/>
              <a:t>21/08/2017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DFS introduces an important distinction among edges in the original graph: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Tree edge</a:t>
            </a:r>
            <a:r>
              <a:rPr lang="en-US" smtClean="0"/>
              <a:t>: encounter new (white) vertex 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Back edge</a:t>
            </a:r>
            <a:r>
              <a:rPr lang="en-US" smtClean="0"/>
              <a:t>: from descendent to ancestor</a:t>
            </a:r>
          </a:p>
          <a:p>
            <a:pPr lvl="2"/>
            <a:r>
              <a:rPr lang="en-US" smtClean="0"/>
              <a:t>Encounter a grey vertex (grey to grey)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2A62-901B-4E2E-8BA0-D784207C9E0E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4283" name="AutoShape 11"/>
          <p:cNvCxnSpPr>
            <a:cxnSpLocks noChangeShapeType="1"/>
            <a:stCxn id="54275" idx="3"/>
            <a:endCxn id="5428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284" name="AutoShape 12"/>
          <p:cNvCxnSpPr>
            <a:cxnSpLocks noChangeShapeType="1"/>
            <a:stCxn id="54281" idx="5"/>
            <a:endCxn id="5428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285" name="AutoShape 13"/>
          <p:cNvCxnSpPr>
            <a:cxnSpLocks noChangeShapeType="1"/>
            <a:stCxn id="54281" idx="6"/>
            <a:endCxn id="5427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286" name="AutoShape 14"/>
          <p:cNvCxnSpPr>
            <a:cxnSpLocks noChangeShapeType="1"/>
            <a:stCxn id="54279" idx="2"/>
            <a:endCxn id="5428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7" name="AutoShape 15"/>
          <p:cNvCxnSpPr>
            <a:cxnSpLocks noChangeShapeType="1"/>
            <a:stCxn id="54280" idx="0"/>
            <a:endCxn id="5427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54288" name="AutoShape 16"/>
          <p:cNvCxnSpPr>
            <a:cxnSpLocks noChangeShapeType="1"/>
            <a:stCxn id="54275" idx="5"/>
            <a:endCxn id="5427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9" name="AutoShape 17"/>
          <p:cNvCxnSpPr>
            <a:cxnSpLocks noChangeShapeType="1"/>
            <a:stCxn id="54276" idx="4"/>
            <a:endCxn id="5427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0" name="AutoShape 18"/>
          <p:cNvCxnSpPr>
            <a:cxnSpLocks noChangeShapeType="1"/>
            <a:stCxn id="54275" idx="6"/>
            <a:endCxn id="5427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291" name="AutoShape 19"/>
          <p:cNvCxnSpPr>
            <a:cxnSpLocks noChangeShapeType="1"/>
            <a:stCxn id="54277" idx="2"/>
            <a:endCxn id="5427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2" name="AutoShape 20"/>
          <p:cNvCxnSpPr>
            <a:cxnSpLocks noChangeShapeType="1"/>
            <a:stCxn id="54276" idx="5"/>
            <a:endCxn id="5428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293" name="AutoShape 21"/>
          <p:cNvCxnSpPr>
            <a:cxnSpLocks noChangeShapeType="1"/>
            <a:stCxn id="54277" idx="3"/>
            <a:endCxn id="5428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4" name="AutoShape 22"/>
          <p:cNvCxnSpPr>
            <a:cxnSpLocks noChangeShapeType="1"/>
            <a:stCxn id="54277" idx="4"/>
            <a:endCxn id="5427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295" name="AutoShape 23"/>
          <p:cNvCxnSpPr>
            <a:cxnSpLocks noChangeShapeType="1"/>
            <a:stCxn id="54278" idx="2"/>
            <a:endCxn id="5427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6" name="AutoShape 24"/>
          <p:cNvCxnSpPr>
            <a:cxnSpLocks noChangeShapeType="1"/>
            <a:stCxn id="54282" idx="3"/>
            <a:endCxn id="5427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B6-DA8C-4058-B9F4-5A95393EB87B}" type="datetime1">
              <a:rPr lang="en-GB" smtClean="0"/>
              <a:t>21/08/2017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DFS introduces an important distinction among edges in the original graph: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Tree edge</a:t>
            </a:r>
            <a:r>
              <a:rPr lang="en-US" smtClean="0"/>
              <a:t>: encounter new (white) vertex 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Back edge</a:t>
            </a:r>
            <a:r>
              <a:rPr lang="en-US" smtClean="0"/>
              <a:t>: from descendent to ancestor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Forward edge</a:t>
            </a:r>
            <a:r>
              <a:rPr lang="en-US" smtClean="0"/>
              <a:t>: from ancestor to descendent</a:t>
            </a:r>
          </a:p>
          <a:p>
            <a:pPr lvl="2"/>
            <a:r>
              <a:rPr lang="en-US" smtClean="0"/>
              <a:t>Not a tree edge, though</a:t>
            </a:r>
          </a:p>
          <a:p>
            <a:pPr lvl="2"/>
            <a:r>
              <a:rPr lang="en-US" smtClean="0"/>
              <a:t>From grey node to black node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292-081F-4E6A-8228-01D79ADF1768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6331" name="AutoShape 11"/>
          <p:cNvCxnSpPr>
            <a:cxnSpLocks noChangeShapeType="1"/>
            <a:stCxn id="56323" idx="3"/>
            <a:endCxn id="5632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6332" name="AutoShape 12"/>
          <p:cNvCxnSpPr>
            <a:cxnSpLocks noChangeShapeType="1"/>
            <a:stCxn id="56329" idx="5"/>
            <a:endCxn id="5632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6333" name="AutoShape 13"/>
          <p:cNvCxnSpPr>
            <a:cxnSpLocks noChangeShapeType="1"/>
            <a:stCxn id="56329" idx="6"/>
            <a:endCxn id="5632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6334" name="AutoShape 14"/>
          <p:cNvCxnSpPr>
            <a:cxnSpLocks noChangeShapeType="1"/>
            <a:stCxn id="56327" idx="2"/>
            <a:endCxn id="5632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5" name="AutoShape 15"/>
          <p:cNvCxnSpPr>
            <a:cxnSpLocks noChangeShapeType="1"/>
            <a:stCxn id="56328" idx="0"/>
            <a:endCxn id="5632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56336" name="AutoShape 16"/>
          <p:cNvCxnSpPr>
            <a:cxnSpLocks noChangeShapeType="1"/>
            <a:stCxn id="56324" idx="4"/>
            <a:endCxn id="5632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7" name="AutoShape 17"/>
          <p:cNvCxnSpPr>
            <a:cxnSpLocks noChangeShapeType="1"/>
            <a:stCxn id="56323" idx="6"/>
            <a:endCxn id="5632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6338" name="AutoShape 18"/>
          <p:cNvCxnSpPr>
            <a:cxnSpLocks noChangeShapeType="1"/>
            <a:stCxn id="56325" idx="2"/>
            <a:endCxn id="5632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9" name="AutoShape 19"/>
          <p:cNvCxnSpPr>
            <a:cxnSpLocks noChangeShapeType="1"/>
            <a:stCxn id="56324" idx="5"/>
            <a:endCxn id="5633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6340" name="AutoShape 20"/>
          <p:cNvCxnSpPr>
            <a:cxnSpLocks noChangeShapeType="1"/>
            <a:stCxn id="56325" idx="3"/>
            <a:endCxn id="5633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41" name="AutoShape 21"/>
          <p:cNvCxnSpPr>
            <a:cxnSpLocks noChangeShapeType="1"/>
            <a:stCxn id="56325" idx="4"/>
            <a:endCxn id="5632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6342" name="AutoShape 22"/>
          <p:cNvCxnSpPr>
            <a:cxnSpLocks noChangeShapeType="1"/>
            <a:stCxn id="56326" idx="2"/>
            <a:endCxn id="5632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43" name="AutoShape 23"/>
          <p:cNvCxnSpPr>
            <a:cxnSpLocks noChangeShapeType="1"/>
            <a:stCxn id="56330" idx="3"/>
            <a:endCxn id="5632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6346" name="Oval 2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56350" name="AutoShape 30"/>
          <p:cNvCxnSpPr>
            <a:cxnSpLocks noChangeShapeType="1"/>
            <a:stCxn id="56323" idx="5"/>
            <a:endCxn id="5632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495-A819-4A3F-A6E8-CAA904C89D50}" type="datetime1">
              <a:rPr lang="en-GB" smtClean="0"/>
              <a:t>21/08/2017</a:t>
            </a:fld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DFS introduces an important distinction among edges in the original graph: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Tree edge</a:t>
            </a:r>
            <a:r>
              <a:rPr lang="en-US" smtClean="0"/>
              <a:t>: encounter new (white) vertex 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Back edge</a:t>
            </a:r>
            <a:r>
              <a:rPr lang="en-US" smtClean="0"/>
              <a:t>: from descendent to ancestor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Forward edge</a:t>
            </a:r>
            <a:r>
              <a:rPr lang="en-US" smtClean="0"/>
              <a:t>: from ancestor to descendent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Cross edge</a:t>
            </a:r>
            <a:r>
              <a:rPr lang="en-US" smtClean="0"/>
              <a:t>: between a tree or subtrees</a:t>
            </a:r>
          </a:p>
          <a:p>
            <a:pPr lvl="2"/>
            <a:r>
              <a:rPr lang="en-US" smtClean="0"/>
              <a:t>From a grey node to a black node</a:t>
            </a:r>
          </a:p>
          <a:p>
            <a:pPr lvl="2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6453-FF0F-481D-ABE5-61C04643743F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8379" name="AutoShape 11"/>
          <p:cNvCxnSpPr>
            <a:cxnSpLocks noChangeShapeType="1"/>
            <a:stCxn id="58371" idx="3"/>
            <a:endCxn id="5837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8380" name="AutoShape 12"/>
          <p:cNvCxnSpPr>
            <a:cxnSpLocks noChangeShapeType="1"/>
            <a:stCxn id="58377" idx="5"/>
            <a:endCxn id="5837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8381" name="AutoShape 13"/>
          <p:cNvCxnSpPr>
            <a:cxnSpLocks noChangeShapeType="1"/>
            <a:stCxn id="58377" idx="6"/>
            <a:endCxn id="5837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8382" name="AutoShape 14"/>
          <p:cNvCxnSpPr>
            <a:cxnSpLocks noChangeShapeType="1"/>
            <a:stCxn id="58375" idx="2"/>
            <a:endCxn id="5837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58383" name="AutoShape 15"/>
          <p:cNvCxnSpPr>
            <a:cxnSpLocks noChangeShapeType="1"/>
            <a:stCxn id="58376" idx="0"/>
            <a:endCxn id="5837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58384" name="AutoShape 16"/>
          <p:cNvCxnSpPr>
            <a:cxnSpLocks noChangeShapeType="1"/>
            <a:stCxn id="58372" idx="4"/>
            <a:endCxn id="5837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58385" name="AutoShape 17"/>
          <p:cNvCxnSpPr>
            <a:cxnSpLocks noChangeShapeType="1"/>
            <a:stCxn id="58371" idx="6"/>
            <a:endCxn id="5837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8386" name="AutoShape 18"/>
          <p:cNvCxnSpPr>
            <a:cxnSpLocks noChangeShapeType="1"/>
            <a:stCxn id="58373" idx="2"/>
            <a:endCxn id="5837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58387" name="AutoShape 19"/>
          <p:cNvCxnSpPr>
            <a:cxnSpLocks noChangeShapeType="1"/>
            <a:stCxn id="58372" idx="5"/>
            <a:endCxn id="5837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8388" name="AutoShape 20"/>
          <p:cNvCxnSpPr>
            <a:cxnSpLocks noChangeShapeType="1"/>
            <a:stCxn id="58373" idx="3"/>
            <a:endCxn id="5837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58389" name="AutoShape 21"/>
          <p:cNvCxnSpPr>
            <a:cxnSpLocks noChangeShapeType="1"/>
            <a:stCxn id="58373" idx="4"/>
            <a:endCxn id="5837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8390" name="AutoShape 22"/>
          <p:cNvCxnSpPr>
            <a:cxnSpLocks noChangeShapeType="1"/>
            <a:stCxn id="58374" idx="2"/>
            <a:endCxn id="5837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58391" name="AutoShape 23"/>
          <p:cNvCxnSpPr>
            <a:cxnSpLocks noChangeShapeType="1"/>
            <a:stCxn id="58378" idx="3"/>
            <a:endCxn id="5837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8394" name="Oval 2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58398" name="AutoShape 30"/>
          <p:cNvCxnSpPr>
            <a:cxnSpLocks noChangeShapeType="1"/>
            <a:stCxn id="58371" idx="5"/>
            <a:endCxn id="5837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5638800" y="5791200"/>
            <a:ext cx="16668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Cross edges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9F54-54B6-464E-8A4F-F79A4537FDC6}" type="datetime1">
              <a:rPr lang="en-GB" smtClean="0"/>
              <a:t>21/08/2017</a:t>
            </a:fld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DFS introduces an important distinction among edges in the original graph: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Tree edge</a:t>
            </a:r>
            <a:r>
              <a:rPr lang="en-US" smtClean="0"/>
              <a:t>: encounter new (white) vertex 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Back edge</a:t>
            </a:r>
            <a:r>
              <a:rPr lang="en-US" smtClean="0"/>
              <a:t>: from descendent to ancestor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Forward edge</a:t>
            </a:r>
            <a:r>
              <a:rPr lang="en-US" smtClean="0"/>
              <a:t>: from ancestor to descendent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Cross edge</a:t>
            </a:r>
            <a:r>
              <a:rPr lang="en-US" smtClean="0"/>
              <a:t>: between a tree or subtrees</a:t>
            </a:r>
          </a:p>
          <a:p>
            <a:r>
              <a:rPr lang="en-US" smtClean="0"/>
              <a:t>Note: tree &amp; back edges are important; most algorithms don’t distinguish forward &amp; cross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052C-A719-4928-A3D8-ED4E93C5B0FB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Thm 23.9: If G is undirected, a DFS produces only tree and back edges</a:t>
            </a:r>
          </a:p>
          <a:p>
            <a:r>
              <a:rPr lang="en-US" smtClean="0"/>
              <a:t>Proof by contradiction:</a:t>
            </a:r>
          </a:p>
          <a:p>
            <a:pPr lvl="1"/>
            <a:r>
              <a:rPr lang="en-US" smtClean="0"/>
              <a:t>Assume there’s a forward edge</a:t>
            </a:r>
          </a:p>
          <a:p>
            <a:pPr lvl="2"/>
            <a:r>
              <a:rPr lang="en-US" smtClean="0"/>
              <a:t>But F? edge must actually be a </a:t>
            </a:r>
            <a:br>
              <a:rPr lang="en-US" smtClean="0"/>
            </a:br>
            <a:r>
              <a:rPr lang="en-US" smtClean="0"/>
              <a:t>back edge (</a:t>
            </a:r>
            <a:r>
              <a:rPr lang="en-US" i="1" smtClean="0">
                <a:solidFill>
                  <a:schemeClr val="accent1"/>
                </a:solidFill>
              </a:rPr>
              <a:t>why?</a:t>
            </a:r>
            <a:r>
              <a:rPr lang="en-US" smtClean="0"/>
              <a:t>)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7924800" y="2743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7239000" y="4191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6553200" y="5638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423" name="AutoShape 7"/>
          <p:cNvCxnSpPr>
            <a:cxnSpLocks noChangeShapeType="1"/>
            <a:stCxn id="60420" idx="3"/>
            <a:endCxn id="60421" idx="7"/>
          </p:cNvCxnSpPr>
          <p:nvPr/>
        </p:nvCxnSpPr>
        <p:spPr bwMode="auto">
          <a:xfrm flipH="1">
            <a:off x="7824788" y="3343275"/>
            <a:ext cx="200025" cy="9334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0424" name="AutoShape 8"/>
          <p:cNvCxnSpPr>
            <a:cxnSpLocks noChangeShapeType="1"/>
            <a:stCxn id="60421" idx="3"/>
            <a:endCxn id="60422" idx="7"/>
          </p:cNvCxnSpPr>
          <p:nvPr/>
        </p:nvCxnSpPr>
        <p:spPr bwMode="auto">
          <a:xfrm flipH="1">
            <a:off x="7138988" y="4791075"/>
            <a:ext cx="200025" cy="9334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0425" name="AutoShape 9"/>
          <p:cNvCxnSpPr>
            <a:cxnSpLocks noChangeShapeType="1"/>
            <a:stCxn id="60422" idx="1"/>
            <a:endCxn id="60420" idx="2"/>
          </p:cNvCxnSpPr>
          <p:nvPr/>
        </p:nvCxnSpPr>
        <p:spPr bwMode="auto">
          <a:xfrm rot="-5400000">
            <a:off x="5962650" y="3776663"/>
            <a:ext cx="2638425" cy="12573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6770688" y="3214688"/>
            <a:ext cx="4810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F?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6F03-7CC3-4EB2-8471-625519D6BA3D}" type="datetime1">
              <a:rPr lang="en-GB" smtClean="0"/>
              <a:t>21/08/2017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Thm 23.9: If G is undirected, a DFS produces only tree and back edges</a:t>
            </a:r>
          </a:p>
          <a:p>
            <a:r>
              <a:rPr lang="en-US" smtClean="0"/>
              <a:t>Proof by contradiction:</a:t>
            </a:r>
          </a:p>
          <a:p>
            <a:pPr lvl="1"/>
            <a:r>
              <a:rPr lang="en-US" smtClean="0"/>
              <a:t>Assume there’s a cross edge</a:t>
            </a:r>
          </a:p>
          <a:p>
            <a:pPr lvl="2"/>
            <a:r>
              <a:rPr lang="en-US" smtClean="0"/>
              <a:t>But C? edge cannot be cross:</a:t>
            </a:r>
          </a:p>
          <a:p>
            <a:pPr lvl="2"/>
            <a:r>
              <a:rPr lang="en-US" smtClean="0"/>
              <a:t>must be explored from one of the </a:t>
            </a:r>
            <a:br>
              <a:rPr lang="en-US" smtClean="0"/>
            </a:br>
            <a:r>
              <a:rPr lang="en-US" smtClean="0"/>
              <a:t>vertices it connects, becoming a tree</a:t>
            </a:r>
            <a:br>
              <a:rPr lang="en-US" smtClean="0"/>
            </a:br>
            <a:r>
              <a:rPr lang="en-US" smtClean="0"/>
              <a:t>vertex, before other vertex is explored</a:t>
            </a:r>
          </a:p>
          <a:p>
            <a:pPr lvl="2"/>
            <a:r>
              <a:rPr lang="en-US" smtClean="0"/>
              <a:t>So in fact the picture is wrong…both</a:t>
            </a:r>
            <a:br>
              <a:rPr lang="en-US" smtClean="0"/>
            </a:br>
            <a:r>
              <a:rPr lang="en-US" smtClean="0"/>
              <a:t>lower tree edges cannot in fact be</a:t>
            </a:r>
            <a:br>
              <a:rPr lang="en-US" smtClean="0"/>
            </a:br>
            <a:r>
              <a:rPr lang="en-US" smtClean="0"/>
              <a:t>tree edges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7391400" y="2743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7391400" y="4114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8305800" y="5486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6553200" y="5486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61448" name="AutoShape 8"/>
          <p:cNvCxnSpPr>
            <a:cxnSpLocks noChangeShapeType="1"/>
            <a:stCxn id="61444" idx="4"/>
            <a:endCxn id="61445" idx="0"/>
          </p:cNvCxnSpPr>
          <p:nvPr/>
        </p:nvCxnSpPr>
        <p:spPr bwMode="auto">
          <a:xfrm>
            <a:off x="7734300" y="3443288"/>
            <a:ext cx="0" cy="6572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1449" name="AutoShape 9"/>
          <p:cNvCxnSpPr>
            <a:cxnSpLocks noChangeShapeType="1"/>
            <a:stCxn id="61445" idx="5"/>
            <a:endCxn id="61446" idx="0"/>
          </p:cNvCxnSpPr>
          <p:nvPr/>
        </p:nvCxnSpPr>
        <p:spPr bwMode="auto">
          <a:xfrm>
            <a:off x="7977188" y="4714875"/>
            <a:ext cx="671512" cy="7572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1450" name="AutoShape 10"/>
          <p:cNvCxnSpPr>
            <a:cxnSpLocks noChangeShapeType="1"/>
            <a:stCxn id="61445" idx="3"/>
            <a:endCxn id="61447" idx="0"/>
          </p:cNvCxnSpPr>
          <p:nvPr/>
        </p:nvCxnSpPr>
        <p:spPr bwMode="auto">
          <a:xfrm flipH="1">
            <a:off x="6896100" y="4714875"/>
            <a:ext cx="595313" cy="7572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1451" name="AutoShape 11"/>
          <p:cNvCxnSpPr>
            <a:cxnSpLocks noChangeShapeType="1"/>
            <a:stCxn id="61446" idx="2"/>
            <a:endCxn id="61447" idx="6"/>
          </p:cNvCxnSpPr>
          <p:nvPr/>
        </p:nvCxnSpPr>
        <p:spPr bwMode="auto">
          <a:xfrm flipH="1">
            <a:off x="7253288" y="5829300"/>
            <a:ext cx="1038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7608888" y="5805488"/>
            <a:ext cx="4810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C?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055-A582-4320-A5CF-0038BFBC5492}" type="datetime1">
              <a:rPr lang="en-GB" smtClean="0"/>
              <a:t>21/08/2017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Breadth-First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will associate vertex “colors” to guide the algorithm</a:t>
            </a:r>
          </a:p>
          <a:p>
            <a:pPr lvl="1"/>
            <a:r>
              <a:rPr lang="en-US" dirty="0" smtClean="0"/>
              <a:t>White vertices have not been discovered</a:t>
            </a:r>
          </a:p>
          <a:p>
            <a:pPr lvl="2"/>
            <a:r>
              <a:rPr lang="en-US" dirty="0" smtClean="0"/>
              <a:t>All vertices start out white</a:t>
            </a:r>
          </a:p>
          <a:p>
            <a:pPr lvl="1"/>
            <a:r>
              <a:rPr lang="en-US" dirty="0" smtClean="0"/>
              <a:t>Grey vertices are discovered but not fully explored</a:t>
            </a:r>
          </a:p>
          <a:p>
            <a:pPr lvl="2"/>
            <a:r>
              <a:rPr lang="en-US" dirty="0" smtClean="0"/>
              <a:t>They may be adjacent to white vertices</a:t>
            </a:r>
          </a:p>
          <a:p>
            <a:pPr lvl="1"/>
            <a:r>
              <a:rPr lang="en-US" dirty="0" smtClean="0"/>
              <a:t>Black vertices are discovered and fully explored</a:t>
            </a:r>
          </a:p>
          <a:p>
            <a:pPr lvl="2"/>
            <a:r>
              <a:rPr lang="en-US" dirty="0" smtClean="0"/>
              <a:t>They are adjacent only to black and gray vertices</a:t>
            </a:r>
          </a:p>
          <a:p>
            <a:r>
              <a:rPr lang="en-US" dirty="0" smtClean="0"/>
              <a:t>Explore vertices by scanning adjacency list of grey vertices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72C7-574D-4E2F-8AB9-95AAF686025D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Graph Cycles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Thm: An undirected graph is </a:t>
            </a:r>
            <a:r>
              <a:rPr lang="en-US" i="1" smtClean="0">
                <a:solidFill>
                  <a:schemeClr val="tx2"/>
                </a:solidFill>
              </a:rPr>
              <a:t>acyclic</a:t>
            </a:r>
            <a:r>
              <a:rPr lang="en-US" smtClean="0"/>
              <a:t> iff a DFS yields no back edges</a:t>
            </a:r>
          </a:p>
          <a:p>
            <a:pPr lvl="1"/>
            <a:r>
              <a:rPr lang="en-US" smtClean="0"/>
              <a:t>If acyclic, no back edges (because a back edge implies a cycle</a:t>
            </a:r>
          </a:p>
          <a:p>
            <a:pPr lvl="1"/>
            <a:r>
              <a:rPr lang="en-US" smtClean="0"/>
              <a:t>If no back edges, acyclic</a:t>
            </a:r>
          </a:p>
          <a:p>
            <a:pPr lvl="2"/>
            <a:r>
              <a:rPr lang="en-US" smtClean="0"/>
              <a:t>No back edges implies only tree edges (</a:t>
            </a:r>
            <a:r>
              <a:rPr lang="en-US" i="1" smtClean="0">
                <a:solidFill>
                  <a:schemeClr val="accent1"/>
                </a:solidFill>
              </a:rPr>
              <a:t>Why?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Only tree edges implies we have a tree or a forest</a:t>
            </a:r>
          </a:p>
          <a:p>
            <a:pPr lvl="2"/>
            <a:r>
              <a:rPr lang="en-US" smtClean="0"/>
              <a:t>Which by definition is acyclic</a:t>
            </a:r>
          </a:p>
          <a:p>
            <a:r>
              <a:rPr lang="en-US" smtClean="0"/>
              <a:t>Thus, can run DFS to find whether a graph has a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3CA6-9C00-4A25-B2D0-4DDAB8E8C039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Cycles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smtClean="0">
                <a:solidFill>
                  <a:schemeClr val="accent1"/>
                </a:solidFill>
              </a:rPr>
              <a:t>How would you modify the code to detect cycles?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7200" y="2133600"/>
            <a:ext cx="403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</a:rPr>
              <a:t>DFS(G)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</a:rPr>
              <a:t>   for each vertex u </a:t>
            </a:r>
            <a:r>
              <a:rPr lang="en-US" sz="1800" b="1" i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   u-&gt;color = WHITE;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i="0">
                <a:latin typeface="Courier New" pitchFamily="49" charset="0"/>
              </a:rPr>
              <a:t>u </a:t>
            </a:r>
            <a:r>
              <a:rPr lang="en-US" sz="1800" b="1" i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   if (u-&gt;color == WHITE)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i="0">
              <a:latin typeface="Courier New" pitchFamily="49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648200" y="2133600"/>
            <a:ext cx="403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DFS_Visit(u)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   u-&gt;color = GREY;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   time = time+1;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   u-&gt;d = time;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   for each v </a:t>
            </a:r>
            <a:r>
              <a:rPr lang="en-US" sz="1800" b="1" i="0">
                <a:latin typeface="Courier New" pitchFamily="49" charset="0"/>
                <a:sym typeface="Symbol" pitchFamily="18" charset="2"/>
              </a:rPr>
              <a:t> u-&gt;Adj[]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   if (v-&gt;color == WHITE)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u-&gt;color = BLACK;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u-&gt;f = time;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V="1">
            <a:off x="4495800" y="21336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3A18-2327-4BDD-B83B-790974134280}" type="datetime1">
              <a:rPr lang="en-GB" smtClean="0"/>
              <a:t>21/08/2017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Cycles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smtClean="0">
                <a:solidFill>
                  <a:schemeClr val="accent1"/>
                </a:solidFill>
              </a:rPr>
              <a:t>What will be the running time?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57200" y="2133600"/>
            <a:ext cx="403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</a:rPr>
              <a:t>DFS(G)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</a:rPr>
              <a:t>   for each vertex u </a:t>
            </a:r>
            <a:r>
              <a:rPr lang="en-US" sz="1800" b="1" i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   u-&gt;color = WHITE;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i="0">
                <a:latin typeface="Courier New" pitchFamily="49" charset="0"/>
              </a:rPr>
              <a:t>u </a:t>
            </a:r>
            <a:r>
              <a:rPr lang="en-US" sz="1800" b="1" i="0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   if (u-&gt;color == WHITE)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i="0">
              <a:latin typeface="Courier New" pitchFamily="49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648200" y="2133600"/>
            <a:ext cx="403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DFS_Visit(u)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   u-&gt;color = GREY;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   time = time+1;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   u-&gt;d = time;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600" b="1" i="0">
                <a:latin typeface="Courier New" pitchFamily="49" charset="0"/>
              </a:rPr>
              <a:t>   for each v </a:t>
            </a:r>
            <a:r>
              <a:rPr lang="en-US" sz="1800" b="1" i="0">
                <a:latin typeface="Courier New" pitchFamily="49" charset="0"/>
                <a:sym typeface="Symbol" pitchFamily="18" charset="2"/>
              </a:rPr>
              <a:t> u-&gt;Adj[]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   if (v-&gt;color == WHITE)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u-&gt;color = BLACK;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   u-&gt;f = time;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1800" b="1" i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 flipV="1">
            <a:off x="4495800" y="21336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DF33-85B1-45BA-98AE-8F090ACC48EC}" type="datetime1">
              <a:rPr lang="en-GB" smtClean="0"/>
              <a:t>21/08/2017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Cycles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solidFill>
                  <a:schemeClr val="accent1"/>
                </a:solidFill>
              </a:rPr>
              <a:t>What will be the running time?</a:t>
            </a:r>
            <a:endParaRPr lang="en-US" smtClean="0">
              <a:solidFill>
                <a:schemeClr val="accent1"/>
              </a:solidFill>
            </a:endParaRPr>
          </a:p>
          <a:p>
            <a:r>
              <a:rPr lang="en-US" smtClean="0"/>
              <a:t>A: O(V+E)</a:t>
            </a:r>
          </a:p>
          <a:p>
            <a:r>
              <a:rPr lang="en-US" smtClean="0"/>
              <a:t>We can actually determine if cycles exist in O(V) time:</a:t>
            </a:r>
          </a:p>
          <a:p>
            <a:pPr lvl="1"/>
            <a:r>
              <a:rPr lang="en-US" smtClean="0"/>
              <a:t>In an undirected acyclic forest, |E| </a:t>
            </a:r>
            <a:r>
              <a:rPr lang="en-US" smtClean="0">
                <a:sym typeface="Symbol" pitchFamily="18" charset="2"/>
              </a:rPr>
              <a:t> |V| - 1 </a:t>
            </a:r>
            <a:endParaRPr lang="en-US" smtClean="0"/>
          </a:p>
          <a:p>
            <a:pPr lvl="1"/>
            <a:r>
              <a:rPr lang="en-US" smtClean="0"/>
              <a:t>So count the edges: if ever see |V| distinct edges, must have seen a back edge along the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9917-B122-4EFD-B395-4C1291C05B08}" type="datetime1">
              <a:rPr lang="en-GB" smtClean="0"/>
              <a:t>21/08/2017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Breadth-First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BFS(G, s)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initialize vertices;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Q = {s};		</a:t>
            </a:r>
            <a:r>
              <a:rPr lang="en-US" sz="1800" b="1" i="1" smtClean="0">
                <a:latin typeface="Courier New" pitchFamily="49" charset="0"/>
              </a:rPr>
              <a:t>// Q is a queue (duh); initialize to 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while (Q not empty) {    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    u = RemoveTop(Q);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  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u-&gt;adj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v-&gt;color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v-&gt;d = u-&gt;d + 1;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v-&gt;p = u;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       Enqueue(Q, 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1172484" name="Text Box 4"/>
          <p:cNvSpPr txBox="1">
            <a:spLocks noChangeArrowheads="1"/>
          </p:cNvSpPr>
          <p:nvPr/>
        </p:nvSpPr>
        <p:spPr bwMode="auto">
          <a:xfrm>
            <a:off x="5334000" y="4511675"/>
            <a:ext cx="3200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does </a:t>
            </a:r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v-&gt;p </a:t>
            </a: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represent?</a:t>
            </a:r>
          </a:p>
        </p:txBody>
      </p:sp>
      <p:sp>
        <p:nvSpPr>
          <p:cNvPr id="1172485" name="Text Box 5"/>
          <p:cNvSpPr txBox="1">
            <a:spLocks noChangeArrowheads="1"/>
          </p:cNvSpPr>
          <p:nvPr/>
        </p:nvSpPr>
        <p:spPr bwMode="auto">
          <a:xfrm>
            <a:off x="5346700" y="4157663"/>
            <a:ext cx="3200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does </a:t>
            </a:r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v-&gt;d </a:t>
            </a: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represent?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4AE6-F843-4F74-A6A3-7BA00A04BB24}" type="datetime1">
              <a:rPr lang="en-GB" smtClean="0"/>
              <a:t>21/08/2017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4" grpId="0" autoUpdateAnimBg="0"/>
      <p:bldP spid="11724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9235" name="AutoShape 19"/>
          <p:cNvCxnSpPr>
            <a:cxnSpLocks noChangeShapeType="1"/>
            <a:stCxn id="9220" idx="0"/>
            <a:endCxn id="921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6" name="AutoShape 20"/>
          <p:cNvCxnSpPr>
            <a:cxnSpLocks noChangeShapeType="1"/>
            <a:stCxn id="9219" idx="6"/>
            <a:endCxn id="922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7" name="AutoShape 21"/>
          <p:cNvCxnSpPr>
            <a:cxnSpLocks noChangeShapeType="1"/>
            <a:stCxn id="9221" idx="4"/>
            <a:endCxn id="922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8" name="AutoShape 22"/>
          <p:cNvCxnSpPr>
            <a:cxnSpLocks noChangeShapeType="1"/>
            <a:stCxn id="9222" idx="7"/>
            <a:endCxn id="922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9" name="AutoShape 23"/>
          <p:cNvCxnSpPr>
            <a:cxnSpLocks noChangeShapeType="1"/>
            <a:stCxn id="9222" idx="6"/>
            <a:endCxn id="922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0" name="AutoShape 24"/>
          <p:cNvCxnSpPr>
            <a:cxnSpLocks noChangeShapeType="1"/>
            <a:stCxn id="9224" idx="0"/>
            <a:endCxn id="922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1" name="AutoShape 25"/>
          <p:cNvCxnSpPr>
            <a:cxnSpLocks noChangeShapeType="1"/>
            <a:stCxn id="9223" idx="6"/>
            <a:endCxn id="922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2" name="AutoShape 26"/>
          <p:cNvCxnSpPr>
            <a:cxnSpLocks noChangeShapeType="1"/>
            <a:stCxn id="9224" idx="6"/>
            <a:endCxn id="922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3" name="AutoShape 27"/>
          <p:cNvCxnSpPr>
            <a:cxnSpLocks noChangeShapeType="1"/>
            <a:stCxn id="9226" idx="0"/>
            <a:endCxn id="922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A05F-72C4-4417-AA05-4036A9DF07AF}" type="datetime1">
              <a:rPr lang="en-GB" smtClean="0"/>
              <a:t>21/08/2017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0259" name="AutoShape 19"/>
          <p:cNvCxnSpPr>
            <a:cxnSpLocks noChangeShapeType="1"/>
            <a:stCxn id="10244" idx="0"/>
            <a:endCxn id="1024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0" name="AutoShape 20"/>
          <p:cNvCxnSpPr>
            <a:cxnSpLocks noChangeShapeType="1"/>
            <a:stCxn id="10243" idx="6"/>
            <a:endCxn id="1024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1" name="AutoShape 21"/>
          <p:cNvCxnSpPr>
            <a:cxnSpLocks noChangeShapeType="1"/>
            <a:stCxn id="10245" idx="4"/>
            <a:endCxn id="1024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2" name="AutoShape 22"/>
          <p:cNvCxnSpPr>
            <a:cxnSpLocks noChangeShapeType="1"/>
            <a:stCxn id="10246" idx="7"/>
            <a:endCxn id="1024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3" name="AutoShape 23"/>
          <p:cNvCxnSpPr>
            <a:cxnSpLocks noChangeShapeType="1"/>
            <a:stCxn id="10246" idx="6"/>
            <a:endCxn id="1024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4" name="AutoShape 24"/>
          <p:cNvCxnSpPr>
            <a:cxnSpLocks noChangeShapeType="1"/>
            <a:stCxn id="10248" idx="0"/>
            <a:endCxn id="1024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5" name="AutoShape 25"/>
          <p:cNvCxnSpPr>
            <a:cxnSpLocks noChangeShapeType="1"/>
            <a:stCxn id="10247" idx="6"/>
            <a:endCxn id="1024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6" name="AutoShape 26"/>
          <p:cNvCxnSpPr>
            <a:cxnSpLocks noChangeShapeType="1"/>
            <a:stCxn id="10248" idx="6"/>
            <a:endCxn id="1025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7" name="AutoShape 27"/>
          <p:cNvCxnSpPr>
            <a:cxnSpLocks noChangeShapeType="1"/>
            <a:stCxn id="10250" idx="0"/>
            <a:endCxn id="1024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s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6922-0C17-4A29-8EA1-BFD4F3F777BB}" type="datetime1">
              <a:rPr lang="en-GB" smtClean="0"/>
              <a:t>21/08/2017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Shaikh Akib Shahriyar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3550</Words>
  <Application>Microsoft Office PowerPoint</Application>
  <PresentationFormat>On-screen Show (4:3)</PresentationFormat>
  <Paragraphs>1096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Graph Algorithms </vt:lpstr>
      <vt:lpstr>Review: Graphs</vt:lpstr>
      <vt:lpstr>Review: Representing Graphs</vt:lpstr>
      <vt:lpstr>Review: Graph Searching</vt:lpstr>
      <vt:lpstr>Review: Breadth-First Search</vt:lpstr>
      <vt:lpstr>Review: Breadth-First Search</vt:lpstr>
      <vt:lpstr>Review: 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BFS: The Code Again</vt:lpstr>
      <vt:lpstr>BFS: The Code Again</vt:lpstr>
      <vt:lpstr>Breadth-First Search: Properties</vt:lpstr>
      <vt:lpstr>Depth-First Search</vt:lpstr>
      <vt:lpstr>Depth-First Search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Sort Analysis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DFS: Kinds of edges</vt:lpstr>
      <vt:lpstr>DFS Example</vt:lpstr>
      <vt:lpstr>DFS: Kinds of edges</vt:lpstr>
      <vt:lpstr>DFS Example</vt:lpstr>
      <vt:lpstr>DFS: Kinds of edges</vt:lpstr>
      <vt:lpstr>DFS Example</vt:lpstr>
      <vt:lpstr>DFS: Kinds of edges</vt:lpstr>
      <vt:lpstr>DFS Example</vt:lpstr>
      <vt:lpstr>DFS: Kinds of edges</vt:lpstr>
      <vt:lpstr>DFS: Kinds Of Edges</vt:lpstr>
      <vt:lpstr>DFS: Kinds Of Edges</vt:lpstr>
      <vt:lpstr>DFS And Graph Cycles</vt:lpstr>
      <vt:lpstr>DFS And Cycles</vt:lpstr>
      <vt:lpstr>DFS And Cycles</vt:lpstr>
      <vt:lpstr>DFS And Cycles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 </dc:title>
  <dc:creator>Akib Shahriyar</dc:creator>
  <cp:lastModifiedBy>SAWON</cp:lastModifiedBy>
  <cp:revision>2</cp:revision>
  <dcterms:created xsi:type="dcterms:W3CDTF">2006-08-16T00:00:00Z</dcterms:created>
  <dcterms:modified xsi:type="dcterms:W3CDTF">2017-08-20T20:33:18Z</dcterms:modified>
</cp:coreProperties>
</file>