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1" r:id="rId5"/>
    <p:sldId id="260" r:id="rId6"/>
    <p:sldId id="28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EEB51-DDCE-49B3-8AE3-36FF4762A0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C040-71D7-432F-B695-745BBBFE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0009BD-1F33-49D1-B49B-668E7E2CE39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07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8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875B-562B-4CF5-94EB-B8F41C5206B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43DB-4938-4B4D-ACD6-755C18CD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23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i="1" dirty="0">
                <a:solidFill>
                  <a:srgbClr val="FF0066"/>
                </a:solidFill>
                <a:latin typeface="Arial Black" panose="020B0A04020102020204" pitchFamily="34" charset="0"/>
                <a:ea typeface="新細明體" charset="-120"/>
              </a:rPr>
              <a:t>An Introduction to</a:t>
            </a:r>
            <a:br>
              <a:rPr lang="en-US" altLang="zh-TW" b="1" i="1" dirty="0">
                <a:solidFill>
                  <a:srgbClr val="FF0066"/>
                </a:solidFill>
                <a:latin typeface="Arial Black" panose="020B0A04020102020204" pitchFamily="34" charset="0"/>
                <a:ea typeface="新細明體" charset="-120"/>
              </a:rPr>
            </a:br>
            <a:r>
              <a:rPr lang="en-US" altLang="zh-TW" b="1" i="1" dirty="0" smtClean="0">
                <a:solidFill>
                  <a:srgbClr val="FF0066"/>
                </a:solidFill>
                <a:latin typeface="Arial Black" panose="020B0A04020102020204" pitchFamily="34" charset="0"/>
                <a:ea typeface="新細明體" charset="-120"/>
              </a:rPr>
              <a:t>Algorithm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Mehnuma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Tabassum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Omar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6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281488" y="76201"/>
            <a:ext cx="34429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chemeClr val="accent2"/>
                </a:solidFill>
                <a:ea typeface="新細明體" charset="-120"/>
              </a:rPr>
              <a:t>FindLargest refined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990600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70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471863" y="76201"/>
            <a:ext cx="51413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chemeClr val="accent2"/>
                </a:solidFill>
                <a:ea typeface="新細明體" charset="-120"/>
              </a:rPr>
              <a:t>Generalization of FindLargest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4704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63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1026"/>
          <p:cNvSpPr>
            <a:spLocks noChangeArrowheads="1"/>
          </p:cNvSpPr>
          <p:nvPr/>
        </p:nvSpPr>
        <p:spPr bwMode="auto">
          <a:xfrm>
            <a:off x="1828800" y="1066800"/>
            <a:ext cx="8534400" cy="44196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3225801" y="3124200"/>
            <a:ext cx="5853113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4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新細明體" charset="-120"/>
              </a:rPr>
              <a:t>THREE CONSTRUCTS</a:t>
            </a:r>
          </a:p>
        </p:txBody>
      </p:sp>
    </p:spTree>
    <p:extLst>
      <p:ext uri="{BB962C8B-B14F-4D97-AF65-F5344CB8AC3E}">
        <p14:creationId xmlns:p14="http://schemas.microsoft.com/office/powerpoint/2010/main" val="8287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433888" y="76200"/>
            <a:ext cx="3109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chemeClr val="accent2"/>
                </a:solidFill>
                <a:ea typeface="新細明體" charset="-120"/>
              </a:rPr>
              <a:t>Three constructs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764704"/>
            <a:ext cx="9143999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74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1828800" y="1066800"/>
            <a:ext cx="8534400" cy="44196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567250" y="3124200"/>
            <a:ext cx="5171800" cy="14465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4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新細明體" charset="-120"/>
              </a:rPr>
              <a:t>ALGORITHM</a:t>
            </a:r>
          </a:p>
          <a:p>
            <a:pPr algn="ctr"/>
            <a:r>
              <a:rPr lang="en-US" altLang="zh-TW" sz="4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新細明體" charset="-120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7848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505201" y="76200"/>
            <a:ext cx="563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chemeClr val="accent2"/>
                </a:solidFill>
                <a:ea typeface="新細明體" charset="-120"/>
              </a:rPr>
              <a:t>Flowcharts for three constructs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655638"/>
            <a:ext cx="9036495" cy="620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31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429000" y="76200"/>
            <a:ext cx="572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chemeClr val="accent2"/>
                </a:solidFill>
                <a:ea typeface="新細明體" charset="-120"/>
              </a:rPr>
              <a:t>Pseudocode for three constructs</a:t>
            </a:r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764705"/>
            <a:ext cx="9143999" cy="59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64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668463" y="249239"/>
            <a:ext cx="1933350" cy="5847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新細明體" charset="-120"/>
              </a:rPr>
              <a:t>Example 1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>
                <a:latin typeface="Times" panose="02020603050405020304" pitchFamily="18" charset="0"/>
                <a:ea typeface="新細明體" charset="-120"/>
              </a:rPr>
              <a:t>Write an algorithm in pseudocode that finds the average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13482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2133600" y="2222500"/>
            <a:ext cx="7696200" cy="27305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sz="2800" b="1">
                <a:solidFill>
                  <a:schemeClr val="accent2"/>
                </a:solidFill>
                <a:ea typeface="新細明體" charset="-120"/>
              </a:rPr>
              <a:t>	</a:t>
            </a:r>
            <a:r>
              <a:rPr lang="en-US" altLang="zh-TW" sz="2800" b="1">
                <a:solidFill>
                  <a:schemeClr val="accent2"/>
                </a:solidFill>
                <a:ea typeface="新細明體" charset="-120"/>
              </a:rPr>
              <a:t>AverageOfTwo</a:t>
            </a:r>
          </a:p>
          <a:p>
            <a:r>
              <a:rPr lang="en-US" altLang="zh-TW" sz="2800" b="1">
                <a:solidFill>
                  <a:schemeClr val="accent2"/>
                </a:solidFill>
                <a:ea typeface="新細明體" charset="-120"/>
              </a:rPr>
              <a:t>	Input:</a:t>
            </a:r>
            <a:r>
              <a:rPr lang="en-US" altLang="zh-TW" sz="2800">
                <a:ea typeface="新細明體" charset="-120"/>
              </a:rPr>
              <a:t> </a:t>
            </a:r>
            <a:r>
              <a:rPr lang="en-US" altLang="zh-TW" sz="2800" b="1">
                <a:ea typeface="新細明體" charset="-120"/>
              </a:rPr>
              <a:t>Two numbers</a:t>
            </a:r>
          </a:p>
          <a:p>
            <a:pPr>
              <a:buFontTx/>
              <a:buAutoNum type="arabicPeriod"/>
            </a:pPr>
            <a:r>
              <a:rPr lang="en-US" altLang="zh-TW" sz="2800" b="1">
                <a:ea typeface="新細明體" charset="-120"/>
              </a:rPr>
              <a:t>Add the two numbers</a:t>
            </a:r>
          </a:p>
          <a:p>
            <a:pPr>
              <a:buFontTx/>
              <a:buAutoNum type="arabicPeriod"/>
            </a:pPr>
            <a:r>
              <a:rPr lang="en-US" altLang="zh-TW" sz="2800" b="1">
                <a:ea typeface="新細明體" charset="-120"/>
              </a:rPr>
              <a:t>Divide the result by 2</a:t>
            </a:r>
          </a:p>
          <a:p>
            <a:pPr>
              <a:buFontTx/>
              <a:buAutoNum type="arabicPeriod"/>
            </a:pPr>
            <a:r>
              <a:rPr lang="en-US" altLang="zh-TW" sz="2800" b="1">
                <a:ea typeface="新細明體" charset="-120"/>
              </a:rPr>
              <a:t>Return the result by step 2</a:t>
            </a:r>
          </a:p>
          <a:p>
            <a:r>
              <a:rPr lang="en-US" altLang="zh-TW" sz="2800" b="1">
                <a:ea typeface="新細明體" charset="-120"/>
              </a:rPr>
              <a:t>	</a:t>
            </a:r>
            <a:r>
              <a:rPr lang="en-US" altLang="zh-TW" sz="2800" b="1">
                <a:solidFill>
                  <a:schemeClr val="accent2"/>
                </a:solidFill>
                <a:ea typeface="新細明體" charset="-120"/>
              </a:rPr>
              <a:t>End</a:t>
            </a:r>
          </a:p>
        </p:txBody>
      </p:sp>
      <p:sp>
        <p:nvSpPr>
          <p:cNvPr id="77827" name="Text Box 1027"/>
          <p:cNvSpPr txBox="1">
            <a:spLocks noChangeArrowheads="1"/>
          </p:cNvSpPr>
          <p:nvPr/>
        </p:nvSpPr>
        <p:spPr bwMode="auto">
          <a:xfrm>
            <a:off x="2133601" y="1492251"/>
            <a:ext cx="19543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Solution:</a:t>
            </a:r>
          </a:p>
        </p:txBody>
      </p:sp>
      <p:sp>
        <p:nvSpPr>
          <p:cNvPr id="77828" name="Text Box 1028"/>
          <p:cNvSpPr txBox="1">
            <a:spLocks noChangeArrowheads="1"/>
          </p:cNvSpPr>
          <p:nvPr/>
        </p:nvSpPr>
        <p:spPr bwMode="auto">
          <a:xfrm>
            <a:off x="5302251" y="1492251"/>
            <a:ext cx="31133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Average of two</a:t>
            </a:r>
          </a:p>
        </p:txBody>
      </p:sp>
    </p:spTree>
    <p:extLst>
      <p:ext uri="{BB962C8B-B14F-4D97-AF65-F5344CB8AC3E}">
        <p14:creationId xmlns:p14="http://schemas.microsoft.com/office/powerpoint/2010/main" val="383094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668463" y="249239"/>
            <a:ext cx="1933350" cy="5847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新細明體" charset="-120"/>
              </a:rPr>
              <a:t>Example 2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>
                <a:latin typeface="Times" panose="02020603050405020304" pitchFamily="18" charset="0"/>
                <a:ea typeface="新細明體" charset="-120"/>
              </a:rPr>
              <a:t>Write an algorithm to change a numeric grade to a pass/no pass grade.</a:t>
            </a:r>
          </a:p>
        </p:txBody>
      </p:sp>
    </p:spTree>
    <p:extLst>
      <p:ext uri="{BB962C8B-B14F-4D97-AF65-F5344CB8AC3E}">
        <p14:creationId xmlns:p14="http://schemas.microsoft.com/office/powerpoint/2010/main" val="259267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2238375" y="2133606"/>
            <a:ext cx="6481763" cy="523876"/>
            <a:chOff x="336" y="1786"/>
            <a:chExt cx="4083" cy="33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336" y="185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zh-TW" alt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charset="-120"/>
              </a:endParaRPr>
            </a:p>
          </p:txBody>
        </p:sp>
        <p:sp>
          <p:nvSpPr>
            <p:cNvPr id="106500" name="Text Box 4"/>
            <p:cNvSpPr txBox="1">
              <a:spLocks noChangeArrowheads="1"/>
            </p:cNvSpPr>
            <p:nvPr/>
          </p:nvSpPr>
          <p:spPr bwMode="auto">
            <a:xfrm>
              <a:off x="566" y="1786"/>
              <a:ext cx="38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Understand the concept of an algorithm.</a:t>
              </a:r>
            </a:p>
          </p:txBody>
        </p:sp>
      </p:grpSp>
      <p:grpSp>
        <p:nvGrpSpPr>
          <p:cNvPr id="106501" name="Group 5"/>
          <p:cNvGrpSpPr>
            <a:grpSpLocks/>
          </p:cNvGrpSpPr>
          <p:nvPr/>
        </p:nvGrpSpPr>
        <p:grpSpPr bwMode="auto">
          <a:xfrm>
            <a:off x="2238375" y="2843215"/>
            <a:ext cx="8756651" cy="954088"/>
            <a:chOff x="432" y="634"/>
            <a:chExt cx="5516" cy="601"/>
          </a:xfrm>
        </p:grpSpPr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432" y="7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6503" name="Text Box 7"/>
            <p:cNvSpPr txBox="1">
              <a:spLocks noChangeArrowheads="1"/>
            </p:cNvSpPr>
            <p:nvPr/>
          </p:nvSpPr>
          <p:spPr bwMode="auto">
            <a:xfrm>
              <a:off x="662" y="634"/>
              <a:ext cx="528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Define and use the three constructs for developing</a:t>
              </a:r>
              <a:br>
                <a:rPr lang="en-US" altLang="zh-TW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</a:br>
              <a:r>
                <a:rPr lang="en-US" altLang="zh-TW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algorithms:  sequence, decision, and repetition.</a:t>
              </a:r>
            </a:p>
          </p:txBody>
        </p:sp>
      </p:grpSp>
      <p:grpSp>
        <p:nvGrpSpPr>
          <p:cNvPr id="106507" name="Group 11"/>
          <p:cNvGrpSpPr>
            <a:grpSpLocks/>
          </p:cNvGrpSpPr>
          <p:nvPr/>
        </p:nvGrpSpPr>
        <p:grpSpPr bwMode="auto">
          <a:xfrm>
            <a:off x="2238376" y="3886202"/>
            <a:ext cx="8756651" cy="954088"/>
            <a:chOff x="432" y="634"/>
            <a:chExt cx="5516" cy="601"/>
          </a:xfrm>
        </p:grpSpPr>
        <p:sp>
          <p:nvSpPr>
            <p:cNvPr id="106508" name="Rectangle 12"/>
            <p:cNvSpPr>
              <a:spLocks noChangeArrowheads="1"/>
            </p:cNvSpPr>
            <p:nvPr/>
          </p:nvSpPr>
          <p:spPr bwMode="auto">
            <a:xfrm>
              <a:off x="432" y="7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6509" name="Text Box 13"/>
            <p:cNvSpPr txBox="1">
              <a:spLocks noChangeArrowheads="1"/>
            </p:cNvSpPr>
            <p:nvPr/>
          </p:nvSpPr>
          <p:spPr bwMode="auto">
            <a:xfrm>
              <a:off x="662" y="634"/>
              <a:ext cx="528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Understand and use three tools to represent algorithms:</a:t>
              </a:r>
              <a:br>
                <a:rPr lang="en-US" altLang="zh-TW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</a:br>
              <a:r>
                <a:rPr lang="en-US" altLang="zh-TW" sz="280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flowchart, pseudocode, and structure chart.</a:t>
              </a:r>
            </a:p>
          </p:txBody>
        </p:sp>
      </p:grpSp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1905000" y="914400"/>
            <a:ext cx="8077200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4294189" y="-152400"/>
            <a:ext cx="26271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60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O</a:t>
            </a:r>
            <a:r>
              <a:rPr lang="en-US" altLang="zh-TW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BJECTIVES</a:t>
            </a:r>
          </a:p>
        </p:txBody>
      </p:sp>
      <p:grpSp>
        <p:nvGrpSpPr>
          <p:cNvPr id="106513" name="Group 17"/>
          <p:cNvGrpSpPr>
            <a:grpSpLocks/>
          </p:cNvGrpSpPr>
          <p:nvPr/>
        </p:nvGrpSpPr>
        <p:grpSpPr bwMode="auto">
          <a:xfrm>
            <a:off x="2238375" y="4876802"/>
            <a:ext cx="9009063" cy="523876"/>
            <a:chOff x="432" y="634"/>
            <a:chExt cx="5675" cy="330"/>
          </a:xfrm>
        </p:grpSpPr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432" y="7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6515" name="Text Box 19"/>
            <p:cNvSpPr txBox="1">
              <a:spLocks noChangeArrowheads="1"/>
            </p:cNvSpPr>
            <p:nvPr/>
          </p:nvSpPr>
          <p:spPr bwMode="auto">
            <a:xfrm>
              <a:off x="662" y="634"/>
              <a:ext cx="54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Understand the concept of modularity and </a:t>
              </a:r>
              <a:r>
                <a:rPr lang="en-US" altLang="zh-TW" sz="2800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subalgorithms</a:t>
              </a:r>
              <a:r>
                <a:rPr lang="en-US" altLang="zh-TW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01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133600" y="1416050"/>
            <a:ext cx="7696200" cy="443865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sz="2800" b="1">
                <a:solidFill>
                  <a:schemeClr val="accent2"/>
                </a:solidFill>
                <a:ea typeface="新細明體" charset="-120"/>
              </a:rPr>
              <a:t>	</a:t>
            </a:r>
            <a:r>
              <a:rPr lang="en-US" altLang="zh-TW" sz="2800" b="1">
                <a:solidFill>
                  <a:schemeClr val="accent2"/>
                </a:solidFill>
                <a:ea typeface="新細明體" charset="-120"/>
              </a:rPr>
              <a:t>Pass/NoPassGrade</a:t>
            </a:r>
          </a:p>
          <a:p>
            <a:r>
              <a:rPr lang="en-US" altLang="zh-TW" sz="2800" b="1">
                <a:solidFill>
                  <a:schemeClr val="accent2"/>
                </a:solidFill>
                <a:ea typeface="新細明體" charset="-120"/>
              </a:rPr>
              <a:t>	Input:</a:t>
            </a:r>
            <a:r>
              <a:rPr lang="en-US" altLang="zh-TW" sz="2800">
                <a:ea typeface="新細明體" charset="-120"/>
              </a:rPr>
              <a:t> </a:t>
            </a:r>
            <a:r>
              <a:rPr lang="en-US" altLang="zh-TW" sz="2800" b="1">
                <a:ea typeface="新細明體" charset="-120"/>
              </a:rPr>
              <a:t>One number</a:t>
            </a:r>
          </a:p>
          <a:p>
            <a:pPr>
              <a:buFontTx/>
              <a:buAutoNum type="arabicPeriod"/>
            </a:pPr>
            <a:r>
              <a:rPr lang="en-US" altLang="zh-TW" sz="2800" b="1">
                <a:ea typeface="新細明體" charset="-120"/>
              </a:rPr>
              <a:t>if</a:t>
            </a:r>
            <a:r>
              <a:rPr lang="en-US" altLang="zh-TW" sz="2800" b="1">
                <a:solidFill>
                  <a:schemeClr val="accent2"/>
                </a:solidFill>
                <a:ea typeface="新細明體" charset="-120"/>
              </a:rPr>
              <a:t> </a:t>
            </a:r>
            <a:r>
              <a:rPr lang="en-US" altLang="zh-TW" sz="2800" b="1">
                <a:ea typeface="新細明體" charset="-120"/>
              </a:rPr>
              <a:t>(the number is greater than or equal to 70)</a:t>
            </a:r>
            <a:br>
              <a:rPr lang="en-US" altLang="zh-TW" sz="2800" b="1">
                <a:ea typeface="新細明體" charset="-120"/>
              </a:rPr>
            </a:br>
            <a:r>
              <a:rPr lang="en-US" altLang="zh-TW" sz="2800" b="1">
                <a:ea typeface="新細明體" charset="-120"/>
              </a:rPr>
              <a:t>then</a:t>
            </a:r>
          </a:p>
          <a:p>
            <a:pPr lvl="1"/>
            <a:r>
              <a:rPr lang="en-US" altLang="zh-TW" sz="2800" b="1">
                <a:ea typeface="新細明體" charset="-120"/>
              </a:rPr>
              <a:t>    1.1  Set the grade to “pass”</a:t>
            </a:r>
          </a:p>
          <a:p>
            <a:pPr lvl="1"/>
            <a:r>
              <a:rPr lang="en-US" altLang="zh-TW" sz="2800" b="1">
                <a:ea typeface="新細明體" charset="-120"/>
              </a:rPr>
              <a:t>else</a:t>
            </a:r>
          </a:p>
          <a:p>
            <a:pPr lvl="1"/>
            <a:r>
              <a:rPr lang="en-US" altLang="zh-TW" sz="2800" b="1">
                <a:ea typeface="新細明體" charset="-120"/>
              </a:rPr>
              <a:t>    1.2   Set the grade to “nopass”</a:t>
            </a:r>
          </a:p>
          <a:p>
            <a:pPr lvl="1"/>
            <a:r>
              <a:rPr lang="en-US" altLang="zh-TW" sz="2800" b="1">
                <a:ea typeface="新細明體" charset="-120"/>
              </a:rPr>
              <a:t>End if</a:t>
            </a:r>
          </a:p>
          <a:p>
            <a:pPr>
              <a:buFontTx/>
              <a:buAutoNum type="arabicPeriod"/>
            </a:pPr>
            <a:r>
              <a:rPr lang="en-US" altLang="zh-TW" sz="2800" b="1">
                <a:ea typeface="新細明體" charset="-120"/>
              </a:rPr>
              <a:t>Return the grade</a:t>
            </a:r>
          </a:p>
          <a:p>
            <a:r>
              <a:rPr lang="en-US" altLang="zh-TW" sz="2800" b="1">
                <a:ea typeface="新細明體" charset="-120"/>
              </a:rPr>
              <a:t>	</a:t>
            </a:r>
            <a:r>
              <a:rPr lang="en-US" altLang="zh-TW" sz="2800" b="1">
                <a:solidFill>
                  <a:schemeClr val="accent2"/>
                </a:solidFill>
                <a:ea typeface="新細明體" charset="-120"/>
              </a:rPr>
              <a:t>End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133601" y="685801"/>
            <a:ext cx="19543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Solution: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302250" y="685801"/>
            <a:ext cx="39456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Pass/no pass Grade</a:t>
            </a:r>
          </a:p>
        </p:txBody>
      </p:sp>
    </p:spTree>
    <p:extLst>
      <p:ext uri="{BB962C8B-B14F-4D97-AF65-F5344CB8AC3E}">
        <p14:creationId xmlns:p14="http://schemas.microsoft.com/office/powerpoint/2010/main" val="207939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1668464" y="249239"/>
            <a:ext cx="1997663" cy="5847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b="1" i="1" dirty="0">
                <a:effectLst>
                  <a:outerShdw blurRad="38100" dist="38100" dir="2700000" algn="tl">
                    <a:srgbClr val="000000"/>
                  </a:outerShdw>
                </a:effectLst>
                <a:ea typeface="新細明體" charset="-120"/>
              </a:rPr>
              <a:t>Example 3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600">
                <a:latin typeface="Times" panose="02020603050405020304" pitchFamily="18" charset="0"/>
                <a:ea typeface="新細明體" charset="-120"/>
              </a:rPr>
              <a:t>Write an algorithm to find the largest of 1000 numbers.</a:t>
            </a:r>
          </a:p>
        </p:txBody>
      </p:sp>
    </p:spTree>
    <p:extLst>
      <p:ext uri="{BB962C8B-B14F-4D97-AF65-F5344CB8AC3E}">
        <p14:creationId xmlns:p14="http://schemas.microsoft.com/office/powerpoint/2010/main" val="270086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905000" y="1257300"/>
            <a:ext cx="8305800" cy="49149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b="1" dirty="0">
                <a:solidFill>
                  <a:schemeClr val="accent2"/>
                </a:solidFill>
                <a:ea typeface="新細明體" charset="-120"/>
              </a:rPr>
              <a:t>	</a:t>
            </a:r>
            <a:r>
              <a:rPr lang="en-US" altLang="zh-TW" b="1" dirty="0" err="1">
                <a:solidFill>
                  <a:schemeClr val="accent2"/>
                </a:solidFill>
                <a:ea typeface="新細明體" charset="-120"/>
              </a:rPr>
              <a:t>FindLargest</a:t>
            </a:r>
            <a:endParaRPr lang="en-US" altLang="zh-TW" b="1" dirty="0">
              <a:solidFill>
                <a:schemeClr val="accent2"/>
              </a:solidFill>
              <a:ea typeface="新細明體" charset="-120"/>
            </a:endParaRPr>
          </a:p>
          <a:p>
            <a:r>
              <a:rPr lang="en-US" altLang="zh-TW" b="1" dirty="0">
                <a:solidFill>
                  <a:schemeClr val="accent2"/>
                </a:solidFill>
                <a:ea typeface="新細明體" charset="-120"/>
              </a:rPr>
              <a:t>	Input: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dirty="0">
                <a:ea typeface="新細明體" charset="-120"/>
              </a:rPr>
              <a:t>1000 positive integers</a:t>
            </a:r>
          </a:p>
          <a:p>
            <a:pPr>
              <a:buFontTx/>
              <a:buAutoNum type="arabicPeriod"/>
            </a:pPr>
            <a:r>
              <a:rPr lang="en-US" altLang="zh-TW" b="1" dirty="0">
                <a:ea typeface="新細明體" charset="-120"/>
              </a:rPr>
              <a:t>Set Largest to 0</a:t>
            </a:r>
          </a:p>
          <a:p>
            <a:pPr>
              <a:buFontTx/>
              <a:buAutoNum type="arabicPeriod"/>
            </a:pPr>
            <a:r>
              <a:rPr lang="en-US" altLang="zh-TW" b="1" dirty="0">
                <a:ea typeface="新細明體" charset="-120"/>
              </a:rPr>
              <a:t>Set Counter to 0</a:t>
            </a:r>
          </a:p>
          <a:p>
            <a:pPr>
              <a:buFontTx/>
              <a:buAutoNum type="arabicPeriod"/>
            </a:pPr>
            <a:r>
              <a:rPr lang="en-US" altLang="zh-TW" b="1" dirty="0">
                <a:ea typeface="新細明體" charset="-120"/>
              </a:rPr>
              <a:t>while (Counter less than 1000)</a:t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 3.1  if (the integer is greater than Largest)</a:t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	     then</a:t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	       3.1.1  Set Largest to the value of the integer</a:t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         End if</a:t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  3.2  Increment Counter</a:t>
            </a:r>
            <a:br>
              <a:rPr lang="en-US" altLang="zh-TW" b="1" dirty="0">
                <a:ea typeface="新細明體" charset="-120"/>
              </a:rPr>
            </a:br>
            <a:r>
              <a:rPr lang="en-US" altLang="zh-TW" b="1" dirty="0">
                <a:ea typeface="新細明體" charset="-120"/>
              </a:rPr>
              <a:t>End while</a:t>
            </a:r>
          </a:p>
          <a:p>
            <a:pPr>
              <a:buFontTx/>
              <a:buAutoNum type="arabicPeriod"/>
            </a:pPr>
            <a:r>
              <a:rPr lang="en-US" altLang="zh-TW" b="1" dirty="0">
                <a:ea typeface="新細明體" charset="-120"/>
              </a:rPr>
              <a:t>Return Largest</a:t>
            </a:r>
          </a:p>
          <a:p>
            <a:r>
              <a:rPr lang="en-US" altLang="zh-TW" b="1" dirty="0">
                <a:ea typeface="新細明體" charset="-120"/>
              </a:rPr>
              <a:t>	</a:t>
            </a:r>
            <a:r>
              <a:rPr lang="en-US" altLang="zh-TW" b="1" dirty="0">
                <a:solidFill>
                  <a:schemeClr val="accent2"/>
                </a:solidFill>
                <a:ea typeface="新細明體" charset="-120"/>
              </a:rPr>
              <a:t>End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981201" y="501651"/>
            <a:ext cx="19543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Solution: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149850" y="623888"/>
            <a:ext cx="452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Find largest of 1000 numbers</a:t>
            </a:r>
          </a:p>
        </p:txBody>
      </p:sp>
    </p:spTree>
    <p:extLst>
      <p:ext uri="{BB962C8B-B14F-4D97-AF65-F5344CB8AC3E}">
        <p14:creationId xmlns:p14="http://schemas.microsoft.com/office/powerpoint/2010/main" val="300630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828800" y="1066800"/>
            <a:ext cx="8534400" cy="44196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671889" y="3124200"/>
            <a:ext cx="4967287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44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新細明體" charset="-120"/>
              </a:rPr>
              <a:t>SUBALGORITHMS</a:t>
            </a:r>
          </a:p>
        </p:txBody>
      </p:sp>
    </p:spTree>
    <p:extLst>
      <p:ext uri="{BB962C8B-B14F-4D97-AF65-F5344CB8AC3E}">
        <p14:creationId xmlns:p14="http://schemas.microsoft.com/office/powerpoint/2010/main" val="397533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84326" y="0"/>
            <a:ext cx="10287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>
                <a:ea typeface="新細明體" charset="-120"/>
              </a:rPr>
              <a:t>Figure 8-9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811588" y="76200"/>
            <a:ext cx="4799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chemeClr val="accent2"/>
                </a:solidFill>
                <a:ea typeface="新細明體" charset="-120"/>
              </a:rPr>
              <a:t>Concept of a subalgorithm</a:t>
            </a:r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6713"/>
            <a:ext cx="9036496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631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752600" y="1749426"/>
            <a:ext cx="8534400" cy="358457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sz="2800" b="1" dirty="0">
                <a:solidFill>
                  <a:schemeClr val="accent2"/>
                </a:solidFill>
                <a:ea typeface="新細明體" charset="-120"/>
              </a:rPr>
              <a:t>	</a:t>
            </a:r>
            <a:r>
              <a:rPr lang="en-US" altLang="zh-TW" sz="2800" b="1" dirty="0" err="1">
                <a:solidFill>
                  <a:schemeClr val="accent2"/>
                </a:solidFill>
                <a:ea typeface="新細明體" charset="-120"/>
              </a:rPr>
              <a:t>FindLargest</a:t>
            </a:r>
            <a:endParaRPr lang="en-US" altLang="zh-TW" sz="2800" b="1" dirty="0">
              <a:solidFill>
                <a:schemeClr val="accent2"/>
              </a:solidFill>
              <a:ea typeface="新細明體" charset="-120"/>
            </a:endParaRPr>
          </a:p>
          <a:p>
            <a:r>
              <a:rPr lang="en-US" altLang="zh-TW" sz="2800" b="1" dirty="0">
                <a:solidFill>
                  <a:schemeClr val="accent2"/>
                </a:solidFill>
                <a:ea typeface="新細明體" charset="-120"/>
              </a:rPr>
              <a:t>	Input:</a:t>
            </a:r>
            <a:r>
              <a:rPr lang="en-US" altLang="zh-TW" sz="2800" dirty="0">
                <a:ea typeface="新細明體" charset="-120"/>
              </a:rPr>
              <a:t> </a:t>
            </a:r>
            <a:r>
              <a:rPr lang="en-US" altLang="zh-TW" sz="2800" b="1" dirty="0">
                <a:ea typeface="新細明體" charset="-120"/>
              </a:rPr>
              <a:t>A list of positive integers</a:t>
            </a:r>
          </a:p>
          <a:p>
            <a:pPr>
              <a:buFontTx/>
              <a:buAutoNum type="arabicPeriod"/>
            </a:pPr>
            <a:r>
              <a:rPr lang="en-US" altLang="zh-TW" sz="2800" b="1" dirty="0">
                <a:ea typeface="新細明體" charset="-120"/>
              </a:rPr>
              <a:t>Set Largest to 0</a:t>
            </a:r>
          </a:p>
          <a:p>
            <a:pPr>
              <a:buFontTx/>
              <a:buAutoNum type="arabicPeriod"/>
            </a:pPr>
            <a:r>
              <a:rPr lang="en-US" altLang="zh-TW" sz="2800" b="1" dirty="0">
                <a:ea typeface="新細明體" charset="-120"/>
              </a:rPr>
              <a:t>while (more integers)</a:t>
            </a:r>
            <a:br>
              <a:rPr lang="en-US" altLang="zh-TW" sz="2800" b="1" dirty="0">
                <a:ea typeface="新細明體" charset="-120"/>
              </a:rPr>
            </a:br>
            <a:r>
              <a:rPr lang="en-US" altLang="zh-TW" sz="2800" b="1" dirty="0">
                <a:ea typeface="新細明體" charset="-120"/>
              </a:rPr>
              <a:t> 2.1  </a:t>
            </a:r>
            <a:r>
              <a:rPr lang="en-US" altLang="zh-TW" sz="2800" b="1" dirty="0" err="1">
                <a:ea typeface="新細明體" charset="-120"/>
              </a:rPr>
              <a:t>FindLarger</a:t>
            </a:r>
            <a:r>
              <a:rPr lang="en-US" altLang="zh-TW" sz="2800" b="1" dirty="0">
                <a:ea typeface="新細明體" charset="-120"/>
              </a:rPr>
              <a:t/>
            </a:r>
            <a:br>
              <a:rPr lang="en-US" altLang="zh-TW" sz="2800" b="1" dirty="0">
                <a:ea typeface="新細明體" charset="-120"/>
              </a:rPr>
            </a:br>
            <a:r>
              <a:rPr lang="en-US" altLang="zh-TW" sz="2800" b="1" dirty="0">
                <a:ea typeface="新細明體" charset="-120"/>
              </a:rPr>
              <a:t>End while</a:t>
            </a:r>
          </a:p>
          <a:p>
            <a:pPr>
              <a:buFontTx/>
              <a:buAutoNum type="arabicPeriod"/>
            </a:pPr>
            <a:r>
              <a:rPr lang="en-US" altLang="zh-TW" sz="2800" b="1" dirty="0">
                <a:ea typeface="新細明體" charset="-120"/>
              </a:rPr>
              <a:t>Return Largest</a:t>
            </a:r>
          </a:p>
          <a:p>
            <a:r>
              <a:rPr lang="en-US" altLang="zh-TW" sz="2800" b="1" dirty="0">
                <a:ea typeface="新細明體" charset="-120"/>
              </a:rPr>
              <a:t>	</a:t>
            </a:r>
            <a:r>
              <a:rPr lang="en-US" altLang="zh-TW" sz="2800" b="1" dirty="0">
                <a:solidFill>
                  <a:schemeClr val="accent2"/>
                </a:solidFill>
                <a:ea typeface="新細明體" charset="-120"/>
              </a:rPr>
              <a:t>End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997450" y="882650"/>
            <a:ext cx="248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Find largest</a:t>
            </a:r>
          </a:p>
        </p:txBody>
      </p:sp>
    </p:spTree>
    <p:extLst>
      <p:ext uri="{BB962C8B-B14F-4D97-AF65-F5344CB8AC3E}">
        <p14:creationId xmlns:p14="http://schemas.microsoft.com/office/powerpoint/2010/main" val="345819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752600" y="1749425"/>
            <a:ext cx="8534400" cy="3157538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TW" altLang="en-US" sz="2800" b="1">
                <a:solidFill>
                  <a:schemeClr val="accent2"/>
                </a:solidFill>
                <a:ea typeface="新細明體" charset="-120"/>
              </a:rPr>
              <a:t>	</a:t>
            </a:r>
            <a:r>
              <a:rPr lang="en-US" altLang="zh-TW" sz="2800" b="1">
                <a:solidFill>
                  <a:schemeClr val="accent2"/>
                </a:solidFill>
                <a:ea typeface="新細明體" charset="-120"/>
              </a:rPr>
              <a:t>FindLarger</a:t>
            </a:r>
          </a:p>
          <a:p>
            <a:r>
              <a:rPr lang="en-US" altLang="zh-TW" sz="2800" b="1">
                <a:solidFill>
                  <a:schemeClr val="accent2"/>
                </a:solidFill>
                <a:ea typeface="新細明體" charset="-120"/>
              </a:rPr>
              <a:t>	Input:</a:t>
            </a:r>
            <a:r>
              <a:rPr lang="en-US" altLang="zh-TW" sz="2800">
                <a:ea typeface="新細明體" charset="-120"/>
              </a:rPr>
              <a:t> </a:t>
            </a:r>
            <a:r>
              <a:rPr lang="en-US" altLang="zh-TW" sz="2800" b="1">
                <a:ea typeface="新細明體" charset="-120"/>
              </a:rPr>
              <a:t>Largest and current integer</a:t>
            </a:r>
          </a:p>
          <a:p>
            <a:pPr>
              <a:buFontTx/>
              <a:buAutoNum type="arabicPeriod"/>
            </a:pPr>
            <a:r>
              <a:rPr lang="en-US" altLang="zh-TW" sz="2800" b="1">
                <a:ea typeface="新細明體" charset="-120"/>
              </a:rPr>
              <a:t>if (the integer is greater than Largest)</a:t>
            </a:r>
            <a:br>
              <a:rPr lang="en-US" altLang="zh-TW" sz="2800" b="1">
                <a:ea typeface="新細明體" charset="-120"/>
              </a:rPr>
            </a:br>
            <a:r>
              <a:rPr lang="en-US" altLang="zh-TW" sz="2800" b="1">
                <a:ea typeface="新細明體" charset="-120"/>
              </a:rPr>
              <a:t>then </a:t>
            </a:r>
            <a:br>
              <a:rPr lang="en-US" altLang="zh-TW" sz="2800" b="1">
                <a:ea typeface="新細明體" charset="-120"/>
              </a:rPr>
            </a:br>
            <a:r>
              <a:rPr lang="en-US" altLang="zh-TW" sz="2800" b="1">
                <a:ea typeface="新細明體" charset="-120"/>
              </a:rPr>
              <a:t>        1.1 Set Largest to the value of the integer</a:t>
            </a:r>
            <a:br>
              <a:rPr lang="en-US" altLang="zh-TW" sz="2800" b="1">
                <a:ea typeface="新細明體" charset="-120"/>
              </a:rPr>
            </a:br>
            <a:r>
              <a:rPr lang="en-US" altLang="zh-TW" sz="2800" b="1">
                <a:ea typeface="新細明體" charset="-120"/>
              </a:rPr>
              <a:t>End if</a:t>
            </a:r>
            <a:br>
              <a:rPr lang="en-US" altLang="zh-TW" sz="2800" b="1">
                <a:ea typeface="新細明體" charset="-120"/>
              </a:rPr>
            </a:br>
            <a:r>
              <a:rPr lang="en-US" altLang="zh-TW" sz="2800" b="1">
                <a:solidFill>
                  <a:schemeClr val="accent2"/>
                </a:solidFill>
                <a:ea typeface="新細明體" charset="-120"/>
              </a:rPr>
              <a:t>End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828800" y="882650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Subalgorithm: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997450" y="882651"/>
            <a:ext cx="22525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Find larger</a:t>
            </a:r>
          </a:p>
        </p:txBody>
      </p:sp>
    </p:spTree>
    <p:extLst>
      <p:ext uri="{BB962C8B-B14F-4D97-AF65-F5344CB8AC3E}">
        <p14:creationId xmlns:p14="http://schemas.microsoft.com/office/powerpoint/2010/main" val="307876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1026"/>
          <p:cNvSpPr>
            <a:spLocks noChangeArrowheads="1"/>
          </p:cNvSpPr>
          <p:nvPr/>
        </p:nvSpPr>
        <p:spPr bwMode="auto">
          <a:xfrm>
            <a:off x="1828800" y="1066800"/>
            <a:ext cx="8534400" cy="44196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1027"/>
          <p:cNvSpPr>
            <a:spLocks noChangeArrowheads="1"/>
          </p:cNvSpPr>
          <p:nvPr/>
        </p:nvSpPr>
        <p:spPr bwMode="auto">
          <a:xfrm>
            <a:off x="4699794" y="2780928"/>
            <a:ext cx="2792413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新細明體" charset="-12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94174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</a:t>
            </a:r>
            <a:r>
              <a:rPr lang="tr-TR" sz="3600" b="1" dirty="0">
                <a:solidFill>
                  <a:srgbClr val="F874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Algorithms</a:t>
            </a:r>
            <a:endParaRPr lang="en-US" sz="3600" b="1" dirty="0">
              <a:solidFill>
                <a:srgbClr val="F874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136073" y="1600201"/>
            <a:ext cx="1000298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Aft>
                <a:spcPts val="1200"/>
              </a:spcAft>
              <a:buFontTx/>
              <a:buChar char="•"/>
            </a:pPr>
            <a:r>
              <a:rPr lang="tr-TR" altLang="en-US" sz="2400" dirty="0" smtClean="0">
                <a:solidFill>
                  <a:srgbClr val="000099"/>
                </a:solidFill>
              </a:rPr>
              <a:t>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A</a:t>
            </a:r>
            <a:r>
              <a:rPr lang="tr-TR" altLang="en-US" sz="2400" i="1" dirty="0" smtClean="0">
                <a:solidFill>
                  <a:srgbClr val="FF0000"/>
                </a:solidFill>
              </a:rPr>
              <a:t>lgorithm</a:t>
            </a:r>
            <a:r>
              <a:rPr lang="tr-TR" altLang="en-US" sz="2400" i="1" dirty="0" smtClean="0">
                <a:solidFill>
                  <a:srgbClr val="000099"/>
                </a:solidFill>
              </a:rPr>
              <a:t> </a:t>
            </a:r>
            <a:r>
              <a:rPr lang="tr-TR" altLang="en-US" sz="2400" dirty="0">
                <a:solidFill>
                  <a:srgbClr val="000099"/>
                </a:solidFill>
              </a:rPr>
              <a:t>comes from the name of a Persian mathematician Abu Ja’far Mohammed ibn-i Musa al Khowarizmi. </a:t>
            </a:r>
          </a:p>
          <a:p>
            <a:pPr algn="just" eaLnBrk="1" hangingPunct="1">
              <a:spcAft>
                <a:spcPts val="1200"/>
              </a:spcAft>
              <a:buFontTx/>
              <a:buChar char="•"/>
            </a:pPr>
            <a:r>
              <a:rPr lang="en-US" altLang="en-US" sz="2400" dirty="0" smtClean="0">
                <a:solidFill>
                  <a:srgbClr val="000099"/>
                </a:solidFill>
              </a:rPr>
              <a:t>A</a:t>
            </a:r>
            <a:r>
              <a:rPr lang="tr-TR" altLang="en-US" sz="2400" dirty="0" smtClean="0">
                <a:solidFill>
                  <a:srgbClr val="000099"/>
                </a:solidFill>
              </a:rPr>
              <a:t> </a:t>
            </a:r>
            <a:r>
              <a:rPr lang="tr-TR" altLang="en-US" sz="2400" dirty="0">
                <a:solidFill>
                  <a:srgbClr val="000099"/>
                </a:solidFill>
              </a:rPr>
              <a:t>special method useable by a computer for solution of a problem. </a:t>
            </a:r>
            <a:endParaRPr lang="en-US" altLang="en-US" sz="2400" dirty="0" smtClean="0">
              <a:solidFill>
                <a:srgbClr val="000099"/>
              </a:solidFill>
            </a:endParaRPr>
          </a:p>
          <a:p>
            <a:pPr algn="just" eaLnBrk="1" hangingPunct="1">
              <a:spcAft>
                <a:spcPts val="1200"/>
              </a:spcAft>
              <a:buFontTx/>
              <a:buChar char="•"/>
            </a:pPr>
            <a:r>
              <a:rPr lang="tr-TR" altLang="en-US" sz="2400" dirty="0" smtClean="0">
                <a:solidFill>
                  <a:srgbClr val="000099"/>
                </a:solidFill>
              </a:rPr>
              <a:t>The </a:t>
            </a:r>
            <a:r>
              <a:rPr lang="tr-TR" altLang="en-US" sz="2400" dirty="0">
                <a:solidFill>
                  <a:srgbClr val="000099"/>
                </a:solidFill>
              </a:rPr>
              <a:t>statement of the problem specifies in general terms the desired input/output relationship.</a:t>
            </a:r>
          </a:p>
          <a:p>
            <a:pPr algn="just" eaLnBrk="1" hangingPunct="1">
              <a:spcAft>
                <a:spcPts val="1200"/>
              </a:spcAft>
              <a:buFontTx/>
              <a:buChar char="•"/>
            </a:pPr>
            <a:r>
              <a:rPr lang="tr-TR" altLang="en-US" sz="2400" dirty="0" smtClean="0">
                <a:solidFill>
                  <a:srgbClr val="000099"/>
                </a:solidFill>
              </a:rPr>
              <a:t>For </a:t>
            </a:r>
            <a:r>
              <a:rPr lang="tr-TR" altLang="en-US" sz="2400" dirty="0">
                <a:solidFill>
                  <a:srgbClr val="000099"/>
                </a:solidFill>
              </a:rPr>
              <a:t>example, sorting a given sequence of numbers into nondecreasing order provides fertile ground for introducing many standard design techniques and analysis tools.  </a:t>
            </a:r>
            <a:endParaRPr lang="en-US" altLang="en-US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1029"/>
          <p:cNvSpPr txBox="1">
            <a:spLocks noChangeArrowheads="1"/>
          </p:cNvSpPr>
          <p:nvPr/>
        </p:nvSpPr>
        <p:spPr bwMode="auto">
          <a:xfrm>
            <a:off x="3200401" y="76200"/>
            <a:ext cx="6399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  <a:ea typeface="新細明體" charset="-120"/>
              </a:rPr>
              <a:t>Informal definition of an algorithm </a:t>
            </a:r>
          </a:p>
          <a:p>
            <a:pPr algn="ctr"/>
            <a:r>
              <a:rPr lang="en-US" altLang="zh-TW" sz="3200" b="1" dirty="0">
                <a:solidFill>
                  <a:schemeClr val="accent2"/>
                </a:solidFill>
                <a:ea typeface="新細明體" charset="-120"/>
              </a:rPr>
              <a:t>used in a computer</a:t>
            </a:r>
          </a:p>
        </p:txBody>
      </p:sp>
      <p:pic>
        <p:nvPicPr>
          <p:cNvPr id="61448" name="Picture 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1" y="1863725"/>
            <a:ext cx="6805613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61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Criteria of an Algorithm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5284"/>
          </a:xfrm>
        </p:spPr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or more quantities are externally supplied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1 quantity is produced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Definiteness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is clear and ambiguous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Finiteness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Terminates at a finite number of states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must be basic to carry out principle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65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Area of study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devise an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various techniques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validate an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it computes the correct answer for all possible legal input.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analyze an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</a:p>
          <a:p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test a program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0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08994" y="1"/>
            <a:ext cx="91590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2"/>
                </a:solidFill>
                <a:ea typeface="新細明體" charset="-120"/>
              </a:rPr>
              <a:t>Finding the largest integer among five integers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692696"/>
            <a:ext cx="8820472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97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67609" y="-10211"/>
            <a:ext cx="71256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accent2"/>
                </a:solidFill>
                <a:ea typeface="新細明體" charset="-120"/>
              </a:rPr>
              <a:t>Defining actions in </a:t>
            </a:r>
            <a:r>
              <a:rPr lang="en-US" altLang="zh-TW" sz="3200" b="1" dirty="0" err="1">
                <a:solidFill>
                  <a:schemeClr val="accent2"/>
                </a:solidFill>
                <a:ea typeface="新細明體" charset="-120"/>
              </a:rPr>
              <a:t>FindLargest</a:t>
            </a:r>
            <a:r>
              <a:rPr lang="en-US" altLang="zh-TW" sz="3200" b="1" dirty="0">
                <a:solidFill>
                  <a:schemeClr val="accent2"/>
                </a:solidFill>
                <a:ea typeface="新細明體" charset="-120"/>
              </a:rPr>
              <a:t> algorithm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692696"/>
            <a:ext cx="9143999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2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322</Words>
  <Application>Microsoft Office PowerPoint</Application>
  <PresentationFormat>Widescreen</PresentationFormat>
  <Paragraphs>100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新細明體</vt:lpstr>
      <vt:lpstr>Times</vt:lpstr>
      <vt:lpstr>Times New Roman</vt:lpstr>
      <vt:lpstr>Wingdings</vt:lpstr>
      <vt:lpstr>Office Theme</vt:lpstr>
      <vt:lpstr>An Introduction to Algorithm</vt:lpstr>
      <vt:lpstr>PowerPoint Presentation</vt:lpstr>
      <vt:lpstr>PowerPoint Presentation</vt:lpstr>
      <vt:lpstr>PowerPoint Presentation</vt:lpstr>
      <vt:lpstr>PowerPoint Presentation</vt:lpstr>
      <vt:lpstr>Criteria of an Algorithm</vt:lpstr>
      <vt:lpstr>Area of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2017-08-24T17:13:15Z</dcterms:created>
  <dcterms:modified xsi:type="dcterms:W3CDTF">2022-09-19T02:21:32Z</dcterms:modified>
</cp:coreProperties>
</file>